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5"/>
  </p:notesMasterIdLst>
  <p:sldIdLst>
    <p:sldId id="278" r:id="rId4"/>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14" userDrawn="1">
          <p15:clr>
            <a:srgbClr val="A4A3A4"/>
          </p15:clr>
        </p15:guide>
        <p15:guide id="2" pos="4201" userDrawn="1">
          <p15:clr>
            <a:srgbClr val="A4A3A4"/>
          </p15:clr>
        </p15:guide>
        <p15:guide id="3" pos="11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3" clrIdx="0"/>
  <p:cmAuthor id="1" name="CAA" initials="a" lastIdx="25" clrIdx="1">
    <p:extLst>
      <p:ext uri="{19B8F6BF-5375-455C-9EA6-DF929625EA0E}">
        <p15:presenceInfo xmlns:p15="http://schemas.microsoft.com/office/powerpoint/2012/main" userId="CAA" providerId="None"/>
      </p:ext>
    </p:extLst>
  </p:cmAuthor>
  <p:cmAuthor id="2" name="濱 徹(hama-tooru.ny0)" initials="濱" lastIdx="2" clrIdx="2">
    <p:extLst>
      <p:ext uri="{19B8F6BF-5375-455C-9EA6-DF929625EA0E}">
        <p15:presenceInfo xmlns:p15="http://schemas.microsoft.com/office/powerpoint/2012/main" userId="S-1-5-21-4175116151-3849908774-3845857867-5048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B9"/>
    <a:srgbClr val="385D8A"/>
    <a:srgbClr val="FFFFCC"/>
    <a:srgbClr val="FF00FF"/>
    <a:srgbClr val="FFE5FF"/>
    <a:srgbClr val="FFE1FF"/>
    <a:srgbClr val="3333FF"/>
    <a:srgbClr val="FF71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38" autoAdjust="0"/>
    <p:restoredTop sz="99633" autoAdjust="0"/>
  </p:normalViewPr>
  <p:slideViewPr>
    <p:cSldViewPr showGuides="1">
      <p:cViewPr varScale="1">
        <p:scale>
          <a:sx n="79" d="100"/>
          <a:sy n="79" d="100"/>
        </p:scale>
        <p:origin x="3534" y="90"/>
      </p:cViewPr>
      <p:guideLst>
        <p:guide orient="horz" pos="6114"/>
        <p:guide pos="4201"/>
        <p:guide pos="11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448" cy="496253"/>
          </a:xfrm>
          <a:prstGeom prst="rect">
            <a:avLst/>
          </a:prstGeom>
        </p:spPr>
        <p:txBody>
          <a:bodyPr vert="horz" lIns="91305" tIns="45652" rIns="91305" bIns="4565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4" y="0"/>
            <a:ext cx="2945448" cy="496253"/>
          </a:xfrm>
          <a:prstGeom prst="rect">
            <a:avLst/>
          </a:prstGeom>
        </p:spPr>
        <p:txBody>
          <a:bodyPr vert="horz" lIns="91305" tIns="45652" rIns="91305" bIns="45652" rtlCol="0"/>
          <a:lstStyle>
            <a:lvl1pPr algn="r">
              <a:defRPr sz="1200"/>
            </a:lvl1pPr>
          </a:lstStyle>
          <a:p>
            <a:fld id="{CCB9401C-8304-45BF-87F2-FC885E361F83}" type="datetimeFigureOut">
              <a:rPr kumimoji="1" lang="ja-JP" altLang="en-US" smtClean="0"/>
              <a:pPr/>
              <a:t>2025/3/12</a:t>
            </a:fld>
            <a:endParaRPr kumimoji="1" lang="ja-JP" altLang="en-US"/>
          </a:p>
        </p:txBody>
      </p:sp>
      <p:sp>
        <p:nvSpPr>
          <p:cNvPr id="4" name="スライド イメージ プレースホルダー 3"/>
          <p:cNvSpPr>
            <a:spLocks noGrp="1" noRot="1" noChangeAspect="1"/>
          </p:cNvSpPr>
          <p:nvPr>
            <p:ph type="sldImg" idx="2"/>
          </p:nvPr>
        </p:nvSpPr>
        <p:spPr>
          <a:xfrm>
            <a:off x="2111375" y="744538"/>
            <a:ext cx="2574925" cy="3721100"/>
          </a:xfrm>
          <a:prstGeom prst="rect">
            <a:avLst/>
          </a:prstGeom>
          <a:noFill/>
          <a:ln w="12700">
            <a:solidFill>
              <a:prstClr val="black"/>
            </a:solidFill>
          </a:ln>
        </p:spPr>
        <p:txBody>
          <a:bodyPr vert="horz" lIns="91305" tIns="45652" rIns="91305" bIns="45652"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05" tIns="45652" rIns="91305"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1"/>
            <a:ext cx="2945448" cy="496252"/>
          </a:xfrm>
          <a:prstGeom prst="rect">
            <a:avLst/>
          </a:prstGeom>
        </p:spPr>
        <p:txBody>
          <a:bodyPr vert="horz" lIns="91305" tIns="45652" rIns="91305" bIns="4565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1"/>
            <a:ext cx="2945448" cy="496252"/>
          </a:xfrm>
          <a:prstGeom prst="rect">
            <a:avLst/>
          </a:prstGeom>
        </p:spPr>
        <p:txBody>
          <a:bodyPr vert="horz" lIns="91305" tIns="45652" rIns="91305" bIns="45652" rtlCol="0" anchor="b"/>
          <a:lstStyle>
            <a:lvl1pPr algn="r">
              <a:defRPr sz="1200"/>
            </a:lvl1pPr>
          </a:lstStyle>
          <a:p>
            <a:fld id="{40BEA1EB-C0B8-4384-BA61-6A4662EFEFF3}" type="slidenum">
              <a:rPr kumimoji="1" lang="ja-JP" altLang="en-US" smtClean="0"/>
              <a:pPr/>
              <a:t>‹#›</a:t>
            </a:fld>
            <a:endParaRPr kumimoji="1" lang="ja-JP" altLang="en-US"/>
          </a:p>
        </p:txBody>
      </p:sp>
    </p:spTree>
    <p:extLst>
      <p:ext uri="{BB962C8B-B14F-4D97-AF65-F5344CB8AC3E}">
        <p14:creationId xmlns:p14="http://schemas.microsoft.com/office/powerpoint/2010/main" val="38423357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244D913-B4A1-4212-9C55-AFCF4E0BA566}" type="datetimeFigureOut">
              <a:rPr kumimoji="1" lang="ja-JP" altLang="en-US" smtClean="0"/>
              <a:pPr/>
              <a:t>2025/3/12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3525585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44D913-B4A1-4212-9C55-AFCF4E0BA566}" type="datetimeFigureOut">
              <a:rPr kumimoji="1" lang="ja-JP" altLang="en-US" smtClean="0"/>
              <a:pPr/>
              <a:t>2025/3/12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3422791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44D913-B4A1-4212-9C55-AFCF4E0BA566}" type="datetimeFigureOut">
              <a:rPr kumimoji="1" lang="ja-JP" altLang="en-US" smtClean="0"/>
              <a:pPr/>
              <a:t>2025/3/12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2714356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44D913-B4A1-4212-9C55-AFCF4E0BA566}" type="datetimeFigureOut">
              <a:rPr kumimoji="1" lang="ja-JP" altLang="en-US" smtClean="0"/>
              <a:pPr/>
              <a:t>2025/3/12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1785183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244D913-B4A1-4212-9C55-AFCF4E0BA566}" type="datetimeFigureOut">
              <a:rPr kumimoji="1" lang="ja-JP" altLang="en-US" smtClean="0"/>
              <a:pPr/>
              <a:t>2025/3/12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1370641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244D913-B4A1-4212-9C55-AFCF4E0BA566}" type="datetimeFigureOut">
              <a:rPr kumimoji="1" lang="ja-JP" altLang="en-US" smtClean="0"/>
              <a:pPr/>
              <a:t>2025/3/12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2946727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244D913-B4A1-4212-9C55-AFCF4E0BA566}" type="datetimeFigureOut">
              <a:rPr kumimoji="1" lang="ja-JP" altLang="en-US" smtClean="0"/>
              <a:pPr/>
              <a:t>2025/3/12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2326912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244D913-B4A1-4212-9C55-AFCF4E0BA566}" type="datetimeFigureOut">
              <a:rPr kumimoji="1" lang="ja-JP" altLang="en-US" smtClean="0"/>
              <a:pPr/>
              <a:t>2025/3/12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1449265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244D913-B4A1-4212-9C55-AFCF4E0BA566}" type="datetimeFigureOut">
              <a:rPr kumimoji="1" lang="ja-JP" altLang="en-US" smtClean="0"/>
              <a:pPr/>
              <a:t>2025/3/12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3056770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244D913-B4A1-4212-9C55-AFCF4E0BA566}" type="datetimeFigureOut">
              <a:rPr kumimoji="1" lang="ja-JP" altLang="en-US" smtClean="0"/>
              <a:pPr/>
              <a:t>2025/3/12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2340718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244D913-B4A1-4212-9C55-AFCF4E0BA566}" type="datetimeFigureOut">
              <a:rPr kumimoji="1" lang="ja-JP" altLang="en-US" smtClean="0"/>
              <a:pPr/>
              <a:t>2025/3/12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1826879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244D913-B4A1-4212-9C55-AFCF4E0BA566}" type="datetimeFigureOut">
              <a:rPr kumimoji="1" lang="ja-JP" altLang="en-US" smtClean="0"/>
              <a:pPr/>
              <a:t>2025/3/12</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10BB8A44-50A9-42CD-A505-A90B2C49417A}" type="slidenum">
              <a:rPr kumimoji="1" lang="ja-JP" altLang="en-US" smtClean="0"/>
              <a:pPr/>
              <a:t>‹#›</a:t>
            </a:fld>
            <a:endParaRPr kumimoji="1" lang="ja-JP" altLang="en-US"/>
          </a:p>
        </p:txBody>
      </p:sp>
    </p:spTree>
    <p:extLst>
      <p:ext uri="{BB962C8B-B14F-4D97-AF65-F5344CB8AC3E}">
        <p14:creationId xmlns:p14="http://schemas.microsoft.com/office/powerpoint/2010/main" val="3929247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ryou@pref.fukui.lg.jp"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 name="タイトル 1"/>
          <p:cNvSpPr txBox="1">
            <a:spLocks/>
          </p:cNvSpPr>
          <p:nvPr/>
        </p:nvSpPr>
        <p:spPr>
          <a:xfrm>
            <a:off x="0" y="-59037"/>
            <a:ext cx="6871666" cy="1680556"/>
          </a:xfrm>
          <a:prstGeom prst="rect">
            <a:avLst/>
          </a:prstGeom>
          <a:solidFill>
            <a:srgbClr val="92D050"/>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chorCtr="0">
            <a:noAutofit/>
          </a:bodyPr>
          <a:lstStyle>
            <a:lvl1pPr indent="0">
              <a:spcBef>
                <a:spcPct val="20000"/>
              </a:spcBef>
              <a:buFont typeface="Arial" panose="020B0604020202020204" pitchFamily="34" charset="0"/>
              <a:buNone/>
              <a:defRPr sz="1500" b="1">
                <a:solidFill>
                  <a:srgbClr val="FFFF00"/>
                </a:solidFill>
                <a:latin typeface="メイリオ" panose="020B0604030504040204" pitchFamily="50" charset="-128"/>
                <a:ea typeface="メイリオ" panose="020B0604030504040204" pitchFamily="50" charset="-128"/>
                <a:cs typeface="メイリオ" panose="020B0604030504040204" pitchFamily="50" charset="-128"/>
              </a:defRPr>
            </a:lvl1pPr>
            <a:lvl2pPr indent="0" algn="ctr">
              <a:spcBef>
                <a:spcPct val="20000"/>
              </a:spcBef>
              <a:buFont typeface="Arial" panose="020B0604020202020204" pitchFamily="34" charset="0"/>
              <a:buNone/>
              <a:defRPr sz="2800">
                <a:solidFill>
                  <a:schemeClr val="tx1">
                    <a:tint val="75000"/>
                  </a:schemeClr>
                </a:solidFill>
              </a:defRPr>
            </a:lvl2pPr>
            <a:lvl3pPr indent="0" algn="ctr">
              <a:spcBef>
                <a:spcPct val="20000"/>
              </a:spcBef>
              <a:buFont typeface="Arial" panose="020B0604020202020204" pitchFamily="34" charset="0"/>
              <a:buNone/>
              <a:defRPr sz="2400">
                <a:solidFill>
                  <a:schemeClr val="tx1">
                    <a:tint val="75000"/>
                  </a:schemeClr>
                </a:solidFill>
              </a:defRPr>
            </a:lvl3pPr>
            <a:lvl4pPr indent="0" algn="ctr">
              <a:spcBef>
                <a:spcPct val="20000"/>
              </a:spcBef>
              <a:buFont typeface="Arial" panose="020B0604020202020204" pitchFamily="34" charset="0"/>
              <a:buNone/>
              <a:defRPr sz="2000">
                <a:solidFill>
                  <a:schemeClr val="tx1">
                    <a:tint val="75000"/>
                  </a:schemeClr>
                </a:solidFill>
              </a:defRPr>
            </a:lvl4pPr>
            <a:lvl5pPr indent="0" algn="ctr">
              <a:spcBef>
                <a:spcPct val="20000"/>
              </a:spcBef>
              <a:buFont typeface="Arial" panose="020B0604020202020204" pitchFamily="34" charset="0"/>
              <a:buNone/>
              <a:defRPr sz="2000">
                <a:solidFill>
                  <a:schemeClr val="tx1">
                    <a:tint val="75000"/>
                  </a:schemeClr>
                </a:solidFill>
              </a:defRPr>
            </a:lvl5pPr>
            <a:lvl6pPr indent="0" algn="ctr">
              <a:spcBef>
                <a:spcPct val="20000"/>
              </a:spcBef>
              <a:buFont typeface="Arial" panose="020B0604020202020204" pitchFamily="34" charset="0"/>
              <a:buNone/>
              <a:defRPr sz="2000">
                <a:solidFill>
                  <a:schemeClr val="tx1">
                    <a:tint val="75000"/>
                  </a:schemeClr>
                </a:solidFill>
              </a:defRPr>
            </a:lvl6pPr>
            <a:lvl7pPr indent="0" algn="ctr">
              <a:spcBef>
                <a:spcPct val="20000"/>
              </a:spcBef>
              <a:buFont typeface="Arial" panose="020B0604020202020204" pitchFamily="34" charset="0"/>
              <a:buNone/>
              <a:defRPr sz="2000">
                <a:solidFill>
                  <a:schemeClr val="tx1">
                    <a:tint val="75000"/>
                  </a:schemeClr>
                </a:solidFill>
              </a:defRPr>
            </a:lvl7pPr>
            <a:lvl8pPr indent="0" algn="ctr">
              <a:spcBef>
                <a:spcPct val="20000"/>
              </a:spcBef>
              <a:buFont typeface="Arial" panose="020B0604020202020204" pitchFamily="34" charset="0"/>
              <a:buNone/>
              <a:defRPr sz="2000">
                <a:solidFill>
                  <a:schemeClr val="tx1">
                    <a:tint val="75000"/>
                  </a:schemeClr>
                </a:solidFill>
              </a:defRPr>
            </a:lvl8pPr>
            <a:lvl9pPr indent="0" algn="ctr">
              <a:spcBef>
                <a:spcPct val="20000"/>
              </a:spcBef>
              <a:buFont typeface="Arial" panose="020B0604020202020204" pitchFamily="34" charset="0"/>
              <a:buNone/>
              <a:defRPr sz="2000">
                <a:solidFill>
                  <a:schemeClr val="tx1">
                    <a:tint val="75000"/>
                  </a:schemeClr>
                </a:solidFill>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rPr>
              <a:t>　　　　　　　　　　　　　</a:t>
            </a:r>
          </a:p>
        </p:txBody>
      </p:sp>
      <p:sp>
        <p:nvSpPr>
          <p:cNvPr id="7" name="テキスト ボックス 6"/>
          <p:cNvSpPr txBox="1"/>
          <p:nvPr/>
        </p:nvSpPr>
        <p:spPr>
          <a:xfrm>
            <a:off x="-121704" y="1601370"/>
            <a:ext cx="7101408" cy="1534074"/>
          </a:xfrm>
          <a:prstGeom prst="rect">
            <a:avLst/>
          </a:prstGeom>
          <a:noFill/>
        </p:spPr>
        <p:txBody>
          <a:bodyPr wrap="square" rtlCol="0">
            <a:spAutoFit/>
          </a:bodyPr>
          <a:lstStyle/>
          <a:p>
            <a:pPr marL="266700" lvl="0" latinLnBrk="1">
              <a:lnSpc>
                <a:spcPts val="2300"/>
              </a:lnSpc>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lang="ja-JP" altLang="en-US" sz="1400" dirty="0">
                <a:solidFill>
                  <a:prstClr val="black"/>
                </a:solidFill>
                <a:latin typeface="Meiryo UI" panose="020B0604030504040204" pitchFamily="50" charset="-128"/>
                <a:ea typeface="Meiryo UI" panose="020B0604030504040204" pitchFamily="50" charset="-128"/>
              </a:rPr>
              <a:t>質が高く効率的な外来医療体制を確保していくには、医療機関を受診する際の流れの円滑化、待ち時間の短縮、医師の負担軽減などが必要です。</a:t>
            </a:r>
            <a:endParaRPr lang="en-US" altLang="ja-JP" sz="1400" dirty="0">
              <a:solidFill>
                <a:prstClr val="black"/>
              </a:solidFill>
              <a:latin typeface="Meiryo UI" panose="020B0604030504040204" pitchFamily="50" charset="-128"/>
              <a:ea typeface="Meiryo UI" panose="020B0604030504040204" pitchFamily="50" charset="-128"/>
            </a:endParaRPr>
          </a:p>
          <a:p>
            <a:pPr marL="266700" lvl="0" latinLnBrk="1">
              <a:lnSpc>
                <a:spcPts val="2300"/>
              </a:lnSpc>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b="1" u="sng" dirty="0">
                <a:solidFill>
                  <a:schemeClr val="accent6">
                    <a:lumMod val="75000"/>
                  </a:schemeClr>
                </a:solidFill>
                <a:latin typeface="Meiryo UI" panose="020B0604030504040204" pitchFamily="50" charset="-128"/>
                <a:ea typeface="Meiryo UI" panose="020B0604030504040204" pitchFamily="50" charset="-128"/>
              </a:rPr>
              <a:t>「紹介受診重点医療機関」</a:t>
            </a:r>
            <a:r>
              <a:rPr lang="ja-JP" altLang="en-US" sz="1400" dirty="0">
                <a:solidFill>
                  <a:prstClr val="black"/>
                </a:solidFill>
                <a:latin typeface="Meiryo UI" panose="020B0604030504040204" pitchFamily="50" charset="-128"/>
                <a:ea typeface="Meiryo UI" panose="020B0604030504040204" pitchFamily="50" charset="-128"/>
              </a:rPr>
              <a:t>とはかかりつけ医から紹介状を持って受診していただくことに重点をおいた医療機関になります。</a:t>
            </a:r>
            <a:endParaRPr lang="en-US" altLang="ja-JP" sz="1400" dirty="0">
              <a:solidFill>
                <a:prstClr val="black"/>
              </a:solidFill>
              <a:latin typeface="Meiryo UI" panose="020B0604030504040204" pitchFamily="50" charset="-128"/>
              <a:ea typeface="Meiryo UI" panose="020B0604030504040204" pitchFamily="50" charset="-128"/>
            </a:endParaRPr>
          </a:p>
          <a:p>
            <a:pPr marL="266400" marR="0" lvl="0" algn="l" defTabSz="914400" rtl="0" eaLnBrk="1" fontAlgn="auto" latinLnBrk="0" hangingPunct="1">
              <a:lnSpc>
                <a:spcPts val="2300"/>
              </a:lnSpc>
              <a:spcBef>
                <a:spcPts val="0"/>
              </a:spcBef>
              <a:spcAft>
                <a:spcPts val="0"/>
              </a:spcAft>
              <a:buClrTx/>
              <a:buSzTx/>
              <a:buFont typeface="Arial" panose="020B0604020202020204" pitchFamily="34" charset="0"/>
              <a:buNone/>
              <a:tabLst/>
              <a:defRPr/>
            </a:pPr>
            <a:r>
              <a:rPr lang="ja-JP" altLang="en-US" sz="1600" dirty="0">
                <a:solidFill>
                  <a:prstClr val="black"/>
                </a:solidFill>
                <a:latin typeface="Meiryo UI" panose="020B0604030504040204" pitchFamily="50" charset="-128"/>
                <a:ea typeface="Meiryo UI" panose="020B0604030504040204" pitchFamily="50" charset="-128"/>
              </a:rPr>
              <a:t>　</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60" name="サブタイトル 3"/>
          <p:cNvSpPr txBox="1">
            <a:spLocks/>
          </p:cNvSpPr>
          <p:nvPr/>
        </p:nvSpPr>
        <p:spPr>
          <a:xfrm>
            <a:off x="93998" y="8707671"/>
            <a:ext cx="5357125" cy="1093546"/>
          </a:xfrm>
          <a:prstGeom prst="roundRect">
            <a:avLst>
              <a:gd name="adj" fmla="val 4761"/>
            </a:avLst>
          </a:prstGeom>
          <a:solidFill>
            <a:srgbClr val="FFFFB9"/>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234000" marR="0" lvl="0" indent="-23400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■問い合わせ先</a:t>
            </a:r>
            <a:endParaRPr lang="en-US" altLang="ja-JP" sz="1400" b="1" u="sng" dirty="0">
              <a:solidFill>
                <a:prstClr val="black"/>
              </a:solidFill>
              <a:latin typeface="Meiryo UI" panose="020B0604030504040204" pitchFamily="50" charset="-128"/>
              <a:ea typeface="Meiryo UI" panose="020B0604030504040204" pitchFamily="50" charset="-128"/>
            </a:endParaRPr>
          </a:p>
          <a:p>
            <a:pPr marL="234000" marR="0" lvl="0" indent="-23400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lang="ja-JP" altLang="en-US" sz="1100" dirty="0">
                <a:solidFill>
                  <a:prstClr val="black"/>
                </a:solidFill>
                <a:latin typeface="Meiryo UI" panose="020B0604030504040204" pitchFamily="50" charset="-128"/>
                <a:ea typeface="Meiryo UI" panose="020B0604030504040204" pitchFamily="50" charset="-128"/>
              </a:rPr>
              <a:t>福井県健康福祉部健康医療局地域医療課　医療体制強化グループ</a:t>
            </a:r>
            <a:endParaRPr lang="en-US" altLang="ja-JP" sz="1200" dirty="0">
              <a:solidFill>
                <a:prstClr val="black"/>
              </a:solidFill>
              <a:latin typeface="Meiryo UI" panose="020B0604030504040204" pitchFamily="50" charset="-128"/>
              <a:ea typeface="Meiryo UI" panose="020B0604030504040204" pitchFamily="50" charset="-128"/>
            </a:endParaRPr>
          </a:p>
          <a:p>
            <a:pPr marL="234000" marR="0" lvl="0" indent="-23400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lang="en-US" altLang="ja-JP" sz="1200" dirty="0">
                <a:solidFill>
                  <a:prstClr val="black"/>
                </a:solidFill>
                <a:latin typeface="Meiryo UI" panose="020B0604030504040204" pitchFamily="50" charset="-128"/>
                <a:ea typeface="Meiryo UI" panose="020B0604030504040204" pitchFamily="50" charset="-128"/>
              </a:rPr>
              <a:t>        TEL</a:t>
            </a:r>
            <a:r>
              <a:rPr lang="ja-JP" altLang="en-US" sz="1200" dirty="0">
                <a:solidFill>
                  <a:prstClr val="black"/>
                </a:solidFill>
                <a:latin typeface="Meiryo UI" panose="020B0604030504040204" pitchFamily="50" charset="-128"/>
                <a:ea typeface="Meiryo UI" panose="020B0604030504040204" pitchFamily="50" charset="-128"/>
              </a:rPr>
              <a:t>：０７７６－２０－０３９７　</a:t>
            </a:r>
            <a:r>
              <a:rPr lang="en-US" altLang="ja-JP" sz="1200" dirty="0">
                <a:solidFill>
                  <a:prstClr val="black"/>
                </a:solidFill>
                <a:latin typeface="Meiryo UI" panose="020B0604030504040204" pitchFamily="50" charset="-128"/>
                <a:ea typeface="Meiryo UI" panose="020B0604030504040204" pitchFamily="50" charset="-128"/>
              </a:rPr>
              <a:t>FAX</a:t>
            </a:r>
            <a:r>
              <a:rPr lang="ja-JP" altLang="en-US" sz="1200" dirty="0">
                <a:solidFill>
                  <a:prstClr val="black"/>
                </a:solidFill>
                <a:latin typeface="Meiryo UI" panose="020B0604030504040204" pitchFamily="50" charset="-128"/>
                <a:ea typeface="Meiryo UI" panose="020B0604030504040204" pitchFamily="50" charset="-128"/>
              </a:rPr>
              <a:t>：０７７６－２０－０６４２　</a:t>
            </a:r>
            <a:endParaRPr lang="en-US" altLang="ja-JP" sz="1200" dirty="0">
              <a:solidFill>
                <a:prstClr val="black"/>
              </a:solidFill>
              <a:latin typeface="Meiryo UI" panose="020B0604030504040204" pitchFamily="50" charset="-128"/>
              <a:ea typeface="Meiryo UI" panose="020B0604030504040204" pitchFamily="50" charset="-128"/>
            </a:endParaRPr>
          </a:p>
          <a:p>
            <a:pPr marL="234000" marR="0" lvl="0" indent="-23400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メール：</a:t>
            </a:r>
            <a:r>
              <a:rPr lang="en-US" altLang="ja-JP" sz="1200" dirty="0">
                <a:solidFill>
                  <a:prstClr val="black"/>
                </a:solidFill>
                <a:latin typeface="Meiryo UI" panose="020B0604030504040204" pitchFamily="50" charset="-128"/>
                <a:ea typeface="Meiryo UI" panose="020B0604030504040204" pitchFamily="50" charset="-128"/>
                <a:hlinkClick r:id="rId2"/>
              </a:rPr>
              <a:t>iryou@pref.fukui.lg.jp</a:t>
            </a:r>
            <a:r>
              <a:rPr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C277C1C2-C7A6-4709-985D-7797D00A8E3C}"/>
              </a:ext>
            </a:extLst>
          </p:cNvPr>
          <p:cNvSpPr/>
          <p:nvPr/>
        </p:nvSpPr>
        <p:spPr>
          <a:xfrm>
            <a:off x="632981" y="79286"/>
            <a:ext cx="5605704" cy="14063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chemeClr val="tx1"/>
                </a:solidFill>
                <a:latin typeface="Meiryo UI" panose="020B0604030504040204" pitchFamily="50" charset="-128"/>
                <a:ea typeface="Meiryo UI" panose="020B0604030504040204" pitchFamily="50" charset="-128"/>
              </a:rPr>
              <a:t>紹介受診重点医療機関には</a:t>
            </a:r>
            <a:endParaRPr lang="en-US" altLang="ja-JP" sz="2800" b="1" dirty="0">
              <a:solidFill>
                <a:schemeClr val="tx1"/>
              </a:solidFill>
              <a:latin typeface="Meiryo UI" panose="020B0604030504040204" pitchFamily="50" charset="-128"/>
              <a:ea typeface="Meiryo UI" panose="020B0604030504040204" pitchFamily="50" charset="-128"/>
            </a:endParaRPr>
          </a:p>
          <a:p>
            <a:pPr algn="ctr"/>
            <a:r>
              <a:rPr lang="ja-JP" altLang="en-US" sz="2800" b="1" u="sng" dirty="0">
                <a:solidFill>
                  <a:schemeClr val="accent6">
                    <a:lumMod val="75000"/>
                  </a:schemeClr>
                </a:solidFill>
                <a:latin typeface="Meiryo UI" panose="020B0604030504040204" pitchFamily="50" charset="-128"/>
                <a:ea typeface="Meiryo UI" panose="020B0604030504040204" pitchFamily="50" charset="-128"/>
              </a:rPr>
              <a:t>紹介状を持って</a:t>
            </a:r>
            <a:r>
              <a:rPr lang="ja-JP" altLang="en-US" sz="2800" b="1" dirty="0">
                <a:solidFill>
                  <a:schemeClr val="tx1"/>
                </a:solidFill>
                <a:latin typeface="Meiryo UI" panose="020B0604030504040204" pitchFamily="50" charset="-128"/>
                <a:ea typeface="Meiryo UI" panose="020B0604030504040204" pitchFamily="50" charset="-128"/>
              </a:rPr>
              <a:t>受診しましょう！</a:t>
            </a:r>
            <a:endParaRPr kumimoji="1" lang="ja-JP" altLang="en-US" sz="2800" b="1" dirty="0">
              <a:solidFill>
                <a:schemeClr val="tx1"/>
              </a:solidFill>
              <a:latin typeface="Meiryo UI" panose="020B0604030504040204" pitchFamily="50" charset="-128"/>
              <a:ea typeface="Meiryo UI" panose="020B0604030504040204" pitchFamily="50" charset="-128"/>
            </a:endParaRPr>
          </a:p>
        </p:txBody>
      </p:sp>
      <p:pic>
        <p:nvPicPr>
          <p:cNvPr id="14" name="図 13">
            <a:extLst>
              <a:ext uri="{FF2B5EF4-FFF2-40B4-BE49-F238E27FC236}">
                <a16:creationId xmlns:a16="http://schemas.microsoft.com/office/drawing/2014/main" id="{F6033A4A-6C24-72DB-6895-E3B946FEB7FE}"/>
              </a:ext>
            </a:extLst>
          </p:cNvPr>
          <p:cNvPicPr>
            <a:picLocks noChangeAspect="1"/>
          </p:cNvPicPr>
          <p:nvPr/>
        </p:nvPicPr>
        <p:blipFill>
          <a:blip r:embed="rId3"/>
          <a:stretch>
            <a:fillRect/>
          </a:stretch>
        </p:blipFill>
        <p:spPr>
          <a:xfrm>
            <a:off x="6111026" y="284047"/>
            <a:ext cx="746974" cy="1251341"/>
          </a:xfrm>
          <a:prstGeom prst="rect">
            <a:avLst/>
          </a:prstGeom>
        </p:spPr>
      </p:pic>
      <p:pic>
        <p:nvPicPr>
          <p:cNvPr id="27" name="図 26">
            <a:extLst>
              <a:ext uri="{FF2B5EF4-FFF2-40B4-BE49-F238E27FC236}">
                <a16:creationId xmlns:a16="http://schemas.microsoft.com/office/drawing/2014/main" id="{600BED09-D66A-5F99-B924-C73F24E7BBAB}"/>
              </a:ext>
            </a:extLst>
          </p:cNvPr>
          <p:cNvPicPr>
            <a:picLocks noChangeAspect="1"/>
          </p:cNvPicPr>
          <p:nvPr/>
        </p:nvPicPr>
        <p:blipFill>
          <a:blip r:embed="rId4"/>
          <a:stretch>
            <a:fillRect/>
          </a:stretch>
        </p:blipFill>
        <p:spPr>
          <a:xfrm>
            <a:off x="0" y="284048"/>
            <a:ext cx="797957" cy="1251341"/>
          </a:xfrm>
          <a:prstGeom prst="rect">
            <a:avLst/>
          </a:prstGeom>
        </p:spPr>
      </p:pic>
      <p:graphicFrame>
        <p:nvGraphicFramePr>
          <p:cNvPr id="28" name="表 27">
            <a:extLst>
              <a:ext uri="{FF2B5EF4-FFF2-40B4-BE49-F238E27FC236}">
                <a16:creationId xmlns:a16="http://schemas.microsoft.com/office/drawing/2014/main" id="{49A21DDA-0CC2-4778-A553-B24A5C035D38}"/>
              </a:ext>
            </a:extLst>
          </p:cNvPr>
          <p:cNvGraphicFramePr>
            <a:graphicFrameLocks noGrp="1"/>
          </p:cNvGraphicFramePr>
          <p:nvPr>
            <p:extLst>
              <p:ext uri="{D42A27DB-BD31-4B8C-83A1-F6EECF244321}">
                <p14:modId xmlns:p14="http://schemas.microsoft.com/office/powerpoint/2010/main" val="1732704496"/>
              </p:ext>
            </p:extLst>
          </p:nvPr>
        </p:nvGraphicFramePr>
        <p:xfrm>
          <a:off x="100827" y="4785739"/>
          <a:ext cx="6663172" cy="3775168"/>
        </p:xfrm>
        <a:graphic>
          <a:graphicData uri="http://schemas.openxmlformats.org/drawingml/2006/table">
            <a:tbl>
              <a:tblPr/>
              <a:tblGrid>
                <a:gridCol w="1795924">
                  <a:extLst>
                    <a:ext uri="{9D8B030D-6E8A-4147-A177-3AD203B41FA5}">
                      <a16:colId xmlns:a16="http://schemas.microsoft.com/office/drawing/2014/main" val="1923574105"/>
                    </a:ext>
                  </a:extLst>
                </a:gridCol>
                <a:gridCol w="1028193">
                  <a:extLst>
                    <a:ext uri="{9D8B030D-6E8A-4147-A177-3AD203B41FA5}">
                      <a16:colId xmlns:a16="http://schemas.microsoft.com/office/drawing/2014/main" val="561161685"/>
                    </a:ext>
                  </a:extLst>
                </a:gridCol>
                <a:gridCol w="734364">
                  <a:extLst>
                    <a:ext uri="{9D8B030D-6E8A-4147-A177-3AD203B41FA5}">
                      <a16:colId xmlns:a16="http://schemas.microsoft.com/office/drawing/2014/main" val="3970525410"/>
                    </a:ext>
                  </a:extLst>
                </a:gridCol>
                <a:gridCol w="3104691">
                  <a:extLst>
                    <a:ext uri="{9D8B030D-6E8A-4147-A177-3AD203B41FA5}">
                      <a16:colId xmlns:a16="http://schemas.microsoft.com/office/drawing/2014/main" val="462226380"/>
                    </a:ext>
                  </a:extLst>
                </a:gridCol>
              </a:tblGrid>
              <a:tr h="308789">
                <a:tc>
                  <a:txBody>
                    <a:bodyPr/>
                    <a:lstStyle/>
                    <a:p>
                      <a:pPr algn="ctr" fontAlgn="ctr">
                        <a:lnSpc>
                          <a:spcPts val="16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医療機関名称</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lnSpc>
                          <a:spcPts val="16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所在地</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lnSpc>
                          <a:spcPts val="16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病床数</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t">
                        <a:lnSpc>
                          <a:spcPts val="1600"/>
                        </a:lnSpc>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主な診療科</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71318510"/>
                  </a:ext>
                </a:extLst>
              </a:tr>
              <a:tr h="495197">
                <a:tc>
                  <a:txBody>
                    <a:bodyPr/>
                    <a:lstStyle/>
                    <a:p>
                      <a:pPr marL="72000" algn="l" fontAlgn="ct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福井大学医学部附属病院　</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永平寺町松岡</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600</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2000" algn="l" fontAlgn="ctr">
                        <a:lnSpc>
                          <a:spcPts val="1600"/>
                        </a:lnSpc>
                      </a:pP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内科、皮膚科、小児科、精神科、外科、泌尿器科、整形外科、眼科、耳鼻咽喉科、産婦人科、麻酔科など</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6850602"/>
                  </a:ext>
                </a:extLst>
              </a:tr>
              <a:tr h="495197">
                <a:tc>
                  <a:txBody>
                    <a:bodyPr/>
                    <a:lstStyle/>
                    <a:p>
                      <a:pPr marL="72000"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福井県立病院</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福井市四ツ井</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747</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2000" algn="l" fontAlgn="ctr">
                        <a:lnSpc>
                          <a:spcPts val="1600"/>
                        </a:lnSpc>
                      </a:pPr>
                      <a:r>
                        <a:rPr lang="zh-CN" altLang="en-US" sz="1000" b="0" i="0" u="none" strike="noStrike" dirty="0">
                          <a:solidFill>
                            <a:srgbClr val="000000"/>
                          </a:solidFill>
                          <a:effectLst/>
                          <a:latin typeface="Meiryo UI" panose="020B0604030504040204" pitchFamily="50" charset="-128"/>
                          <a:ea typeface="Meiryo UI" panose="020B0604030504040204" pitchFamily="50" charset="-128"/>
                        </a:rPr>
                        <a:t>内科、皮膚科、小児科、精神科、外科、泌尿器科、整形外科、眼科、耳鼻咽喉科、産科、婦人科、</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麻酔科など</a:t>
                      </a:r>
                      <a:endParaRPr lang="zh-CN"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6194149"/>
                  </a:ext>
                </a:extLst>
              </a:tr>
              <a:tr h="495197">
                <a:tc>
                  <a:txBody>
                    <a:bodyPr/>
                    <a:lstStyle/>
                    <a:p>
                      <a:pPr marL="72000"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福井赤十字病院　</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福井市月見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529</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2000" marR="0" lvl="0" indent="0" algn="l" defTabSz="844098" rtl="0" eaLnBrk="1" fontAlgn="ctr"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内科、皮膚科、小児科、精神科、外科、整形外科、眼科、耳鼻咽喉科、産婦人科、麻酔科など</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4154884"/>
                  </a:ext>
                </a:extLst>
              </a:tr>
              <a:tr h="495197">
                <a:tc>
                  <a:txBody>
                    <a:bodyPr/>
                    <a:lstStyle/>
                    <a:p>
                      <a:pPr marL="72000" algn="l" fontAlgn="ct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福井県済生会病院</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福井市和田中</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460</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2000" algn="l" fontAlgn="ctr">
                        <a:lnSpc>
                          <a:spcPts val="1600"/>
                        </a:lnSpc>
                      </a:pP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内科、皮膚科、小児科、外科、泌尿器科、整形外科、眼科、耳鼻咽喉科、産婦人科、麻酔科など</a:t>
                      </a:r>
                      <a:endParaRPr lang="en-US" altLang="ja-JP" sz="1000" b="0" i="0" u="none" strike="noStrike" dirty="0">
                        <a:solidFill>
                          <a:schemeClr val="tx1"/>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745535"/>
                  </a:ext>
                </a:extLst>
              </a:tr>
              <a:tr h="495197">
                <a:tc>
                  <a:txBody>
                    <a:bodyPr/>
                    <a:lstStyle/>
                    <a:p>
                      <a:pPr marL="72000"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福井総合病院</a:t>
                      </a:r>
                      <a:endParaRPr lang="zh-CN"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福井市江上町</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315</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2000" algn="l" fontAlgn="ctr">
                        <a:lnSpc>
                          <a:spcPts val="1600"/>
                        </a:lnSpc>
                      </a:pP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内科、皮膚科、小児科、外科、泌尿器科、整形外科、眼科、耳鼻咽喉科、産婦人科、麻酔科など</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1192743"/>
                  </a:ext>
                </a:extLst>
              </a:tr>
              <a:tr h="495197">
                <a:tc>
                  <a:txBody>
                    <a:bodyPr/>
                    <a:lstStyle/>
                    <a:p>
                      <a:pPr marL="72000"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福井循環器病院</a:t>
                      </a:r>
                      <a:endParaRPr lang="zh-CN"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福井市新保</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165</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2000" algn="l" fontAlgn="ctr">
                        <a:lnSpc>
                          <a:spcPts val="1600"/>
                        </a:lnSpc>
                      </a:pPr>
                      <a:r>
                        <a:rPr lang="zh-CN" altLang="en-US" sz="1000" b="0" i="0" u="none" strike="noStrike" dirty="0">
                          <a:solidFill>
                            <a:schemeClr val="tx1"/>
                          </a:solidFill>
                          <a:effectLst/>
                          <a:latin typeface="Meiryo UI" panose="020B0604030504040204" pitchFamily="50" charset="-128"/>
                          <a:ea typeface="Meiryo UI" panose="020B0604030504040204" pitchFamily="50" charset="-128"/>
                        </a:rPr>
                        <a:t>内科、呼吸器内科、循環器内科、小児科、外科、心臓血管外科、整形外科、眼科</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など</a:t>
                      </a:r>
                      <a:endParaRPr lang="zh-CN"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5719616"/>
                  </a:ext>
                </a:extLst>
              </a:tr>
              <a:tr h="495197">
                <a:tc>
                  <a:txBody>
                    <a:bodyPr/>
                    <a:lstStyle/>
                    <a:p>
                      <a:pPr marL="72000"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福井県こども療育センター</a:t>
                      </a:r>
                      <a:endParaRPr lang="zh-CN"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福井市四ツ井</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50</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2000" algn="l" fontAlgn="ctr">
                        <a:lnSpc>
                          <a:spcPts val="1600"/>
                        </a:lnSpc>
                      </a:pP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小児科、小児外科、整形外科、眼科、耳鼻咽喉科、リハビリテーション科</a:t>
                      </a:r>
                    </a:p>
                  </a:txBody>
                  <a:tcPr marL="3453" marR="3453" marT="345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182686"/>
                  </a:ext>
                </a:extLst>
              </a:tr>
            </a:tbl>
          </a:graphicData>
        </a:graphic>
      </p:graphicFrame>
      <p:sp>
        <p:nvSpPr>
          <p:cNvPr id="31" name="テキスト ボックス 30">
            <a:extLst>
              <a:ext uri="{FF2B5EF4-FFF2-40B4-BE49-F238E27FC236}">
                <a16:creationId xmlns:a16="http://schemas.microsoft.com/office/drawing/2014/main" id="{BCD8F4EB-36EF-0ED6-7EF5-A1C6EA208FBB}"/>
              </a:ext>
            </a:extLst>
          </p:cNvPr>
          <p:cNvSpPr txBox="1"/>
          <p:nvPr/>
        </p:nvSpPr>
        <p:spPr>
          <a:xfrm>
            <a:off x="-243408" y="4448139"/>
            <a:ext cx="3510512" cy="325410"/>
          </a:xfrm>
          <a:prstGeom prst="rect">
            <a:avLst/>
          </a:prstGeom>
          <a:noFill/>
        </p:spPr>
        <p:txBody>
          <a:bodyPr wrap="square" rtlCol="0">
            <a:spAutoFit/>
          </a:bodyPr>
          <a:lstStyle/>
          <a:p>
            <a:pPr marL="266700" lvl="0" latinLnBrk="1">
              <a:lnSpc>
                <a:spcPts val="2000"/>
              </a:lnSpc>
              <a:defRPr/>
            </a:pPr>
            <a:r>
              <a:rPr lang="ja-JP" altLang="en-US" sz="1400" dirty="0">
                <a:solidFill>
                  <a:prstClr val="black"/>
                </a:solidFill>
                <a:latin typeface="Meiryo UI" panose="020B0604030504040204" pitchFamily="50" charset="-128"/>
                <a:ea typeface="Meiryo UI" panose="020B0604030504040204" pitchFamily="50" charset="-128"/>
              </a:rPr>
              <a:t>＜福井県内の紹介受診重点医療機関＞</a:t>
            </a:r>
            <a:r>
              <a:rPr lang="ja-JP" altLang="en-US" sz="1600" dirty="0">
                <a:solidFill>
                  <a:prstClr val="black"/>
                </a:solidFill>
                <a:latin typeface="Meiryo UI" panose="020B0604030504040204" pitchFamily="50" charset="-128"/>
                <a:ea typeface="Meiryo UI" panose="020B0604030504040204" pitchFamily="50" charset="-128"/>
              </a:rPr>
              <a:t>　</a:t>
            </a:r>
            <a:endParaRPr lang="en-US" altLang="ja-JP" sz="1600" dirty="0">
              <a:solidFill>
                <a:prstClr val="black"/>
              </a:solidFill>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7912B068-89DF-DF5D-9CA6-A394D62D683C}"/>
              </a:ext>
            </a:extLst>
          </p:cNvPr>
          <p:cNvPicPr>
            <a:picLocks noChangeAspect="1"/>
          </p:cNvPicPr>
          <p:nvPr/>
        </p:nvPicPr>
        <p:blipFill>
          <a:blip r:embed="rId5"/>
          <a:stretch>
            <a:fillRect/>
          </a:stretch>
        </p:blipFill>
        <p:spPr>
          <a:xfrm>
            <a:off x="5525740" y="8776680"/>
            <a:ext cx="1170571" cy="955527"/>
          </a:xfrm>
          <a:prstGeom prst="rect">
            <a:avLst/>
          </a:prstGeom>
        </p:spPr>
      </p:pic>
      <p:sp>
        <p:nvSpPr>
          <p:cNvPr id="5" name="サブタイトル 3">
            <a:extLst>
              <a:ext uri="{FF2B5EF4-FFF2-40B4-BE49-F238E27FC236}">
                <a16:creationId xmlns:a16="http://schemas.microsoft.com/office/drawing/2014/main" id="{3C2795EF-80E5-D526-84ED-F89243E4284E}"/>
              </a:ext>
            </a:extLst>
          </p:cNvPr>
          <p:cNvSpPr txBox="1">
            <a:spLocks/>
          </p:cNvSpPr>
          <p:nvPr/>
        </p:nvSpPr>
        <p:spPr>
          <a:xfrm>
            <a:off x="100827" y="2787901"/>
            <a:ext cx="6670001" cy="1655289"/>
          </a:xfrm>
          <a:prstGeom prst="roundRect">
            <a:avLst>
              <a:gd name="adj" fmla="val 6716"/>
            </a:avLst>
          </a:prstGeom>
          <a:solidFill>
            <a:srgbClr val="FFFFB9"/>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72000" tIns="36000" rIns="72000" bIns="36000" numCol="1" spcCol="0" rtlCol="0" fromWordArt="0" anchor="ctr" anchorCtr="0" forceAA="0" compatLnSpc="1">
            <a:prstTxWarp prst="textNoShape">
              <a:avLst/>
            </a:prstTxWarp>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R="0" lvl="0" algn="l" defTabSz="914400" rtl="0" eaLnBrk="1" fontAlgn="auto" latinLnBrk="0" hangingPunct="1">
              <a:lnSpc>
                <a:spcPts val="2300"/>
              </a:lnSpc>
              <a:spcBef>
                <a:spcPts val="0"/>
              </a:spcBef>
              <a:spcAft>
                <a:spcPts val="0"/>
              </a:spcAft>
              <a:buClrTx/>
              <a:buSzTx/>
              <a:buFont typeface="Arial" panose="020B0604020202020204" pitchFamily="34" charset="0"/>
              <a:buNone/>
              <a:tabLst/>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b="1" u="sng" dirty="0">
                <a:solidFill>
                  <a:schemeClr val="accent6">
                    <a:lumMod val="75000"/>
                  </a:schemeClr>
                </a:solidFill>
                <a:latin typeface="Meiryo UI" panose="020B0604030504040204" pitchFamily="50" charset="-128"/>
                <a:ea typeface="Meiryo UI" panose="020B0604030504040204" pitchFamily="50" charset="-128"/>
              </a:rPr>
              <a:t>健康保険法等の規定により、</a:t>
            </a:r>
            <a:r>
              <a:rPr lang="en-US" altLang="ja-JP" sz="1400" b="1" u="sng" dirty="0">
                <a:solidFill>
                  <a:schemeClr val="accent6">
                    <a:lumMod val="75000"/>
                  </a:schemeClr>
                </a:solidFill>
                <a:latin typeface="Meiryo UI" panose="020B0604030504040204" pitchFamily="50" charset="-128"/>
                <a:ea typeface="Meiryo UI" panose="020B0604030504040204" pitchFamily="50" charset="-128"/>
              </a:rPr>
              <a:t>200</a:t>
            </a:r>
            <a:r>
              <a:rPr lang="ja-JP" altLang="en-US" sz="1400" b="1" u="sng" dirty="0">
                <a:solidFill>
                  <a:schemeClr val="accent6">
                    <a:lumMod val="75000"/>
                  </a:schemeClr>
                </a:solidFill>
                <a:latin typeface="Meiryo UI" panose="020B0604030504040204" pitchFamily="50" charset="-128"/>
                <a:ea typeface="Meiryo UI" panose="020B0604030504040204" pitchFamily="50" charset="-128"/>
              </a:rPr>
              <a:t>床以上の一般病床を有する紹介受診重点医療機関には、選定療養費（紹介状なしで受診する場合の定額負担</a:t>
            </a:r>
            <a:r>
              <a:rPr lang="en-US" altLang="ja-JP" sz="1400" b="1" u="sng" dirty="0">
                <a:solidFill>
                  <a:schemeClr val="accent6">
                    <a:lumMod val="75000"/>
                  </a:schemeClr>
                </a:solidFill>
                <a:latin typeface="Meiryo UI" panose="020B0604030504040204" pitchFamily="50" charset="-128"/>
                <a:ea typeface="Meiryo UI" panose="020B0604030504040204" pitchFamily="50" charset="-128"/>
              </a:rPr>
              <a:t>7,000</a:t>
            </a:r>
            <a:r>
              <a:rPr lang="ja-JP" altLang="en-US" sz="1400" b="1" u="sng" dirty="0">
                <a:solidFill>
                  <a:schemeClr val="accent6">
                    <a:lumMod val="75000"/>
                  </a:schemeClr>
                </a:solidFill>
                <a:latin typeface="Meiryo UI" panose="020B0604030504040204" pitchFamily="50" charset="-128"/>
                <a:ea typeface="Meiryo UI" panose="020B0604030504040204" pitchFamily="50" charset="-128"/>
              </a:rPr>
              <a:t>円以上）の請求が義務付けられています。</a:t>
            </a:r>
          </a:p>
          <a:p>
            <a:pPr marR="0" lvl="0" algn="l" defTabSz="914400" rtl="0" eaLnBrk="1" fontAlgn="auto" latinLnBrk="0" hangingPunct="1">
              <a:lnSpc>
                <a:spcPts val="2300"/>
              </a:lnSpc>
              <a:spcBef>
                <a:spcPts val="0"/>
              </a:spcBef>
              <a:spcAft>
                <a:spcPts val="0"/>
              </a:spcAft>
              <a:buClrTx/>
              <a:buSzTx/>
              <a:buFont typeface="Arial" panose="020B0604020202020204" pitchFamily="34" charset="0"/>
              <a:buNone/>
              <a:tabLst/>
              <a:defRPr/>
            </a:pPr>
            <a:r>
              <a:rPr lang="ja-JP" altLang="en-US" sz="1400" b="1" dirty="0">
                <a:solidFill>
                  <a:schemeClr val="accent6">
                    <a:lumMod val="75000"/>
                  </a:schemeClr>
                </a:solidFill>
                <a:latin typeface="Meiryo UI" panose="020B0604030504040204" pitchFamily="50" charset="-128"/>
                <a:ea typeface="Meiryo UI" panose="020B0604030504040204" pitchFamily="50" charset="-128"/>
              </a:rPr>
              <a:t>　</a:t>
            </a:r>
            <a:r>
              <a:rPr lang="ja-JP" altLang="en-US" sz="1400" b="1" u="sng" dirty="0">
                <a:solidFill>
                  <a:schemeClr val="accent6">
                    <a:lumMod val="75000"/>
                  </a:schemeClr>
                </a:solidFill>
                <a:latin typeface="Meiryo UI" panose="020B0604030504040204" pitchFamily="50" charset="-128"/>
                <a:ea typeface="Meiryo UI" panose="020B0604030504040204" pitchFamily="50" charset="-128"/>
              </a:rPr>
              <a:t>まずは、お住まいの地域のかかりつけ医療機関を受診していただき、必要に応じて紹介を受けるなどご理解とご協力をお願いします。</a:t>
            </a:r>
          </a:p>
        </p:txBody>
      </p:sp>
    </p:spTree>
    <p:extLst>
      <p:ext uri="{BB962C8B-B14F-4D97-AF65-F5344CB8AC3E}">
        <p14:creationId xmlns:p14="http://schemas.microsoft.com/office/powerpoint/2010/main" val="18434069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47921EC6E15F04B98FB33CCB923941B" ma:contentTypeVersion="4" ma:contentTypeDescription="新しいドキュメントを作成します。" ma:contentTypeScope="" ma:versionID="f56fc69c100a45deb8bdac0ac7a1be91">
  <xsd:schema xmlns:xsd="http://www.w3.org/2001/XMLSchema" xmlns:xs="http://www.w3.org/2001/XMLSchema" xmlns:p="http://schemas.microsoft.com/office/2006/metadata/properties" xmlns:ns2="7872c4f9-ec67-422d-ad5e-71d9d3f860d5" xmlns:ns3="a319cc28-bf39-4b2a-9bc7-17e3193da065" targetNamespace="http://schemas.microsoft.com/office/2006/metadata/properties" ma:root="true" ma:fieldsID="2e003fa74d848910b28e9b621c915d27" ns2:_="" ns3:_="">
    <xsd:import namespace="7872c4f9-ec67-422d-ad5e-71d9d3f860d5"/>
    <xsd:import namespace="a319cc28-bf39-4b2a-9bc7-17e3193da06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72c4f9-ec67-422d-ad5e-71d9d3f860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319cc28-bf39-4b2a-9bc7-17e3193da065"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16122F-98B6-4B17-8929-33449AA713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72c4f9-ec67-422d-ad5e-71d9d3f860d5"/>
    <ds:schemaRef ds:uri="a319cc28-bf39-4b2a-9bc7-17e3193da0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05382E-8E95-4201-B650-32994E1C94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1269</TotalTime>
  <Words>415</Words>
  <Application>Microsoft Office PowerPoint</Application>
  <PresentationFormat>A4 210 x 297 mm</PresentationFormat>
  <Paragraphs>45</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岩崎 優(iwasaki-yutaka)</dc:creator>
  <cp:lastModifiedBy>松尾 菜々子</cp:lastModifiedBy>
  <cp:revision>118</cp:revision>
  <cp:lastPrinted>2024-02-29T05:12:34Z</cp:lastPrinted>
  <dcterms:modified xsi:type="dcterms:W3CDTF">2025-03-12T00:33:08Z</dcterms:modified>
</cp:coreProperties>
</file>