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74" r:id="rId2"/>
    <p:sldMasterId id="2147483692" r:id="rId3"/>
    <p:sldMasterId id="2147483709" r:id="rId4"/>
    <p:sldMasterId id="2147483723" r:id="rId5"/>
    <p:sldMasterId id="2147483741" r:id="rId6"/>
    <p:sldMasterId id="2147483754" r:id="rId7"/>
    <p:sldMasterId id="2147483769" r:id="rId8"/>
    <p:sldMasterId id="2147483782" r:id="rId9"/>
    <p:sldMasterId id="2147483797" r:id="rId10"/>
    <p:sldMasterId id="2147483810" r:id="rId11"/>
    <p:sldMasterId id="2147483834" r:id="rId12"/>
  </p:sldMasterIdLst>
  <p:notesMasterIdLst>
    <p:notesMasterId r:id="rId94"/>
  </p:notesMasterIdLst>
  <p:sldIdLst>
    <p:sldId id="675" r:id="rId13"/>
    <p:sldId id="293" r:id="rId14"/>
    <p:sldId id="294" r:id="rId15"/>
    <p:sldId id="295" r:id="rId16"/>
    <p:sldId id="296" r:id="rId17"/>
    <p:sldId id="259" r:id="rId18"/>
    <p:sldId id="268" r:id="rId19"/>
    <p:sldId id="271" r:id="rId20"/>
    <p:sldId id="283" r:id="rId21"/>
    <p:sldId id="286" r:id="rId22"/>
    <p:sldId id="289" r:id="rId23"/>
    <p:sldId id="297" r:id="rId24"/>
    <p:sldId id="265" r:id="rId25"/>
    <p:sldId id="277" r:id="rId26"/>
    <p:sldId id="292" r:id="rId27"/>
    <p:sldId id="298" r:id="rId28"/>
    <p:sldId id="390" r:id="rId29"/>
    <p:sldId id="299" r:id="rId30"/>
    <p:sldId id="301" r:id="rId31"/>
    <p:sldId id="304" r:id="rId32"/>
    <p:sldId id="305" r:id="rId33"/>
    <p:sldId id="306" r:id="rId34"/>
    <p:sldId id="307" r:id="rId35"/>
    <p:sldId id="308" r:id="rId36"/>
    <p:sldId id="309" r:id="rId37"/>
    <p:sldId id="274" r:id="rId38"/>
    <p:sldId id="310" r:id="rId39"/>
    <p:sldId id="280" r:id="rId40"/>
    <p:sldId id="311" r:id="rId41"/>
    <p:sldId id="393" r:id="rId42"/>
    <p:sldId id="392" r:id="rId43"/>
    <p:sldId id="404" r:id="rId44"/>
    <p:sldId id="407" r:id="rId45"/>
    <p:sldId id="686" r:id="rId46"/>
    <p:sldId id="687" r:id="rId47"/>
    <p:sldId id="408" r:id="rId48"/>
    <p:sldId id="312" r:id="rId49"/>
    <p:sldId id="409" r:id="rId50"/>
    <p:sldId id="313" r:id="rId51"/>
    <p:sldId id="314" r:id="rId52"/>
    <p:sldId id="678" r:id="rId53"/>
    <p:sldId id="315" r:id="rId54"/>
    <p:sldId id="316" r:id="rId55"/>
    <p:sldId id="688" r:id="rId56"/>
    <p:sldId id="317" r:id="rId57"/>
    <p:sldId id="318" r:id="rId58"/>
    <p:sldId id="681" r:id="rId59"/>
    <p:sldId id="319" r:id="rId60"/>
    <p:sldId id="320" r:id="rId61"/>
    <p:sldId id="321" r:id="rId62"/>
    <p:sldId id="322" r:id="rId63"/>
    <p:sldId id="323" r:id="rId64"/>
    <p:sldId id="324" r:id="rId65"/>
    <p:sldId id="375" r:id="rId66"/>
    <p:sldId id="391" r:id="rId67"/>
    <p:sldId id="325" r:id="rId68"/>
    <p:sldId id="326" r:id="rId69"/>
    <p:sldId id="327" r:id="rId70"/>
    <p:sldId id="262" r:id="rId71"/>
    <p:sldId id="328" r:id="rId72"/>
    <p:sldId id="329" r:id="rId73"/>
    <p:sldId id="330" r:id="rId74"/>
    <p:sldId id="331" r:id="rId75"/>
    <p:sldId id="332" r:id="rId76"/>
    <p:sldId id="333" r:id="rId77"/>
    <p:sldId id="334" r:id="rId78"/>
    <p:sldId id="335" r:id="rId79"/>
    <p:sldId id="336" r:id="rId80"/>
    <p:sldId id="337" r:id="rId81"/>
    <p:sldId id="376" r:id="rId82"/>
    <p:sldId id="685" r:id="rId83"/>
    <p:sldId id="338" r:id="rId84"/>
    <p:sldId id="339" r:id="rId85"/>
    <p:sldId id="340" r:id="rId86"/>
    <p:sldId id="341" r:id="rId87"/>
    <p:sldId id="342" r:id="rId88"/>
    <p:sldId id="343" r:id="rId89"/>
    <p:sldId id="344" r:id="rId90"/>
    <p:sldId id="689" r:id="rId91"/>
    <p:sldId id="345" r:id="rId92"/>
    <p:sldId id="684" r:id="rId93"/>
  </p:sldIdLst>
  <p:sldSz cx="9144000" cy="6858000" type="screen4x3"/>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5F55C-4ED9-4B0D-A8D0-E596B4B68310}" v="7" dt="2024-12-12T11:32:55.212"/>
    <p1510:client id="{5096E169-56B1-4A1D-9353-D5BE7BCB2D17}" v="22" dt="2024-12-13T07:49:10.581"/>
    <p1510:client id="{D9E604DE-341B-4BD2-9224-63EA0CA7C600}" v="7" dt="2024-12-12T11:24:24.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72" autoAdjust="0"/>
    <p:restoredTop sz="0"/>
  </p:normalViewPr>
  <p:slideViewPr>
    <p:cSldViewPr>
      <p:cViewPr varScale="1">
        <p:scale>
          <a:sx n="96" d="100"/>
          <a:sy n="96" d="100"/>
        </p:scale>
        <p:origin x="1104" y="58"/>
      </p:cViewPr>
      <p:guideLst/>
    </p:cSldViewPr>
  </p:slideViewPr>
  <p:notesTextViewPr>
    <p:cViewPr>
      <p:scale>
        <a:sx n="1" d="1"/>
        <a:sy n="1" d="1"/>
      </p:scale>
      <p:origin x="0" y="0"/>
    </p:cViewPr>
  </p:notesTextViewPr>
  <p:sorterViewPr>
    <p:cViewPr>
      <p:scale>
        <a:sx n="100" d="100"/>
        <a:sy n="100" d="100"/>
      </p:scale>
      <p:origin x="0" y="-52752"/>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tags" Target="tags/tag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theme" Target="theme/theme1.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岩田 真依" userId="cfb35e1d-46c9-4b15-87e9-c702c619c27e" providerId="ADAL" clId="{18D5F55C-4ED9-4B0D-A8D0-E596B4B68310}"/>
    <pc:docChg chg="delSld modSld">
      <pc:chgData name="岩田 真依" userId="cfb35e1d-46c9-4b15-87e9-c702c619c27e" providerId="ADAL" clId="{18D5F55C-4ED9-4B0D-A8D0-E596B4B68310}" dt="2024-12-12T11:32:05.350" v="0"/>
      <pc:docMkLst>
        <pc:docMk/>
      </pc:docMkLst>
      <pc:sldChg chg="del">
        <pc:chgData name="岩田 真依" userId="cfb35e1d-46c9-4b15-87e9-c702c619c27e" providerId="ADAL" clId="{18D5F55C-4ED9-4B0D-A8D0-E596B4B68310}" dt="2024-12-12T11:32:05.350" v="0"/>
        <pc:sldMkLst>
          <pc:docMk/>
          <pc:sldMk cId="2569082855" sldId="337"/>
        </pc:sldMkLst>
      </pc:sldChg>
      <pc:sldChg chg="del">
        <pc:chgData name="岩田 真依" userId="cfb35e1d-46c9-4b15-87e9-c702c619c27e" providerId="ADAL" clId="{18D5F55C-4ED9-4B0D-A8D0-E596B4B68310}" dt="2024-12-12T11:32:05.350" v="0"/>
        <pc:sldMkLst>
          <pc:docMk/>
          <pc:sldMk cId="2731167928" sldId="338"/>
        </pc:sldMkLst>
      </pc:sldChg>
    </pc:docChg>
  </pc:docChgLst>
  <pc:docChgLst>
    <pc:chgData name="岩田 真依" userId="cfb35e1d-46c9-4b15-87e9-c702c619c27e" providerId="ADAL" clId="{D9E604DE-341B-4BD2-9224-63EA0CA7C600}"/>
    <pc:docChg chg="delSld modSld sldOrd">
      <pc:chgData name="岩田 真依" userId="cfb35e1d-46c9-4b15-87e9-c702c619c27e" providerId="ADAL" clId="{D9E604DE-341B-4BD2-9224-63EA0CA7C600}" dt="2024-12-12T11:11:45.190" v="12" actId="2696"/>
      <pc:docMkLst>
        <pc:docMk/>
      </pc:docMkLst>
      <pc:sldChg chg="del">
        <pc:chgData name="岩田 真依" userId="cfb35e1d-46c9-4b15-87e9-c702c619c27e" providerId="ADAL" clId="{D9E604DE-341B-4BD2-9224-63EA0CA7C600}" dt="2024-12-12T11:11:45.190" v="12" actId="2696"/>
        <pc:sldMkLst>
          <pc:docMk/>
          <pc:sldMk cId="79152270" sldId="262"/>
        </pc:sldMkLst>
      </pc:sldChg>
      <pc:sldChg chg="del">
        <pc:chgData name="岩田 真依" userId="cfb35e1d-46c9-4b15-87e9-c702c619c27e" providerId="ADAL" clId="{D9E604DE-341B-4BD2-9224-63EA0CA7C600}" dt="2024-12-12T11:11:45.190" v="12" actId="2696"/>
        <pc:sldMkLst>
          <pc:docMk/>
          <pc:sldMk cId="3232018870" sldId="265"/>
        </pc:sldMkLst>
      </pc:sldChg>
      <pc:sldChg chg="ord">
        <pc:chgData name="岩田 真依" userId="cfb35e1d-46c9-4b15-87e9-c702c619c27e" providerId="ADAL" clId="{D9E604DE-341B-4BD2-9224-63EA0CA7C600}" dt="2024-12-12T11:06:18.346" v="3"/>
        <pc:sldMkLst>
          <pc:docMk/>
          <pc:sldMk cId="1947674021" sldId="268"/>
        </pc:sldMkLst>
      </pc:sldChg>
      <pc:sldChg chg="ord">
        <pc:chgData name="岩田 真依" userId="cfb35e1d-46c9-4b15-87e9-c702c619c27e" providerId="ADAL" clId="{D9E604DE-341B-4BD2-9224-63EA0CA7C600}" dt="2024-12-12T11:06:26.462" v="5"/>
        <pc:sldMkLst>
          <pc:docMk/>
          <pc:sldMk cId="2032025238" sldId="271"/>
        </pc:sldMkLst>
      </pc:sldChg>
      <pc:sldChg chg="del">
        <pc:chgData name="岩田 真依" userId="cfb35e1d-46c9-4b15-87e9-c702c619c27e" providerId="ADAL" clId="{D9E604DE-341B-4BD2-9224-63EA0CA7C600}" dt="2024-12-12T11:11:45.190" v="12" actId="2696"/>
        <pc:sldMkLst>
          <pc:docMk/>
          <pc:sldMk cId="914015019" sldId="274"/>
        </pc:sldMkLst>
      </pc:sldChg>
      <pc:sldChg chg="del">
        <pc:chgData name="岩田 真依" userId="cfb35e1d-46c9-4b15-87e9-c702c619c27e" providerId="ADAL" clId="{D9E604DE-341B-4BD2-9224-63EA0CA7C600}" dt="2024-12-12T11:11:45.190" v="12" actId="2696"/>
        <pc:sldMkLst>
          <pc:docMk/>
          <pc:sldMk cId="3382861319" sldId="277"/>
        </pc:sldMkLst>
      </pc:sldChg>
      <pc:sldChg chg="del">
        <pc:chgData name="岩田 真依" userId="cfb35e1d-46c9-4b15-87e9-c702c619c27e" providerId="ADAL" clId="{D9E604DE-341B-4BD2-9224-63EA0CA7C600}" dt="2024-12-12T11:11:45.190" v="12" actId="2696"/>
        <pc:sldMkLst>
          <pc:docMk/>
          <pc:sldMk cId="1273407428" sldId="280"/>
        </pc:sldMkLst>
      </pc:sldChg>
      <pc:sldChg chg="ord">
        <pc:chgData name="岩田 真依" userId="cfb35e1d-46c9-4b15-87e9-c702c619c27e" providerId="ADAL" clId="{D9E604DE-341B-4BD2-9224-63EA0CA7C600}" dt="2024-12-12T11:06:39.879" v="7"/>
        <pc:sldMkLst>
          <pc:docMk/>
          <pc:sldMk cId="3033025697" sldId="283"/>
        </pc:sldMkLst>
      </pc:sldChg>
      <pc:sldChg chg="ord">
        <pc:chgData name="岩田 真依" userId="cfb35e1d-46c9-4b15-87e9-c702c619c27e" providerId="ADAL" clId="{D9E604DE-341B-4BD2-9224-63EA0CA7C600}" dt="2024-12-12T11:07:02.958" v="9"/>
        <pc:sldMkLst>
          <pc:docMk/>
          <pc:sldMk cId="3133063650" sldId="286"/>
        </pc:sldMkLst>
      </pc:sldChg>
      <pc:sldChg chg="ord">
        <pc:chgData name="岩田 真依" userId="cfb35e1d-46c9-4b15-87e9-c702c619c27e" providerId="ADAL" clId="{D9E604DE-341B-4BD2-9224-63EA0CA7C600}" dt="2024-12-12T11:07:21.439" v="11"/>
        <pc:sldMkLst>
          <pc:docMk/>
          <pc:sldMk cId="2174590272" sldId="289"/>
        </pc:sldMkLst>
      </pc:sldChg>
      <pc:sldChg chg="del">
        <pc:chgData name="岩田 真依" userId="cfb35e1d-46c9-4b15-87e9-c702c619c27e" providerId="ADAL" clId="{D9E604DE-341B-4BD2-9224-63EA0CA7C600}" dt="2024-12-12T11:11:45.190" v="12" actId="2696"/>
        <pc:sldMkLst>
          <pc:docMk/>
          <pc:sldMk cId="227074602" sldId="292"/>
        </pc:sldMkLst>
      </pc:sldChg>
      <pc:sldChg chg="del">
        <pc:chgData name="岩田 真依" userId="cfb35e1d-46c9-4b15-87e9-c702c619c27e" providerId="ADAL" clId="{D9E604DE-341B-4BD2-9224-63EA0CA7C600}" dt="2024-12-12T11:05:47.135" v="0"/>
        <pc:sldMkLst>
          <pc:docMk/>
          <pc:sldMk cId="2186663606" sldId="293"/>
        </pc:sldMkLst>
      </pc:sldChg>
      <pc:sldChg chg="del">
        <pc:chgData name="岩田 真依" userId="cfb35e1d-46c9-4b15-87e9-c702c619c27e" providerId="ADAL" clId="{D9E604DE-341B-4BD2-9224-63EA0CA7C600}" dt="2024-12-12T11:05:52.793" v="1"/>
        <pc:sldMkLst>
          <pc:docMk/>
          <pc:sldMk cId="3185686767" sldId="293"/>
        </pc:sldMkLst>
      </pc:sldChg>
      <pc:sldChg chg="del">
        <pc:chgData name="岩田 真依" userId="cfb35e1d-46c9-4b15-87e9-c702c619c27e" providerId="ADAL" clId="{D9E604DE-341B-4BD2-9224-63EA0CA7C600}" dt="2024-12-12T11:05:52.793" v="1"/>
        <pc:sldMkLst>
          <pc:docMk/>
          <pc:sldMk cId="4198426276" sldId="294"/>
        </pc:sldMkLst>
      </pc:sldChg>
      <pc:sldChg chg="del">
        <pc:chgData name="岩田 真依" userId="cfb35e1d-46c9-4b15-87e9-c702c619c27e" providerId="ADAL" clId="{D9E604DE-341B-4BD2-9224-63EA0CA7C600}" dt="2024-12-12T11:05:52.793" v="1"/>
        <pc:sldMkLst>
          <pc:docMk/>
          <pc:sldMk cId="2563935778" sldId="295"/>
        </pc:sldMkLst>
      </pc:sldChg>
      <pc:sldChg chg="del">
        <pc:chgData name="岩田 真依" userId="cfb35e1d-46c9-4b15-87e9-c702c619c27e" providerId="ADAL" clId="{D9E604DE-341B-4BD2-9224-63EA0CA7C600}" dt="2024-12-12T11:05:52.793" v="1"/>
        <pc:sldMkLst>
          <pc:docMk/>
          <pc:sldMk cId="2518819852" sldId="296"/>
        </pc:sldMkLst>
      </pc:sldChg>
      <pc:sldMasterChg chg="delSldLayout">
        <pc:chgData name="岩田 真依" userId="cfb35e1d-46c9-4b15-87e9-c702c619c27e" providerId="ADAL" clId="{D9E604DE-341B-4BD2-9224-63EA0CA7C600}" dt="2024-12-12T11:11:45.190" v="12" actId="2696"/>
        <pc:sldMasterMkLst>
          <pc:docMk/>
          <pc:sldMasterMk cId="3868113944" sldId="2147483673"/>
        </pc:sldMasterMkLst>
        <pc:sldLayoutChg chg="del">
          <pc:chgData name="岩田 真依" userId="cfb35e1d-46c9-4b15-87e9-c702c619c27e" providerId="ADAL" clId="{D9E604DE-341B-4BD2-9224-63EA0CA7C600}" dt="2024-12-12T11:11:45.190" v="12" actId="2696"/>
          <pc:sldLayoutMkLst>
            <pc:docMk/>
            <pc:sldMasterMk cId="3868113944" sldId="2147483673"/>
            <pc:sldLayoutMk cId="2833468811" sldId="2147483672"/>
          </pc:sldLayoutMkLst>
        </pc:sldLayoutChg>
      </pc:sldMasterChg>
    </pc:docChg>
  </pc:docChgLst>
  <pc:docChgLst>
    <pc:chgData name="岩田 真依" userId="cfb35e1d-46c9-4b15-87e9-c702c619c27e" providerId="ADAL" clId="{5096E169-56B1-4A1D-9353-D5BE7BCB2D17}"/>
    <pc:docChg chg="undo custSel delSld modSld">
      <pc:chgData name="岩田 真依" userId="cfb35e1d-46c9-4b15-87e9-c702c619c27e" providerId="ADAL" clId="{5096E169-56B1-4A1D-9353-D5BE7BCB2D17}" dt="2024-12-13T07:49:26.506" v="28" actId="2711"/>
      <pc:docMkLst>
        <pc:docMk/>
      </pc:docMkLst>
      <pc:sldChg chg="addSp modSp mod">
        <pc:chgData name="岩田 真依" userId="cfb35e1d-46c9-4b15-87e9-c702c619c27e" providerId="ADAL" clId="{5096E169-56B1-4A1D-9353-D5BE7BCB2D17}" dt="2024-12-13T07:49:26.506" v="28" actId="2711"/>
        <pc:sldMkLst>
          <pc:docMk/>
          <pc:sldMk cId="430195748" sldId="293"/>
        </pc:sldMkLst>
        <pc:spChg chg="mod">
          <ac:chgData name="岩田 真依" userId="cfb35e1d-46c9-4b15-87e9-c702c619c27e" providerId="ADAL" clId="{5096E169-56B1-4A1D-9353-D5BE7BCB2D17}" dt="2024-12-13T07:49:26.506" v="28" actId="2711"/>
          <ac:spMkLst>
            <pc:docMk/>
            <pc:sldMk cId="430195748" sldId="293"/>
            <ac:spMk id="3" creationId="{00000000-0000-0000-0000-000000000000}"/>
          </ac:spMkLst>
        </pc:spChg>
        <pc:spChg chg="add mod">
          <ac:chgData name="岩田 真依" userId="cfb35e1d-46c9-4b15-87e9-c702c619c27e" providerId="ADAL" clId="{5096E169-56B1-4A1D-9353-D5BE7BCB2D17}" dt="2024-12-13T07:49:17.681" v="27" actId="2711"/>
          <ac:spMkLst>
            <pc:docMk/>
            <pc:sldMk cId="430195748" sldId="293"/>
            <ac:spMk id="5" creationId="{9741DDBE-3A93-C7DF-83F8-3473A9D16EC2}"/>
          </ac:spMkLst>
        </pc:spChg>
      </pc:sldChg>
      <pc:sldChg chg="del">
        <pc:chgData name="岩田 真依" userId="cfb35e1d-46c9-4b15-87e9-c702c619c27e" providerId="ADAL" clId="{5096E169-56B1-4A1D-9353-D5BE7BCB2D17}" dt="2024-12-13T07:17:30.308" v="1"/>
        <pc:sldMkLst>
          <pc:docMk/>
          <pc:sldMk cId="2235123780" sldId="390"/>
        </pc:sldMkLst>
      </pc:sldChg>
      <pc:sldChg chg="modSp">
        <pc:chgData name="岩田 真依" userId="cfb35e1d-46c9-4b15-87e9-c702c619c27e" providerId="ADAL" clId="{5096E169-56B1-4A1D-9353-D5BE7BCB2D17}" dt="2024-12-13T07:47:09.128" v="25"/>
        <pc:sldMkLst>
          <pc:docMk/>
          <pc:sldMk cId="2490447124" sldId="404"/>
        </pc:sldMkLst>
        <pc:spChg chg="mod">
          <ac:chgData name="岩田 真依" userId="cfb35e1d-46c9-4b15-87e9-c702c619c27e" providerId="ADAL" clId="{5096E169-56B1-4A1D-9353-D5BE7BCB2D17}" dt="2024-12-13T07:47:09.128" v="25"/>
          <ac:spMkLst>
            <pc:docMk/>
            <pc:sldMk cId="2490447124" sldId="404"/>
            <ac:spMk id="2" creationId="{87B01330-9D6B-49A9-BD55-3F644B09C199}"/>
          </ac:spMkLst>
        </pc:spChg>
      </pc:sldChg>
      <pc:sldChg chg="modSp">
        <pc:chgData name="岩田 真依" userId="cfb35e1d-46c9-4b15-87e9-c702c619c27e" providerId="ADAL" clId="{5096E169-56B1-4A1D-9353-D5BE7BCB2D17}" dt="2024-12-13T07:47:09.128" v="25"/>
        <pc:sldMkLst>
          <pc:docMk/>
          <pc:sldMk cId="2622412984" sldId="407"/>
        </pc:sldMkLst>
        <pc:spChg chg="mod">
          <ac:chgData name="岩田 真依" userId="cfb35e1d-46c9-4b15-87e9-c702c619c27e" providerId="ADAL" clId="{5096E169-56B1-4A1D-9353-D5BE7BCB2D17}" dt="2024-12-13T07:47:09.128" v="25"/>
          <ac:spMkLst>
            <pc:docMk/>
            <pc:sldMk cId="2622412984" sldId="407"/>
            <ac:spMk id="2" creationId="{5483CD2B-1B7D-4FFB-A2FD-C1E2FB1FD498}"/>
          </ac:spMkLst>
        </pc:spChg>
      </pc:sldChg>
      <pc:sldChg chg="del">
        <pc:chgData name="岩田 真依" userId="cfb35e1d-46c9-4b15-87e9-c702c619c27e" providerId="ADAL" clId="{5096E169-56B1-4A1D-9353-D5BE7BCB2D17}" dt="2024-12-13T07:16:04.690" v="0"/>
        <pc:sldMkLst>
          <pc:docMk/>
          <pc:sldMk cId="389474421" sldId="675"/>
        </pc:sldMkLst>
      </pc:sldChg>
      <pc:sldChg chg="addSp delSp modSp mod">
        <pc:chgData name="岩田 真依" userId="cfb35e1d-46c9-4b15-87e9-c702c619c27e" providerId="ADAL" clId="{5096E169-56B1-4A1D-9353-D5BE7BCB2D17}" dt="2024-12-13T07:32:21.735" v="14" actId="1076"/>
        <pc:sldMkLst>
          <pc:docMk/>
          <pc:sldMk cId="2962460040" sldId="681"/>
        </pc:sldMkLst>
        <pc:spChg chg="mod">
          <ac:chgData name="岩田 真依" userId="cfb35e1d-46c9-4b15-87e9-c702c619c27e" providerId="ADAL" clId="{5096E169-56B1-4A1D-9353-D5BE7BCB2D17}" dt="2024-12-13T07:30:34.294" v="2" actId="2711"/>
          <ac:spMkLst>
            <pc:docMk/>
            <pc:sldMk cId="2962460040" sldId="681"/>
            <ac:spMk id="3" creationId="{00000000-0000-0000-0000-000000000000}"/>
          </ac:spMkLst>
        </pc:spChg>
        <pc:picChg chg="add mod">
          <ac:chgData name="岩田 真依" userId="cfb35e1d-46c9-4b15-87e9-c702c619c27e" providerId="ADAL" clId="{5096E169-56B1-4A1D-9353-D5BE7BCB2D17}" dt="2024-12-13T07:32:21.735" v="14" actId="1076"/>
          <ac:picMkLst>
            <pc:docMk/>
            <pc:sldMk cId="2962460040" sldId="681"/>
            <ac:picMk id="4" creationId="{681713A7-A400-201B-4D9B-0933553A081F}"/>
          </ac:picMkLst>
        </pc:picChg>
        <pc:picChg chg="del mod">
          <ac:chgData name="岩田 真依" userId="cfb35e1d-46c9-4b15-87e9-c702c619c27e" providerId="ADAL" clId="{5096E169-56B1-4A1D-9353-D5BE7BCB2D17}" dt="2024-12-13T07:32:19.424" v="13" actId="478"/>
          <ac:picMkLst>
            <pc:docMk/>
            <pc:sldMk cId="2962460040" sldId="681"/>
            <ac:picMk id="5" creationId="{36F9C4D8-8F63-B344-B2B7-A4631F860CC6}"/>
          </ac:picMkLst>
        </pc:picChg>
      </pc:sldChg>
      <pc:sldChg chg="del">
        <pc:chgData name="岩田 真依" userId="cfb35e1d-46c9-4b15-87e9-c702c619c27e" providerId="ADAL" clId="{5096E169-56B1-4A1D-9353-D5BE7BCB2D17}" dt="2024-12-13T07:41:36.802" v="24"/>
        <pc:sldMkLst>
          <pc:docMk/>
          <pc:sldMk cId="1258573929" sldId="684"/>
        </pc:sldMkLst>
      </pc:sldChg>
      <pc:sldChg chg="modSp">
        <pc:chgData name="岩田 真依" userId="cfb35e1d-46c9-4b15-87e9-c702c619c27e" providerId="ADAL" clId="{5096E169-56B1-4A1D-9353-D5BE7BCB2D17}" dt="2024-12-13T07:47:09.128" v="25"/>
        <pc:sldMkLst>
          <pc:docMk/>
          <pc:sldMk cId="220238992" sldId="686"/>
        </pc:sldMkLst>
        <pc:spChg chg="mod">
          <ac:chgData name="岩田 真依" userId="cfb35e1d-46c9-4b15-87e9-c702c619c27e" providerId="ADAL" clId="{5096E169-56B1-4A1D-9353-D5BE7BCB2D17}" dt="2024-12-13T07:47:09.128" v="25"/>
          <ac:spMkLst>
            <pc:docMk/>
            <pc:sldMk cId="220238992" sldId="686"/>
            <ac:spMk id="3" creationId="{5B3090F7-1400-4C70-801F-6EA7F8D0129B}"/>
          </ac:spMkLst>
        </pc:spChg>
      </pc:sldChg>
      <pc:sldChg chg="modSp">
        <pc:chgData name="岩田 真依" userId="cfb35e1d-46c9-4b15-87e9-c702c619c27e" providerId="ADAL" clId="{5096E169-56B1-4A1D-9353-D5BE7BCB2D17}" dt="2024-12-13T07:47:09.128" v="25"/>
        <pc:sldMkLst>
          <pc:docMk/>
          <pc:sldMk cId="4039752109" sldId="687"/>
        </pc:sldMkLst>
        <pc:spChg chg="mod">
          <ac:chgData name="岩田 真依" userId="cfb35e1d-46c9-4b15-87e9-c702c619c27e" providerId="ADAL" clId="{5096E169-56B1-4A1D-9353-D5BE7BCB2D17}" dt="2024-12-13T07:47:09.128" v="25"/>
          <ac:spMkLst>
            <pc:docMk/>
            <pc:sldMk cId="4039752109" sldId="687"/>
            <ac:spMk id="2" creationId="{82E0BDAD-9FDD-4AD4-9D34-D67CC2933522}"/>
          </ac:spMkLst>
        </pc:spChg>
      </pc:sldChg>
      <pc:sldChg chg="addSp delSp modSp mod">
        <pc:chgData name="岩田 真依" userId="cfb35e1d-46c9-4b15-87e9-c702c619c27e" providerId="ADAL" clId="{5096E169-56B1-4A1D-9353-D5BE7BCB2D17}" dt="2024-12-13T07:40:26.478" v="23" actId="1076"/>
        <pc:sldMkLst>
          <pc:docMk/>
          <pc:sldMk cId="946837377" sldId="689"/>
        </pc:sldMkLst>
        <pc:picChg chg="add mod">
          <ac:chgData name="岩田 真依" userId="cfb35e1d-46c9-4b15-87e9-c702c619c27e" providerId="ADAL" clId="{5096E169-56B1-4A1D-9353-D5BE7BCB2D17}" dt="2024-12-13T07:40:26.478" v="23" actId="1076"/>
          <ac:picMkLst>
            <pc:docMk/>
            <pc:sldMk cId="946837377" sldId="689"/>
            <ac:picMk id="3" creationId="{203AC477-FB26-C106-8C18-054C7459F4A8}"/>
          </ac:picMkLst>
        </pc:picChg>
        <pc:picChg chg="del">
          <ac:chgData name="岩田 真依" userId="cfb35e1d-46c9-4b15-87e9-c702c619c27e" providerId="ADAL" clId="{5096E169-56B1-4A1D-9353-D5BE7BCB2D17}" dt="2024-12-13T07:40:25.265" v="22" actId="478"/>
          <ac:picMkLst>
            <pc:docMk/>
            <pc:sldMk cId="946837377" sldId="689"/>
            <ac:picMk id="4" creationId="{A4CEC216-C7DB-114E-8D6C-0FE8093D4D47}"/>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Sheet1!$B$1</c:f>
              <c:strCache>
                <c:ptCount val="1"/>
                <c:pt idx="0">
                  <c:v>列1</c:v>
                </c:pt>
              </c:strCache>
            </c:strRef>
          </c:tx>
          <c:dPt>
            <c:idx val="0"/>
            <c:bubble3D val="0"/>
            <c:spPr>
              <a:solidFill>
                <a:srgbClr val="FF9900"/>
              </a:solidFill>
              <a:ln w="57150">
                <a:solidFill>
                  <a:schemeClr val="bg1"/>
                </a:solidFill>
              </a:ln>
            </c:spPr>
            <c:extLst>
              <c:ext xmlns:c16="http://schemas.microsoft.com/office/drawing/2014/chart" uri="{C3380CC4-5D6E-409C-BE32-E72D297353CC}">
                <c16:uniqueId val="{00000001-6DF5-45B7-844D-C1D1697B15EA}"/>
              </c:ext>
            </c:extLst>
          </c:dPt>
          <c:dPt>
            <c:idx val="1"/>
            <c:bubble3D val="0"/>
            <c:spPr>
              <a:solidFill>
                <a:srgbClr val="0070C0"/>
              </a:solidFill>
              <a:ln w="57150">
                <a:solidFill>
                  <a:schemeClr val="bg1"/>
                </a:solidFill>
              </a:ln>
            </c:spPr>
            <c:extLst>
              <c:ext xmlns:c16="http://schemas.microsoft.com/office/drawing/2014/chart" uri="{C3380CC4-5D6E-409C-BE32-E72D297353CC}">
                <c16:uniqueId val="{00000003-6DF5-45B7-844D-C1D1697B15EA}"/>
              </c:ext>
            </c:extLst>
          </c:dPt>
          <c:cat>
            <c:strRef>
              <c:f>Sheet1!$A$2:$A$3</c:f>
              <c:strCache>
                <c:ptCount val="2"/>
                <c:pt idx="0">
                  <c:v>治る</c:v>
                </c:pt>
                <c:pt idx="1">
                  <c:v>治らない</c:v>
                </c:pt>
              </c:strCache>
            </c:strRef>
          </c:cat>
          <c:val>
            <c:numRef>
              <c:f>Sheet1!$B$2:$B$3</c:f>
              <c:numCache>
                <c:formatCode>General</c:formatCode>
                <c:ptCount val="2"/>
                <c:pt idx="0">
                  <c:v>95</c:v>
                </c:pt>
                <c:pt idx="1">
                  <c:v>5</c:v>
                </c:pt>
              </c:numCache>
            </c:numRef>
          </c:val>
          <c:extLst>
            <c:ext xmlns:c16="http://schemas.microsoft.com/office/drawing/2014/chart" uri="{C3380CC4-5D6E-409C-BE32-E72D297353CC}">
              <c16:uniqueId val="{00000004-6DF5-45B7-844D-C1D1697B15EA}"/>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smtId="4294967295"/>
      </a:pPr>
      <a:endParaRPr lang="ja-JP"/>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4341443" cy="344408"/>
          </a:xfrm>
          <a:prstGeom prst="rect">
            <a:avLst/>
          </a:prstGeom>
        </p:spPr>
        <p:txBody>
          <a:bodyPr vert="horz" lIns="93113" tIns="46557" rIns="93113" bIns="46557" rtlCol="0"/>
          <a:lstStyle>
            <a:lvl1pPr algn="l">
              <a:defRPr sz="1200"/>
            </a:lvl1pPr>
          </a:lstStyle>
          <a:p>
            <a:endParaRPr kumimoji="1" lang="ja-JP" altLang="en-US"/>
          </a:p>
        </p:txBody>
      </p:sp>
      <p:sp>
        <p:nvSpPr>
          <p:cNvPr id="3" name="日付プレースホルダー 2"/>
          <p:cNvSpPr>
            <a:spLocks noGrp="1"/>
          </p:cNvSpPr>
          <p:nvPr>
            <p:ph type="dt" idx="1"/>
          </p:nvPr>
        </p:nvSpPr>
        <p:spPr>
          <a:xfrm>
            <a:off x="5674952" y="0"/>
            <a:ext cx="4341443" cy="344408"/>
          </a:xfrm>
          <a:prstGeom prst="rect">
            <a:avLst/>
          </a:prstGeom>
        </p:spPr>
        <p:txBody>
          <a:bodyPr vert="horz" lIns="93113" tIns="46557" rIns="93113" bIns="46557" rtlCol="0"/>
          <a:lstStyle>
            <a:lvl1pPr algn="r">
              <a:defRPr sz="1200"/>
            </a:lvl1pPr>
          </a:lstStyle>
          <a:p>
            <a:fld id="{571B7898-C192-4165-927E-DA37FA6FD7A2}" type="datetimeFigureOut">
              <a:rPr kumimoji="1" lang="ja-JP" altLang="en-US" smtClean="0"/>
              <a:t>2025/1/18</a:t>
            </a:fld>
            <a:endParaRPr kumimoji="1" lang="ja-JP" altLang="en-US"/>
          </a:p>
        </p:txBody>
      </p:sp>
      <p:sp>
        <p:nvSpPr>
          <p:cNvPr id="4" name="スライド イメージ プレースホルダー 3"/>
          <p:cNvSpPr>
            <a:spLocks noGrp="1" noRot="1" noChangeAspect="1"/>
          </p:cNvSpPr>
          <p:nvPr>
            <p:ph type="sldImg" idx="2"/>
          </p:nvPr>
        </p:nvSpPr>
        <p:spPr>
          <a:xfrm>
            <a:off x="3287713" y="515938"/>
            <a:ext cx="3443287" cy="2584450"/>
          </a:xfrm>
          <a:prstGeom prst="rect">
            <a:avLst/>
          </a:prstGeom>
          <a:noFill/>
          <a:ln w="12700">
            <a:solidFill>
              <a:prstClr val="black"/>
            </a:solidFill>
          </a:ln>
        </p:spPr>
      </p:sp>
      <p:sp>
        <p:nvSpPr>
          <p:cNvPr id="5" name="ノート プレースホルダー 4"/>
          <p:cNvSpPr>
            <a:spLocks noGrp="1"/>
          </p:cNvSpPr>
          <p:nvPr>
            <p:ph type="body" sz="quarter" idx="3"/>
          </p:nvPr>
        </p:nvSpPr>
        <p:spPr>
          <a:xfrm>
            <a:off x="1001872" y="3271879"/>
            <a:ext cx="8014970" cy="3099673"/>
          </a:xfrm>
          <a:prstGeom prst="rect">
            <a:avLst/>
          </a:prstGeom>
        </p:spPr>
        <p:txBody>
          <a:bodyPr vert="horz" lIns="93113" tIns="46557" rIns="93113" bIns="4655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542560"/>
            <a:ext cx="4341443" cy="344408"/>
          </a:xfrm>
          <a:prstGeom prst="rect">
            <a:avLst/>
          </a:prstGeom>
        </p:spPr>
        <p:txBody>
          <a:bodyPr vert="horz" lIns="93113" tIns="46557" rIns="93113" bIns="4655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74952" y="6542560"/>
            <a:ext cx="4341443" cy="344408"/>
          </a:xfrm>
          <a:prstGeom prst="rect">
            <a:avLst/>
          </a:prstGeom>
        </p:spPr>
        <p:txBody>
          <a:bodyPr vert="horz" lIns="93113" tIns="46557" rIns="93113" bIns="46557" rtlCol="0" anchor="b"/>
          <a:lstStyle>
            <a:lvl1pPr algn="r">
              <a:defRPr sz="1200"/>
            </a:lvl1pPr>
          </a:lstStyle>
          <a:p>
            <a:fld id="{96BBB197-2DF4-4E91-A988-03D69B58B699}" type="slidenum">
              <a:rPr kumimoji="1" lang="ja-JP" altLang="en-US" smtClean="0"/>
              <a:t>‹#›</a:t>
            </a:fld>
            <a:endParaRPr kumimoji="1" lang="ja-JP" altLang="en-US"/>
          </a:p>
        </p:txBody>
      </p:sp>
    </p:spTree>
    <p:extLst>
      <p:ext uri="{BB962C8B-B14F-4D97-AF65-F5344CB8AC3E}">
        <p14:creationId xmlns:p14="http://schemas.microsoft.com/office/powerpoint/2010/main" val="23666466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福井県では、がんに関する授業を、小学校の</a:t>
            </a:r>
            <a:r>
              <a:rPr kumimoji="1" lang="en-US" altLang="ja-JP" dirty="0"/>
              <a:t>5</a:t>
            </a:r>
            <a:r>
              <a:rPr kumimoji="1" lang="ja-JP" altLang="en-US"/>
              <a:t>年生と中学校</a:t>
            </a:r>
            <a:r>
              <a:rPr kumimoji="1" lang="en-US" altLang="ja-JP" dirty="0"/>
              <a:t>2</a:t>
            </a:r>
            <a:r>
              <a:rPr kumimoji="1" lang="ja-JP" altLang="en-US"/>
              <a:t>年生でも受けることになっています。</a:t>
            </a:r>
            <a:endParaRPr kumimoji="1" lang="en-US" altLang="ja-JP" dirty="0"/>
          </a:p>
          <a:p>
            <a:r>
              <a:rPr kumimoji="1" lang="ja-JP" altLang="en-US"/>
              <a:t>（令和</a:t>
            </a:r>
            <a:r>
              <a:rPr kumimoji="1" lang="en-US" altLang="ja-JP" dirty="0"/>
              <a:t>5</a:t>
            </a:r>
            <a:r>
              <a:rPr kumimoji="1" lang="ja-JP" altLang="en-US"/>
              <a:t>年までは、ほとんどの高校生は中学生で受けていませんので、受けた人は居ますか？と、聞いて挙手させてみてください）</a:t>
            </a:r>
            <a:endParaRPr kumimoji="1" lang="en-US" altLang="ja-JP" dirty="0"/>
          </a:p>
          <a:p>
            <a:r>
              <a:rPr kumimoji="1" lang="ja-JP" altLang="en-US"/>
              <a:t>中学校で受けた人は、思い出しながら、おさらいしましょう。</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245751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スライド イメージ プレースホルダ 1"/>
          <p:cNvSpPr>
            <a:spLocks noGrp="1" noRot="1" noChangeAspect="1" noTextEdit="1"/>
          </p:cNvSpPr>
          <p:nvPr>
            <p:ph type="sldImg"/>
          </p:nvPr>
        </p:nvSpPr>
        <p:spPr>
          <a:xfrm>
            <a:off x="1292225" y="796925"/>
            <a:ext cx="4271963" cy="3203575"/>
          </a:xfrm>
          <a:ln/>
        </p:spPr>
      </p:sp>
      <p:sp>
        <p:nvSpPr>
          <p:cNvPr id="134147" name="ノート プレースホルダ 2"/>
          <p:cNvSpPr>
            <a:spLocks noGrp="1"/>
          </p:cNvSpPr>
          <p:nvPr>
            <p:ph type="body" idx="1"/>
          </p:nvPr>
        </p:nvSpPr>
        <p:spPr>
          <a:xfrm>
            <a:off x="912813" y="4356100"/>
            <a:ext cx="5030787" cy="4135438"/>
          </a:xfrm>
          <a:noFill/>
          <a:ln/>
        </p:spPr>
        <p:txBody>
          <a:bodyPr lIns="92075" tIns="46038" rIns="92075" bIns="46038"/>
          <a:lstStyle/>
          <a:p>
            <a:pPr eaLnBrk="1" hangingPunct="1"/>
            <a:r>
              <a:rPr lang="ja-JP" altLang="en-US"/>
              <a:t>漢字で書く癌とは、粘膜などの上皮からから発生する悪性腫瘍のことを指します。</a:t>
            </a:r>
            <a:endParaRPr lang="en-US" altLang="ja-JP" dirty="0"/>
          </a:p>
          <a:p>
            <a:pPr eaLnBrk="1" hangingPunct="1"/>
            <a:r>
              <a:rPr lang="ja-JP" altLang="en-US"/>
              <a:t>がんセンターなど、ひらがなで書くがんは、悪性腫瘍全体を指すことと決められています。</a:t>
            </a:r>
            <a:endParaRPr lang="en-US" altLang="ja-JP" dirty="0"/>
          </a:p>
          <a:p>
            <a:pPr eaLnBrk="1" hangingPunct="1"/>
            <a:r>
              <a:rPr lang="ja-JP" altLang="en-US"/>
              <a:t>癌は、粘膜等上皮から発生する悪性腫瘍で，自覚症状は、初めは，ない場合が多いですが、放置すると、進行して</a:t>
            </a:r>
            <a:r>
              <a:rPr lang="ja-JP" altLang="en-US" sz="1200"/>
              <a:t>他の臓器への</a:t>
            </a:r>
            <a:r>
              <a:rPr lang="ja-JP" altLang="en-US"/>
              <a:t>転移が出現し、治すことが困難になります。</a:t>
            </a:r>
          </a:p>
          <a:p>
            <a:pPr eaLnBrk="1" hangingPunct="1"/>
            <a:endParaRPr lang="en-US" altLang="ja-JP" dirty="0"/>
          </a:p>
          <a:p>
            <a:pPr eaLnBrk="1" hangingPunct="1"/>
            <a:endParaRPr lang="ja-JP"/>
          </a:p>
        </p:txBody>
      </p:sp>
      <p:sp>
        <p:nvSpPr>
          <p:cNvPr id="134148" name="スライド番号プレースホルダ 3"/>
          <p:cNvSpPr txBox="1">
            <a:spLocks noGrp="1"/>
          </p:cNvSpPr>
          <p:nvPr/>
        </p:nvSpPr>
        <p:spPr bwMode="auto">
          <a:xfrm>
            <a:off x="3886200" y="8705850"/>
            <a:ext cx="2971800" cy="428625"/>
          </a:xfrm>
          <a:prstGeom prst="rect">
            <a:avLst/>
          </a:prstGeom>
          <a:noFill/>
          <a:ln w="9525">
            <a:noFill/>
            <a:miter lim="800000"/>
            <a:headEnd/>
            <a:tailEnd/>
          </a:ln>
        </p:spPr>
        <p:txBody>
          <a:bodyPr lIns="19050" tIns="0" rIns="19050" bIns="0" anchor="b">
            <a:prstTxWarp prst="textNoShape">
              <a:avLst/>
            </a:prstTxWarp>
          </a:bodyPr>
          <a:lstStyle/>
          <a:p>
            <a:pPr marL="0" marR="0" lvl="0" indent="0" algn="r" defTabSz="762000" rtl="0" eaLnBrk="1" fontAlgn="auto" latinLnBrk="0" hangingPunct="1">
              <a:lnSpc>
                <a:spcPct val="100000"/>
              </a:lnSpc>
              <a:spcBef>
                <a:spcPts val="0"/>
              </a:spcBef>
              <a:spcAft>
                <a:spcPts val="0"/>
              </a:spcAft>
              <a:buClrTx/>
              <a:buSzTx/>
              <a:buFontTx/>
              <a:buNone/>
              <a:tabLst/>
              <a:defRPr/>
            </a:pPr>
            <a:fld id="{FE686E77-5C0D-9D4B-8EDE-A3C21ED2714A}" type="slidenum">
              <a:rPr kumimoji="1" lang="en-US" altLang="ja-JP" sz="1600" b="0" i="1" u="none" strike="noStrike" kern="1200" cap="none" spc="0" normalizeH="0" baseline="0" noProof="0">
                <a:ln>
                  <a:noFill/>
                </a:ln>
                <a:solidFill>
                  <a:prstClr val="black"/>
                </a:solidFill>
                <a:effectLst/>
                <a:uLnTx/>
                <a:uFillTx/>
                <a:latin typeface="Times New Roman" pitchFamily="-103" charset="0"/>
                <a:ea typeface="平成角ゴシック" charset="-128"/>
                <a:cs typeface="平成角ゴシック" charset="-128"/>
              </a:rPr>
              <a:pPr marL="0" marR="0" lvl="0" indent="0" algn="r" defTabSz="762000" rtl="0" eaLnBrk="1" fontAlgn="auto" latinLnBrk="0" hangingPunct="1">
                <a:lnSpc>
                  <a:spcPct val="100000"/>
                </a:lnSpc>
                <a:spcBef>
                  <a:spcPts val="0"/>
                </a:spcBef>
                <a:spcAft>
                  <a:spcPts val="0"/>
                </a:spcAft>
                <a:buClrTx/>
                <a:buSzTx/>
                <a:buFontTx/>
                <a:buNone/>
                <a:tabLst/>
                <a:defRPr/>
              </a:pPr>
              <a:t>17</a:t>
            </a:fld>
            <a:endParaRPr kumimoji="1" lang="en-US" altLang="ja-JP" sz="1600" b="0" i="1" u="none" strike="noStrike" kern="1200" cap="none" spc="0" normalizeH="0" baseline="0" noProof="0">
              <a:ln>
                <a:noFill/>
              </a:ln>
              <a:solidFill>
                <a:prstClr val="black"/>
              </a:solidFill>
              <a:effectLst/>
              <a:uLnTx/>
              <a:uFillTx/>
              <a:latin typeface="Times New Roman" pitchFamily="-103" charset="0"/>
              <a:ea typeface="平成角ゴシック" charset="-128"/>
              <a:cs typeface="平成角ゴシック" charset="-128"/>
            </a:endParaRPr>
          </a:p>
        </p:txBody>
      </p:sp>
    </p:spTree>
    <p:extLst>
      <p:ext uri="{BB962C8B-B14F-4D97-AF65-F5344CB8AC3E}">
        <p14:creationId xmlns:p14="http://schemas.microsoft.com/office/powerpoint/2010/main" val="3119075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手術　がんの部分をとりのぞく手術。</a:t>
            </a:r>
            <a:endParaRPr kumimoji="1" lang="en-US" altLang="ja-JP"/>
          </a:p>
          <a:p>
            <a:endParaRPr kumimoji="1" lang="en-US" altLang="ja-JP"/>
          </a:p>
          <a:p>
            <a:r>
              <a:rPr kumimoji="1" lang="ja-JP" altLang="en-US"/>
              <a:t>放射線　放射線によってがん細胞を死滅させる。通院で行うことができる。</a:t>
            </a:r>
            <a:endParaRPr kumimoji="1" lang="en-US" altLang="ja-JP"/>
          </a:p>
          <a:p>
            <a:endParaRPr kumimoji="1" lang="en-US" altLang="ja-JP"/>
          </a:p>
          <a:p>
            <a:r>
              <a:rPr kumimoji="1" lang="ja-JP" altLang="en-US"/>
              <a:t>薬　（抗がん剤）　のみ薬やはり薬、注射などによってがん細胞が増えるのをおさえる。薬の種類によっては副作用がある。</a:t>
            </a:r>
            <a:endParaRPr kumimoji="1" lang="en-US" altLang="ja-JP"/>
          </a:p>
          <a:p>
            <a:endParaRPr kumimoji="1" lang="en-US" altLang="ja-JP"/>
          </a:p>
          <a:p>
            <a:r>
              <a:rPr kumimoji="1" lang="ja-JP" altLang="en-US"/>
              <a:t>これらの </a:t>
            </a:r>
            <a:r>
              <a:rPr kumimoji="1" lang="en-US" altLang="ja-JP"/>
              <a:t>3</a:t>
            </a:r>
            <a:r>
              <a:rPr kumimoji="1" lang="ja-JP" altLang="en-US" err="1"/>
              <a:t>つを組み合わせることもある。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手術　がんの部分をとりのぞく手術。</a:t>
            </a:r>
            <a:endParaRPr kumimoji="1" lang="en-US" altLang="ja-JP"/>
          </a:p>
          <a:p>
            <a:endParaRPr kumimoji="1" lang="en-US" altLang="ja-JP"/>
          </a:p>
          <a:p>
            <a:r>
              <a:rPr kumimoji="1" lang="ja-JP" altLang="en-US"/>
              <a:t>放射線　放射線によってがん細胞を死滅させる。通院で行うことができる。</a:t>
            </a:r>
            <a:endParaRPr kumimoji="1" lang="en-US" altLang="ja-JP"/>
          </a:p>
          <a:p>
            <a:endParaRPr kumimoji="1" lang="en-US" altLang="ja-JP"/>
          </a:p>
          <a:p>
            <a:r>
              <a:rPr kumimoji="1" lang="ja-JP" altLang="en-US"/>
              <a:t>薬　（抗がん剤）　のみ薬やはり薬、注射などによってがん細胞が増えるのをおさえる。薬の種類によっては副作用がある。</a:t>
            </a:r>
            <a:endParaRPr kumimoji="1" lang="en-US" altLang="ja-JP"/>
          </a:p>
          <a:p>
            <a:endParaRPr kumimoji="1" lang="en-US" altLang="ja-JP"/>
          </a:p>
          <a:p>
            <a:r>
              <a:rPr kumimoji="1" lang="ja-JP" altLang="en-US"/>
              <a:t>これらの </a:t>
            </a:r>
            <a:r>
              <a:rPr kumimoji="1" lang="en-US" altLang="ja-JP"/>
              <a:t>3</a:t>
            </a:r>
            <a:r>
              <a:rPr kumimoji="1" lang="ja-JP" altLang="en-US" err="1"/>
              <a:t>つを組み合わせることもある。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0"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0"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手術　がんの部分をとりのぞく手術。</a:t>
            </a:r>
            <a:endParaRPr kumimoji="1" lang="en-US" altLang="ja-JP"/>
          </a:p>
          <a:p>
            <a:endParaRPr kumimoji="1" lang="en-US" altLang="ja-JP"/>
          </a:p>
          <a:p>
            <a:r>
              <a:rPr kumimoji="1" lang="ja-JP" altLang="en-US"/>
              <a:t>放射線　放射線によってがん細胞を死滅させる。通院で行うことができる。</a:t>
            </a:r>
            <a:endParaRPr kumimoji="1" lang="en-US" altLang="ja-JP"/>
          </a:p>
          <a:p>
            <a:endParaRPr kumimoji="1" lang="en-US" altLang="ja-JP"/>
          </a:p>
          <a:p>
            <a:r>
              <a:rPr kumimoji="1" lang="ja-JP" altLang="en-US"/>
              <a:t>薬　（抗がん剤）　のみ薬やはり薬、注射などによってがん細胞が増えるのをおさえる。薬の種類によっては副作用がある。</a:t>
            </a:r>
            <a:endParaRPr kumimoji="1" lang="en-US" altLang="ja-JP"/>
          </a:p>
          <a:p>
            <a:endParaRPr kumimoji="1" lang="en-US" altLang="ja-JP"/>
          </a:p>
          <a:p>
            <a:r>
              <a:rPr kumimoji="1" lang="ja-JP" altLang="en-US"/>
              <a:t>これらの </a:t>
            </a:r>
            <a:r>
              <a:rPr kumimoji="1" lang="en-US" altLang="ja-JP"/>
              <a:t>3</a:t>
            </a:r>
            <a:r>
              <a:rPr kumimoji="1" lang="ja-JP" altLang="en-US" err="1"/>
              <a:t>つを組み合わせることもある。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がんになりやすい遺伝的な素因、もあります。</a:t>
            </a:r>
            <a:endParaRPr kumimoji="1" lang="en-US" altLang="ja-JP" dirty="0"/>
          </a:p>
          <a:p>
            <a:r>
              <a:rPr kumimoji="1" lang="ja-JP" altLang="en-US"/>
              <a:t>遺伝的な素因と生活・環境の因子が合計されて赤い線のレベルに達するとがんになると仮定します。</a:t>
            </a:r>
            <a:endParaRPr kumimoji="1" lang="en-US" altLang="ja-JP" dirty="0"/>
          </a:p>
          <a:p>
            <a:r>
              <a:rPr kumimoji="1" lang="ja-JP" altLang="en-US"/>
              <a:t>まれには、</a:t>
            </a:r>
            <a:r>
              <a:rPr kumimoji="1" lang="en-US" altLang="ja-JP" dirty="0"/>
              <a:t>F</a:t>
            </a:r>
            <a:r>
              <a:rPr kumimoji="1" lang="ja-JP" altLang="en-US"/>
              <a:t>さんのように、遺伝素因が強く、必ずがんになるという例もあります。</a:t>
            </a:r>
            <a:endParaRPr kumimoji="1" lang="en-US" altLang="ja-JP" dirty="0"/>
          </a:p>
          <a:p>
            <a:r>
              <a:rPr kumimoji="1" lang="en-US" altLang="ja-JP" dirty="0"/>
              <a:t>C</a:t>
            </a:r>
            <a:r>
              <a:rPr kumimoji="1" lang="ja-JP" altLang="en-US"/>
              <a:t>さんは遺伝的素因は少ないですが、喫煙、大量飲酒などの生活習慣要因が大きく、がんの発症に至りますし、</a:t>
            </a:r>
            <a:endParaRPr kumimoji="1" lang="en-US" altLang="ja-JP" dirty="0"/>
          </a:p>
          <a:p>
            <a:r>
              <a:rPr kumimoji="1" lang="en-US" altLang="ja-JP" dirty="0"/>
              <a:t>E</a:t>
            </a:r>
            <a:r>
              <a:rPr kumimoji="1" lang="ja-JP" altLang="en-US"/>
              <a:t>さんは、遺伝的素因は高いいですが、節制することでがんの発症を免れる、ということが起こりえるのです。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60964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これは、国立がん研究センターが提唱する、現状において日本人に推奨できる、科学的根拠に基づくがん予防法です。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喫煙：たばこは吸わない。他人のたばこの煙を避ける。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飲酒：飲むなら、節度のある飲酒をする。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食事：食事は偏らずバランスよくとる。　＊ 塩蔵食品、食塩の摂取は最小限にする。　＊ 野菜や果物不足にならない。　＊ 加工肉、赤肉（牛・豚・羊など）はとり過ぎない　　＊ 飲食物を熱い状態でとらない。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身体活動：日常生活を活動的に過ごす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体形：成人期での体重を適正な範囲に維持する　（太りすぎない、やせすぎない）	</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感染：肝炎ウイルス感染の有無を知り、感染している場合はその治療の措置をとる。</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76288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特に、たばこの害については、最も危険な習慣と言えます。</a:t>
            </a:r>
            <a:endParaRPr kumimoji="1" lang="en-US" altLang="ja-JP" dirty="0"/>
          </a:p>
          <a:p>
            <a:r>
              <a:rPr kumimoji="1" lang="ja-JP" altLang="en-US"/>
              <a:t>肺に沈着するタバコのタールなどが発がんの原因といわれています。</a:t>
            </a:r>
            <a:endParaRPr kumimoji="1" lang="en-US" altLang="ja-JP" dirty="0"/>
          </a:p>
          <a:p>
            <a:r>
              <a:rPr kumimoji="1" lang="ja-JP" altLang="en-US"/>
              <a:t>喫煙歴でこれだけタールの沈着が進むことが分かりますね。</a:t>
            </a:r>
            <a:endParaRPr kumimoji="1" lang="en-US" altLang="ja-JP" dirty="0"/>
          </a:p>
          <a:p>
            <a:r>
              <a:rPr kumimoji="1" lang="ja-JP" altLang="en-US"/>
              <a:t>（このスライドは、適宜利用ください）</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28427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タバコの害について、このようなショッキングなポスターの掲示も必要ですね。</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（このスライドは、適宜利用ください）</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00959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WHO</a:t>
            </a:r>
            <a:r>
              <a:rPr kumimoji="1" lang="ja-JP" altLang="en-US"/>
              <a:t>（世界保健機構）では、たばこの包装に表示する健康被害に関する警告について、具体的な写真の使用を推奨しています。我が国以外のタバコにはごらんのような生々しい健康被害の写真が</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我が国では、表示にかける面積をこれまで３０％以上としていたが、世界保健機関（</a:t>
            </a:r>
            <a:r>
              <a:rPr kumimoji="1" lang="ja-JP" altLang="en"/>
              <a:t>ＷＨＯ）</a:t>
            </a:r>
            <a:r>
              <a:rPr kumimoji="1" lang="ja-JP" altLang="en-US"/>
              <a:t>が推奨する５０％以上に引き上げる予定です。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（このスライドは、適宜利用ください）</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98093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WHO</a:t>
            </a:r>
            <a:r>
              <a:rPr kumimoji="1" lang="ja-JP" altLang="en-US"/>
              <a:t>（世界保健機構）では、たばこの包装に表示する健康被害に関する警告について、具体的な写真の使用を推奨しています。我が国以外のタバコにはごらんのような生々しい健康被害の写真が</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我が国では、表示にかける面積をこれまで３０％以上としていたが、世界保健機関（</a:t>
            </a:r>
            <a:r>
              <a:rPr kumimoji="1" lang="ja-JP" altLang="en"/>
              <a:t>ＷＨＯ）</a:t>
            </a:r>
            <a:r>
              <a:rPr kumimoji="1" lang="ja-JP" altLang="en-US"/>
              <a:t>が推奨する５０％以上に引き上げる予定です。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（このスライドは、適宜利用ください）</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20809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 altLang="ja-JP" dirty="0"/>
              <a:t>WHO</a:t>
            </a:r>
            <a:r>
              <a:rPr kumimoji="1" lang="ja-JP" altLang="en-US"/>
              <a:t>や日本肥満学会による健康体格は、</a:t>
            </a:r>
            <a:r>
              <a:rPr kumimoji="1" lang="en-US" altLang="ja-JP" dirty="0"/>
              <a:t>18.5</a:t>
            </a:r>
            <a:r>
              <a:rPr kumimoji="1" lang="ja-JP" altLang="en-US"/>
              <a:t>から</a:t>
            </a:r>
            <a:r>
              <a:rPr kumimoji="1" lang="en-US" altLang="ja-JP" dirty="0"/>
              <a:t>25</a:t>
            </a:r>
            <a:r>
              <a:rPr kumimoji="1" lang="ja-JP" altLang="en-US"/>
              <a:t>です。やせすぎも太りすぎもがんの発生を促進します！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ただし、死亡の相対リスクからは、</a:t>
            </a:r>
            <a:r>
              <a:rPr kumimoji="1" lang="en-US" altLang="ja-JP" dirty="0"/>
              <a:t>BMI26</a:t>
            </a:r>
            <a:r>
              <a:rPr kumimoji="1" lang="ja-JP" altLang="en-US"/>
              <a:t>とやや肥満の人が最も長生きしています。高齢者では、やや太めの方が長生きだということです。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59741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手術　がんの部分をとりのぞく手術。</a:t>
            </a:r>
            <a:endParaRPr kumimoji="1" lang="en-US" altLang="ja-JP"/>
          </a:p>
          <a:p>
            <a:endParaRPr kumimoji="1" lang="en-US" altLang="ja-JP"/>
          </a:p>
          <a:p>
            <a:r>
              <a:rPr kumimoji="1" lang="ja-JP" altLang="en-US"/>
              <a:t>放射線　放射線によってがん細胞を死滅させる。通院で行うことができる。</a:t>
            </a:r>
            <a:endParaRPr kumimoji="1" lang="en-US" altLang="ja-JP"/>
          </a:p>
          <a:p>
            <a:endParaRPr kumimoji="1" lang="en-US" altLang="ja-JP"/>
          </a:p>
          <a:p>
            <a:r>
              <a:rPr kumimoji="1" lang="ja-JP" altLang="en-US"/>
              <a:t>薬　（抗がん剤）　のみ薬やはり薬、注射などによってがん細胞が増えるのをおさえる。薬の種類によっては副作用がある。</a:t>
            </a:r>
            <a:endParaRPr kumimoji="1" lang="en-US" altLang="ja-JP"/>
          </a:p>
          <a:p>
            <a:endParaRPr kumimoji="1" lang="en-US" altLang="ja-JP"/>
          </a:p>
          <a:p>
            <a:r>
              <a:rPr kumimoji="1" lang="ja-JP" altLang="en-US"/>
              <a:t>これらの </a:t>
            </a:r>
            <a:r>
              <a:rPr kumimoji="1" lang="en-US" altLang="ja-JP"/>
              <a:t>3</a:t>
            </a:r>
            <a:r>
              <a:rPr kumimoji="1" lang="ja-JP" altLang="en-US" err="1"/>
              <a:t>つを組み合わせることもある。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胃がんは、胃に棲むピロリ菌の感染が発病にかかわっていると考えられてます。これは薬を内服することで除菌が可能です。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spc="0" baseline="0">
                <a:solidFill>
                  <a:schemeClr val="tx1">
                    <a:lumMod val="75000"/>
                    <a:lumOff val="25000"/>
                  </a:schemeClr>
                </a:solidFill>
                <a:latin typeface="+mn-ea"/>
                <a:ea typeface="+mn-ea"/>
                <a:cs typeface="+mn-cs"/>
              </a:rPr>
              <a:t>肝臓がんの主な原因は、</a:t>
            </a:r>
            <a:r>
              <a:rPr kumimoji="1" lang="ja-JP" altLang="en" sz="1200" b="0" i="0" u="none" strike="noStrike" kern="1200" spc="0" baseline="0">
                <a:solidFill>
                  <a:schemeClr val="tx1">
                    <a:lumMod val="75000"/>
                    <a:lumOff val="25000"/>
                  </a:schemeClr>
                </a:solidFill>
                <a:latin typeface="+mn-ea"/>
                <a:ea typeface="+mn-ea"/>
                <a:cs typeface="+mn-cs"/>
              </a:rPr>
              <a:t>Ｂ</a:t>
            </a:r>
            <a:r>
              <a:rPr kumimoji="1" lang="ja-JP" altLang="en-US" sz="1200" b="0" i="0" u="none" strike="noStrike" kern="1200" spc="0" baseline="0">
                <a:solidFill>
                  <a:schemeClr val="tx1">
                    <a:lumMod val="75000"/>
                    <a:lumOff val="25000"/>
                  </a:schemeClr>
                </a:solidFill>
                <a:latin typeface="+mn-ea"/>
                <a:ea typeface="+mn-ea"/>
                <a:cs typeface="+mn-cs"/>
              </a:rPr>
              <a:t>型と</a:t>
            </a:r>
            <a:r>
              <a:rPr kumimoji="1" lang="ja-JP" altLang="en" sz="1200" b="0" i="0" u="none" strike="noStrike" kern="1200" spc="0" baseline="0">
                <a:solidFill>
                  <a:schemeClr val="tx1">
                    <a:lumMod val="75000"/>
                    <a:lumOff val="25000"/>
                  </a:schemeClr>
                </a:solidFill>
                <a:latin typeface="+mn-ea"/>
                <a:ea typeface="+mn-ea"/>
                <a:cs typeface="+mn-cs"/>
              </a:rPr>
              <a:t>Ｃ</a:t>
            </a:r>
            <a:r>
              <a:rPr kumimoji="1" lang="ja-JP" altLang="en-US" sz="1200" b="0" i="0" u="none" strike="noStrike" kern="1200" spc="0" baseline="0">
                <a:solidFill>
                  <a:schemeClr val="tx1">
                    <a:lumMod val="75000"/>
                    <a:lumOff val="25000"/>
                  </a:schemeClr>
                </a:solidFill>
                <a:latin typeface="+mn-ea"/>
                <a:ea typeface="+mn-ea"/>
                <a:cs typeface="+mn-cs"/>
              </a:rPr>
              <a:t>型の肝炎ウイルスの感染です。最近では、ウイルスの治療薬が進歩し、原因となるウイルス性肝炎は治療できます。</a:t>
            </a:r>
            <a:endParaRPr kumimoji="1" lang="ja-JP" altLang="en-US"/>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spc="50" baseline="0">
                <a:solidFill>
                  <a:schemeClr val="tx1">
                    <a:lumMod val="75000"/>
                    <a:lumOff val="25000"/>
                  </a:schemeClr>
                </a:solidFill>
                <a:latin typeface="+mn-ea"/>
                <a:ea typeface="+mn-ea"/>
                <a:cs typeface="+mn-cs"/>
              </a:rPr>
              <a:t>子宮頸がんは、性行為による</a:t>
            </a:r>
            <a:r>
              <a:rPr kumimoji="1" lang="ja-JP" altLang="en-US" sz="1200" b="0" i="0" u="none" strike="noStrike" kern="1200" spc="0" baseline="0">
                <a:solidFill>
                  <a:schemeClr val="tx1">
                    <a:lumMod val="75000"/>
                    <a:lumOff val="25000"/>
                  </a:schemeClr>
                </a:solidFill>
                <a:latin typeface="+mn-ea"/>
                <a:ea typeface="+mn-ea"/>
                <a:cs typeface="+mn-cs"/>
              </a:rPr>
              <a:t>ヒトパピローマウイルスの感染が原因なので、性感染の予防が大切です。前もって、ワクチンの接種も予防に効果があります。</a:t>
            </a:r>
            <a:endParaRPr kumimoji="1" lang="en-US" altLang="ja-JP" sz="1200" b="0" i="0" u="none" strike="noStrike" kern="1200" spc="0" baseline="0" dirty="0">
              <a:solidFill>
                <a:schemeClr val="tx1">
                  <a:lumMod val="75000"/>
                  <a:lumOff val="25000"/>
                </a:schemeClr>
              </a:solidFill>
              <a:latin typeface="+mn-ea"/>
              <a:ea typeface="+mn-ea"/>
              <a:cs typeface="+mn-cs"/>
            </a:endParaRP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54780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手術　がんの部分をとりのぞく手術。</a:t>
            </a:r>
            <a:endParaRPr kumimoji="1" lang="en-US" altLang="ja-JP"/>
          </a:p>
          <a:p>
            <a:endParaRPr kumimoji="1" lang="en-US" altLang="ja-JP"/>
          </a:p>
          <a:p>
            <a:r>
              <a:rPr kumimoji="1" lang="ja-JP" altLang="en-US"/>
              <a:t>放射線　放射線によってがん細胞を死滅させる。通院で行うことができる。</a:t>
            </a:r>
            <a:endParaRPr kumimoji="1" lang="en-US" altLang="ja-JP"/>
          </a:p>
          <a:p>
            <a:endParaRPr kumimoji="1" lang="en-US" altLang="ja-JP"/>
          </a:p>
          <a:p>
            <a:r>
              <a:rPr kumimoji="1" lang="ja-JP" altLang="en-US"/>
              <a:t>薬　（抗がん剤）　のみ薬やはり薬、注射などによってがん細胞が増えるのをおさえる。薬の種類によっては副作用がある。</a:t>
            </a:r>
            <a:endParaRPr kumimoji="1" lang="en-US" altLang="ja-JP"/>
          </a:p>
          <a:p>
            <a:endParaRPr kumimoji="1" lang="en-US" altLang="ja-JP"/>
          </a:p>
          <a:p>
            <a:r>
              <a:rPr kumimoji="1" lang="ja-JP" altLang="en-US"/>
              <a:t>これらの </a:t>
            </a:r>
            <a:r>
              <a:rPr kumimoji="1" lang="en-US" altLang="ja-JP"/>
              <a:t>3</a:t>
            </a:r>
            <a:r>
              <a:rPr kumimoji="1" lang="ja-JP" altLang="en-US" err="1"/>
              <a:t>つを組み合わせることもある。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この絵のやりとりから、どんなことがわかるでしょうか。</a:t>
            </a:r>
          </a:p>
          <a:p>
            <a:r>
              <a:rPr kumimoji="1" lang="ja-JP" altLang="en-US"/>
              <a:t>この人は、検診で早期のがんが見つかったようですね。もちろん、この時点では、何の症状もありません。</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「わたしは元気そのもので、何の症状もありませんが</a:t>
            </a:r>
            <a:r>
              <a:rPr kumimoji="1" lang="en-US" altLang="ja-JP" dirty="0"/>
              <a:t>…</a:t>
            </a:r>
            <a:r>
              <a:rPr kumimoji="1" lang="ja-JP" altLang="en-US"/>
              <a:t>」と、驚いていますね。この人は、検診を受けることで、幸運を引き寄せたのです。この人はがん教育を受けていないので、驚くのも無理はないですが、皆さんは分かりますよね。</a:t>
            </a:r>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74891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53798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がんは大きくなるまで自覚症状がありません。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ここで大切なことは、自覚症状が出る前にがんを見つけることだ、ということが分かりましたね。</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症状がなくても、検診を受けることの重要性を理解しましょう。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94028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32797011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これは、福井県におけるがん検診受診率を示しています。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全国と比較すると、胃がん、大腸がんでは平均値、肺がんは高く、乳がん、子宮がんはやや高い傾向があります。これは、福井県は共稼ぎ率が高いので、企業検診を受ける女性が多いからでしょう。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それでもまだまだ低いですね。助ける事ができる命がまだまだたくさんあることを理解しましょう。</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1386546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手術　がんの部分をとりのぞく手術。</a:t>
            </a:r>
            <a:endParaRPr kumimoji="1" lang="en-US" altLang="ja-JP"/>
          </a:p>
          <a:p>
            <a:endParaRPr kumimoji="1" lang="en-US" altLang="ja-JP"/>
          </a:p>
          <a:p>
            <a:r>
              <a:rPr kumimoji="1" lang="ja-JP" altLang="en-US"/>
              <a:t>放射線　放射線によってがん細胞を死滅させる。通院で行うことができる。</a:t>
            </a:r>
            <a:endParaRPr kumimoji="1" lang="en-US" altLang="ja-JP"/>
          </a:p>
          <a:p>
            <a:endParaRPr kumimoji="1" lang="en-US" altLang="ja-JP"/>
          </a:p>
          <a:p>
            <a:r>
              <a:rPr kumimoji="1" lang="ja-JP" altLang="en-US"/>
              <a:t>薬　（抗がん剤）　のみ薬やはり薬、注射などによってがん細胞が増えるのをおさえる。薬の種類によっては副作用がある。</a:t>
            </a:r>
            <a:endParaRPr kumimoji="1" lang="en-US" altLang="ja-JP"/>
          </a:p>
          <a:p>
            <a:endParaRPr kumimoji="1" lang="en-US" altLang="ja-JP"/>
          </a:p>
          <a:p>
            <a:r>
              <a:rPr kumimoji="1" lang="ja-JP" altLang="en-US"/>
              <a:t>これらの </a:t>
            </a:r>
            <a:r>
              <a:rPr kumimoji="1" lang="en-US" altLang="ja-JP"/>
              <a:t>3</a:t>
            </a:r>
            <a:r>
              <a:rPr kumimoji="1" lang="ja-JP" altLang="en-US" err="1"/>
              <a:t>つを組み合わせることもある。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スライド イメージ プレースホルダ 1"/>
          <p:cNvSpPr>
            <a:spLocks noGrp="1" noRot="1" noChangeAspect="1" noTextEdit="1"/>
          </p:cNvSpPr>
          <p:nvPr>
            <p:ph type="sldImg"/>
          </p:nvPr>
        </p:nvSpPr>
        <p:spPr>
          <a:xfrm>
            <a:off x="1292225" y="796925"/>
            <a:ext cx="4271963" cy="3203575"/>
          </a:xfrm>
          <a:ln/>
        </p:spPr>
      </p:sp>
      <p:sp>
        <p:nvSpPr>
          <p:cNvPr id="136195" name="ノート プレースホルダ 2"/>
          <p:cNvSpPr>
            <a:spLocks noGrp="1"/>
          </p:cNvSpPr>
          <p:nvPr>
            <p:ph type="body" idx="1"/>
          </p:nvPr>
        </p:nvSpPr>
        <p:spPr>
          <a:xfrm>
            <a:off x="912813" y="4356100"/>
            <a:ext cx="5030787" cy="4135438"/>
          </a:xfrm>
          <a:noFill/>
          <a:ln/>
        </p:spPr>
        <p:txBody>
          <a:bodyPr lIns="92075" tIns="46038" rIns="92075" bIns="46038"/>
          <a:lstStyle/>
          <a:p>
            <a:pPr eaLnBrk="1" hangingPunct="1"/>
            <a:r>
              <a:rPr lang="ja-JP" altLang="en-US"/>
              <a:t>がんの例として、胃がんの進行度・深さを示します。上が胃の内側、下が胃の外側です。胃は、内側から、粘膜層・粘膜下層・固有筋層・漿膜下層・漿膜という、層構造をもっています。胃がんには、正常な胃の構造を壊して壁の中に食い込んでいく、という、浸潤という性質があります。がんは粘膜から発生し、進むにつれて粘膜下層から筋層、さらには漿膜へと浸潤していきます。どこまで達したか、その深さを、浸達度、と呼んでいます。この浸達度がどこまでいったか、で、進行度を決めます。</a:t>
            </a:r>
            <a:endParaRPr lang="en-US" altLang="ja-JP" dirty="0"/>
          </a:p>
          <a:p>
            <a:pPr eaLnBrk="1" hangingPunct="1"/>
            <a:r>
              <a:rPr lang="ja-JP"/>
              <a:t>なお、筋層に達した胃がんを進行胃癌、筋層までいってないがんを早期胃癌と呼びます。</a:t>
            </a:r>
            <a:endParaRPr lang="en-US" altLang="ja-JP" dirty="0"/>
          </a:p>
          <a:p>
            <a:pPr eaLnBrk="1" hangingPunct="1"/>
            <a:endParaRPr lang="en-US" altLang="ja-JP" dirty="0"/>
          </a:p>
          <a:p>
            <a:pPr eaLnBrk="1" hangingPunct="1"/>
            <a:r>
              <a:rPr lang="ja-JP" altLang="en-US"/>
              <a:t>＊（胃がんや肺がんの画像、手術の写真など適宜使ってください、ただし個人が特定されないよう配慮ください。また、生々しい写真など使う場合には、直前に、「人によっては気分が悪くなるかもしれないので、心配な人は見ないでくださいね」などと断る）</a:t>
            </a:r>
            <a:endParaRPr lang="en-US" altLang="ja-JP" dirty="0"/>
          </a:p>
        </p:txBody>
      </p:sp>
      <p:sp>
        <p:nvSpPr>
          <p:cNvPr id="136196" name="スライド番号プレースホルダ 3"/>
          <p:cNvSpPr txBox="1">
            <a:spLocks noGrp="1"/>
          </p:cNvSpPr>
          <p:nvPr/>
        </p:nvSpPr>
        <p:spPr bwMode="auto">
          <a:xfrm>
            <a:off x="3886200" y="8705850"/>
            <a:ext cx="2971800" cy="428625"/>
          </a:xfrm>
          <a:prstGeom prst="rect">
            <a:avLst/>
          </a:prstGeom>
          <a:noFill/>
          <a:ln w="9525">
            <a:noFill/>
            <a:miter lim="800000"/>
            <a:headEnd/>
            <a:tailEnd/>
          </a:ln>
        </p:spPr>
        <p:txBody>
          <a:bodyPr lIns="19050" tIns="0" rIns="19050" bIns="0" anchor="b">
            <a:prstTxWarp prst="textNoShape">
              <a:avLst/>
            </a:prstTxWarp>
          </a:bodyPr>
          <a:lstStyle/>
          <a:p>
            <a:pPr marL="0" marR="0" lvl="0" indent="0" algn="r" defTabSz="762000" rtl="0" eaLnBrk="1" fontAlgn="auto" latinLnBrk="0" hangingPunct="1">
              <a:lnSpc>
                <a:spcPct val="100000"/>
              </a:lnSpc>
              <a:spcBef>
                <a:spcPts val="0"/>
              </a:spcBef>
              <a:spcAft>
                <a:spcPts val="0"/>
              </a:spcAft>
              <a:buClrTx/>
              <a:buSzTx/>
              <a:buFontTx/>
              <a:buNone/>
              <a:tabLst/>
              <a:defRPr/>
            </a:pPr>
            <a:fld id="{07334547-E4AA-3F42-9AD3-E3C9CB710247}" type="slidenum">
              <a:rPr kumimoji="1" lang="en-US" altLang="ja-JP" sz="1600" b="0" i="1" u="none" strike="noStrike" kern="1200" cap="none" spc="0" normalizeH="0" baseline="0" noProof="0">
                <a:ln>
                  <a:noFill/>
                </a:ln>
                <a:solidFill>
                  <a:prstClr val="black"/>
                </a:solidFill>
                <a:effectLst/>
                <a:uLnTx/>
                <a:uFillTx/>
                <a:latin typeface="Times New Roman" pitchFamily="-103" charset="0"/>
                <a:ea typeface="平成角ゴシック" charset="-128"/>
                <a:cs typeface="平成角ゴシック" charset="-128"/>
              </a:rPr>
              <a:pPr marL="0" marR="0" lvl="0" indent="0" algn="r" defTabSz="762000" rtl="0" eaLnBrk="1" fontAlgn="auto" latinLnBrk="0" hangingPunct="1">
                <a:lnSpc>
                  <a:spcPct val="100000"/>
                </a:lnSpc>
                <a:spcBef>
                  <a:spcPts val="0"/>
                </a:spcBef>
                <a:spcAft>
                  <a:spcPts val="0"/>
                </a:spcAft>
                <a:buClrTx/>
                <a:buSzTx/>
                <a:buFontTx/>
                <a:buNone/>
                <a:tabLst/>
                <a:defRPr/>
              </a:pPr>
              <a:t>54</a:t>
            </a:fld>
            <a:endParaRPr kumimoji="1" lang="en-US" altLang="ja-JP" sz="1600" b="0" i="1" u="none" strike="noStrike" kern="1200" cap="none" spc="0" normalizeH="0" baseline="0" noProof="0">
              <a:ln>
                <a:noFill/>
              </a:ln>
              <a:solidFill>
                <a:prstClr val="black"/>
              </a:solidFill>
              <a:effectLst/>
              <a:uLnTx/>
              <a:uFillTx/>
              <a:latin typeface="Times New Roman" pitchFamily="-103" charset="0"/>
              <a:ea typeface="平成角ゴシック" charset="-128"/>
              <a:cs typeface="平成角ゴシック" charset="-128"/>
            </a:endParaRPr>
          </a:p>
        </p:txBody>
      </p:sp>
    </p:spTree>
    <p:extLst>
      <p:ext uri="{BB962C8B-B14F-4D97-AF65-F5344CB8AC3E}">
        <p14:creationId xmlns:p14="http://schemas.microsoft.com/office/powerpoint/2010/main" val="1235799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 1"/>
          <p:cNvSpPr>
            <a:spLocks noGrp="1" noRot="1" noChangeAspect="1" noTextEdit="1"/>
          </p:cNvSpPr>
          <p:nvPr>
            <p:ph type="sldImg"/>
          </p:nvPr>
        </p:nvSpPr>
        <p:spPr>
          <a:xfrm>
            <a:off x="1292225" y="796925"/>
            <a:ext cx="4271963" cy="3203575"/>
          </a:xfrm>
          <a:ln/>
        </p:spPr>
      </p:sp>
      <p:sp>
        <p:nvSpPr>
          <p:cNvPr id="138243" name="ノート プレースホルダ 2"/>
          <p:cNvSpPr>
            <a:spLocks noGrp="1"/>
          </p:cNvSpPr>
          <p:nvPr>
            <p:ph type="body" idx="1"/>
          </p:nvPr>
        </p:nvSpPr>
        <p:spPr>
          <a:xfrm>
            <a:off x="912813" y="4356100"/>
            <a:ext cx="5030787" cy="4135438"/>
          </a:xfrm>
          <a:noFill/>
          <a:ln/>
        </p:spPr>
        <p:txBody>
          <a:bodyPr lIns="92075" tIns="46038" rIns="92075" bIns="46038"/>
          <a:lstStyle/>
          <a:p>
            <a:pPr eaLnBrk="1" hangingPunct="1"/>
            <a:r>
              <a:rPr lang="ja-JP" altLang="en-US"/>
              <a:t>手術とはがんを体から切り取って取り去ってしまう治療です。現状では、癌を治す最も有効な手段です。</a:t>
            </a:r>
            <a:endParaRPr lang="en-US" altLang="ja-JP" dirty="0"/>
          </a:p>
          <a:p>
            <a:pPr eaLnBrk="1" hangingPunct="1"/>
            <a:r>
              <a:rPr lang="ja-JP"/>
              <a:t>ただ、弱点もあります。手術で切除できるのはがんが限局している場合だけで、全身に散ってしまうと、もう手術だけでは治せません。手術で治せる転移は、実は胃の近くに限局した</a:t>
            </a:r>
            <a:r>
              <a:rPr lang="ja-JP" altLang="en-US"/>
              <a:t>リンパ節</a:t>
            </a:r>
            <a:r>
              <a:rPr lang="ja-JP"/>
              <a:t>転移だけです。したがって、手術で取りきれない転移のある症例の場合には、抗がん剤治療</a:t>
            </a:r>
            <a:r>
              <a:rPr lang="ja-JP" altLang="en-US"/>
              <a:t>や放射線治療など</a:t>
            </a:r>
            <a:r>
              <a:rPr lang="ja-JP"/>
              <a:t>と組み合わせることが</a:t>
            </a:r>
            <a:r>
              <a:rPr lang="ja-JP" altLang="en-US"/>
              <a:t>必要です</a:t>
            </a:r>
            <a:r>
              <a:rPr lang="ja-JP"/>
              <a:t>。</a:t>
            </a:r>
          </a:p>
        </p:txBody>
      </p:sp>
      <p:sp>
        <p:nvSpPr>
          <p:cNvPr id="138244" name="スライド番号プレースホルダ 3"/>
          <p:cNvSpPr txBox="1">
            <a:spLocks noGrp="1"/>
          </p:cNvSpPr>
          <p:nvPr/>
        </p:nvSpPr>
        <p:spPr bwMode="auto">
          <a:xfrm>
            <a:off x="3886200" y="8705850"/>
            <a:ext cx="2971800" cy="428625"/>
          </a:xfrm>
          <a:prstGeom prst="rect">
            <a:avLst/>
          </a:prstGeom>
          <a:noFill/>
          <a:ln w="9525">
            <a:noFill/>
            <a:miter lim="800000"/>
            <a:headEnd/>
            <a:tailEnd/>
          </a:ln>
        </p:spPr>
        <p:txBody>
          <a:bodyPr lIns="19050" tIns="0" rIns="19050" bIns="0" anchor="b">
            <a:prstTxWarp prst="textNoShape">
              <a:avLst/>
            </a:prstTxWarp>
          </a:bodyPr>
          <a:lstStyle/>
          <a:p>
            <a:pPr marL="0" marR="0" lvl="0" indent="0" algn="r" defTabSz="762000" rtl="0" eaLnBrk="1" fontAlgn="auto" latinLnBrk="0" hangingPunct="1">
              <a:lnSpc>
                <a:spcPct val="100000"/>
              </a:lnSpc>
              <a:spcBef>
                <a:spcPts val="0"/>
              </a:spcBef>
              <a:spcAft>
                <a:spcPts val="0"/>
              </a:spcAft>
              <a:buClrTx/>
              <a:buSzTx/>
              <a:buFontTx/>
              <a:buNone/>
              <a:tabLst/>
              <a:defRPr/>
            </a:pPr>
            <a:fld id="{2A231FAF-5174-844C-8A2D-719C012F5F49}" type="slidenum">
              <a:rPr kumimoji="1" lang="en-US" altLang="ja-JP" sz="1600" b="0" i="1" u="none" strike="noStrike" kern="1200" cap="none" spc="0" normalizeH="0" baseline="0" noProof="0">
                <a:ln>
                  <a:noFill/>
                </a:ln>
                <a:solidFill>
                  <a:prstClr val="black"/>
                </a:solidFill>
                <a:effectLst/>
                <a:uLnTx/>
                <a:uFillTx/>
                <a:latin typeface="Times New Roman" pitchFamily="-103" charset="0"/>
                <a:ea typeface="平成角ゴシック" charset="-128"/>
                <a:cs typeface="平成角ゴシック" charset="-128"/>
              </a:rPr>
              <a:pPr marL="0" marR="0" lvl="0" indent="0" algn="r" defTabSz="762000" rtl="0" eaLnBrk="1" fontAlgn="auto" latinLnBrk="0" hangingPunct="1">
                <a:lnSpc>
                  <a:spcPct val="100000"/>
                </a:lnSpc>
                <a:spcBef>
                  <a:spcPts val="0"/>
                </a:spcBef>
                <a:spcAft>
                  <a:spcPts val="0"/>
                </a:spcAft>
                <a:buClrTx/>
                <a:buSzTx/>
                <a:buFontTx/>
                <a:buNone/>
                <a:tabLst/>
                <a:defRPr/>
              </a:pPr>
              <a:t>55</a:t>
            </a:fld>
            <a:endParaRPr kumimoji="1" lang="en-US" altLang="ja-JP" sz="1600" b="0" i="1" u="none" strike="noStrike" kern="1200" cap="none" spc="0" normalizeH="0" baseline="0" noProof="0">
              <a:ln>
                <a:noFill/>
              </a:ln>
              <a:solidFill>
                <a:prstClr val="black"/>
              </a:solidFill>
              <a:effectLst/>
              <a:uLnTx/>
              <a:uFillTx/>
              <a:latin typeface="Times New Roman" pitchFamily="-103" charset="0"/>
              <a:ea typeface="平成角ゴシック" charset="-128"/>
              <a:cs typeface="平成角ゴシック" charset="-128"/>
            </a:endParaRPr>
          </a:p>
        </p:txBody>
      </p:sp>
    </p:spTree>
    <p:extLst>
      <p:ext uri="{BB962C8B-B14F-4D97-AF65-F5344CB8AC3E}">
        <p14:creationId xmlns:p14="http://schemas.microsoft.com/office/powerpoint/2010/main" val="36450655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それでは、がん患者さんのおもいを聞いてみましょう。</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 altLang="ja-JP" dirty="0"/>
              <a:t>DVD </a:t>
            </a:r>
            <a:r>
              <a:rPr kumimoji="1" lang="ja-JP" altLang="en-US"/>
              <a:t>を供覧します。</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en-US" altLang="ja-JP" dirty="0"/>
          </a:p>
          <a:p>
            <a:endParaRPr kumimoji="1" lang="en-US" altLang="ja-JP" dirty="0"/>
          </a:p>
          <a:p>
            <a:r>
              <a:rPr kumimoji="1" lang="ja-JP" altLang="en-US"/>
              <a:t>＊（実際の患者さんサバイバーの参加がないときは、</a:t>
            </a:r>
            <a:endParaRPr kumimoji="1" lang="en-US" altLang="ja-JP" dirty="0"/>
          </a:p>
          <a:p>
            <a:r>
              <a:rPr kumimoji="1" lang="en" altLang="ja-JP" dirty="0"/>
              <a:t>http://</a:t>
            </a:r>
            <a:r>
              <a:rPr kumimoji="1" lang="en" altLang="ja-JP" dirty="0" err="1"/>
              <a:t>www.mext.go.jp</a:t>
            </a:r>
            <a:r>
              <a:rPr kumimoji="1" lang="en" altLang="ja-JP" dirty="0"/>
              <a:t>/</a:t>
            </a:r>
            <a:r>
              <a:rPr kumimoji="1" lang="en" altLang="ja-JP" dirty="0" err="1"/>
              <a:t>a_menu</a:t>
            </a:r>
            <a:r>
              <a:rPr kumimoji="1" lang="en" altLang="ja-JP" dirty="0"/>
              <a:t>/</a:t>
            </a:r>
            <a:r>
              <a:rPr kumimoji="1" lang="en" altLang="ja-JP" dirty="0" err="1"/>
              <a:t>kenko</a:t>
            </a:r>
            <a:r>
              <a:rPr kumimoji="1" lang="en" altLang="ja-JP" dirty="0"/>
              <a:t>/</a:t>
            </a:r>
            <a:r>
              <a:rPr kumimoji="1" lang="en" altLang="ja-JP" dirty="0" err="1"/>
              <a:t>hoken</a:t>
            </a:r>
            <a:r>
              <a:rPr kumimoji="1" lang="en" altLang="ja-JP" dirty="0"/>
              <a:t>/1385781.htm</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から、映像教材 「がんと生きる」エピソード</a:t>
            </a:r>
            <a:r>
              <a:rPr kumimoji="1" lang="en-US" altLang="ja-JP" dirty="0"/>
              <a:t>1</a:t>
            </a:r>
            <a:r>
              <a:rPr kumimoji="1" lang="ja-JP" altLang="en-US"/>
              <a:t>：がん経験者男性（</a:t>
            </a:r>
            <a:r>
              <a:rPr kumimoji="1" lang="en-US" altLang="ja-JP" dirty="0"/>
              <a:t>5</a:t>
            </a:r>
            <a:r>
              <a:rPr kumimoji="1" lang="ja-JP" altLang="en-US"/>
              <a:t>分</a:t>
            </a:r>
            <a:r>
              <a:rPr kumimoji="1" lang="en-US" altLang="ja-JP" dirty="0"/>
              <a:t>24</a:t>
            </a:r>
            <a:r>
              <a:rPr kumimoji="1" lang="ja-JP" altLang="en-US"/>
              <a:t>秒）をダウンロードして供覧します）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479259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実際に、がんを経験された方の経験と、そのおもいを聞いてみましょう。</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がんサバイバー○ ○ ○ ○さんにお話しをいただきます。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a:t>　講演</a:t>
            </a:r>
            <a:endParaRPr kumimoji="1" lang="en-US" altLang="ja-JP" dirty="0"/>
          </a:p>
          <a:p>
            <a:r>
              <a:rPr kumimoji="1" lang="ja-JP" altLang="en-US"/>
              <a:t>○ ○ ○ ○さん、どうもありがとうございました。</a:t>
            </a:r>
            <a:endParaRPr kumimoji="1" lang="en-US" altLang="ja-JP" dirty="0"/>
          </a:p>
          <a:p>
            <a:endParaRPr kumimoji="1" lang="en-US" altLang="ja-JP" dirty="0"/>
          </a:p>
          <a:p>
            <a:r>
              <a:rPr kumimoji="1" lang="ja-JP" altLang="en-US"/>
              <a:t>＊（実際の患者さんサバイバーが参加される時本人の許しがあれば、質疑応答も）</a:t>
            </a:r>
          </a:p>
        </p:txBody>
      </p:sp>
      <p:sp>
        <p:nvSpPr>
          <p:cNvPr id="4" name="スライド番号プレースホルダー 3"/>
          <p:cNvSpPr>
            <a:spLocks noGrp="1"/>
          </p:cNvSpPr>
          <p:nvPr>
            <p:ph type="sldNum" sz="quarter" idx="5"/>
          </p:nvPr>
        </p:nvSpPr>
        <p:spPr/>
        <p:txBody>
          <a:bodyPr/>
          <a:lstStyle/>
          <a:p>
            <a:fld id="{96BBB197-2DF4-4E91-A988-03D69B58B699}" type="slidenum">
              <a:rPr kumimoji="1" lang="ja-JP" altLang="en-US" smtClean="0"/>
              <a:pPr/>
              <a:t>71</a:t>
            </a:fld>
            <a:endParaRPr kumimoji="1" lang="ja-JP" altLang="en-US"/>
          </a:p>
        </p:txBody>
      </p:sp>
    </p:spTree>
    <p:extLst>
      <p:ext uri="{BB962C8B-B14F-4D97-AF65-F5344CB8AC3E}">
        <p14:creationId xmlns:p14="http://schemas.microsoft.com/office/powerpoint/2010/main" val="1668916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手術　がんの部分をとりのぞく手術。</a:t>
            </a:r>
            <a:endParaRPr kumimoji="1" lang="en-US" altLang="ja-JP"/>
          </a:p>
          <a:p>
            <a:endParaRPr kumimoji="1" lang="en-US" altLang="ja-JP"/>
          </a:p>
          <a:p>
            <a:r>
              <a:rPr kumimoji="1" lang="ja-JP" altLang="en-US"/>
              <a:t>放射線　放射線によってがん細胞を死滅させる。通院で行うことができる。</a:t>
            </a:r>
            <a:endParaRPr kumimoji="1" lang="en-US" altLang="ja-JP"/>
          </a:p>
          <a:p>
            <a:endParaRPr kumimoji="1" lang="en-US" altLang="ja-JP"/>
          </a:p>
          <a:p>
            <a:r>
              <a:rPr kumimoji="1" lang="ja-JP" altLang="en-US"/>
              <a:t>薬　（抗がん剤）　のみ薬やはり薬、注射などによってがん細胞が増えるのをおさえる。薬の種類によっては副作用がある。</a:t>
            </a:r>
            <a:endParaRPr kumimoji="1" lang="en-US" altLang="ja-JP"/>
          </a:p>
          <a:p>
            <a:endParaRPr kumimoji="1" lang="en-US" altLang="ja-JP"/>
          </a:p>
          <a:p>
            <a:r>
              <a:rPr kumimoji="1" lang="ja-JP" altLang="en-US"/>
              <a:t>これらの </a:t>
            </a:r>
            <a:r>
              <a:rPr kumimoji="1" lang="en-US" altLang="ja-JP"/>
              <a:t>3</a:t>
            </a:r>
            <a:r>
              <a:rPr kumimoji="1" lang="ja-JP" altLang="en-US" err="1"/>
              <a:t>つを組み合わせることもある。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手術　がんの部分をとりのぞく手術。</a:t>
            </a:r>
            <a:endParaRPr kumimoji="1" lang="en-US" altLang="ja-JP"/>
          </a:p>
          <a:p>
            <a:endParaRPr kumimoji="1" lang="en-US" altLang="ja-JP"/>
          </a:p>
          <a:p>
            <a:r>
              <a:rPr kumimoji="1" lang="ja-JP" altLang="en-US"/>
              <a:t>放射線　放射線によってがん細胞を死滅させる。通院で行うことができる。</a:t>
            </a:r>
            <a:endParaRPr kumimoji="1" lang="en-US" altLang="ja-JP"/>
          </a:p>
          <a:p>
            <a:endParaRPr kumimoji="1" lang="en-US" altLang="ja-JP"/>
          </a:p>
          <a:p>
            <a:r>
              <a:rPr kumimoji="1" lang="ja-JP" altLang="en-US"/>
              <a:t>薬　（抗がん剤）　のみ薬やはり薬、注射などによってがん細胞が増えるのをおさえる。薬の種類によっては副作用がある。</a:t>
            </a:r>
            <a:endParaRPr kumimoji="1" lang="en-US" altLang="ja-JP"/>
          </a:p>
          <a:p>
            <a:endParaRPr kumimoji="1" lang="en-US" altLang="ja-JP"/>
          </a:p>
          <a:p>
            <a:r>
              <a:rPr kumimoji="1" lang="ja-JP" altLang="en-US"/>
              <a:t>これらの </a:t>
            </a:r>
            <a:r>
              <a:rPr kumimoji="1" lang="en-US" altLang="ja-JP"/>
              <a:t>3</a:t>
            </a:r>
            <a:r>
              <a:rPr kumimoji="1" lang="ja-JP" altLang="en-US" err="1"/>
              <a:t>つを組み合わせることもある。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手術　がんの部分をとりのぞく手術。</a:t>
            </a:r>
            <a:endParaRPr kumimoji="1" lang="en-US" altLang="ja-JP"/>
          </a:p>
          <a:p>
            <a:endParaRPr kumimoji="1" lang="en-US" altLang="ja-JP"/>
          </a:p>
          <a:p>
            <a:r>
              <a:rPr kumimoji="1" lang="ja-JP" altLang="en-US"/>
              <a:t>放射線　放射線によってがん細胞を死滅させる。通院で行うことができる。</a:t>
            </a:r>
            <a:endParaRPr kumimoji="1" lang="en-US" altLang="ja-JP"/>
          </a:p>
          <a:p>
            <a:endParaRPr kumimoji="1" lang="en-US" altLang="ja-JP"/>
          </a:p>
          <a:p>
            <a:r>
              <a:rPr kumimoji="1" lang="ja-JP" altLang="en-US"/>
              <a:t>薬　（抗がん剤）　のみ薬やはり薬、注射などによってがん細胞が増えるのをおさえる。薬の種類によっては副作用がある。</a:t>
            </a:r>
            <a:endParaRPr kumimoji="1" lang="en-US" altLang="ja-JP"/>
          </a:p>
          <a:p>
            <a:endParaRPr kumimoji="1" lang="en-US" altLang="ja-JP"/>
          </a:p>
          <a:p>
            <a:r>
              <a:rPr kumimoji="1" lang="ja-JP" altLang="en-US"/>
              <a:t>これらの </a:t>
            </a:r>
            <a:r>
              <a:rPr kumimoji="1" lang="en-US" altLang="ja-JP"/>
              <a:t>3</a:t>
            </a:r>
            <a:r>
              <a:rPr kumimoji="1" lang="ja-JP" altLang="en-US" err="1"/>
              <a:t>つを組み合わせることもある。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7</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手術　がんの部分をとりのぞく手術。</a:t>
            </a:r>
            <a:endParaRPr kumimoji="1" lang="en-US" altLang="ja-JP"/>
          </a:p>
          <a:p>
            <a:endParaRPr kumimoji="1" lang="en-US" altLang="ja-JP"/>
          </a:p>
          <a:p>
            <a:r>
              <a:rPr kumimoji="1" lang="ja-JP" altLang="en-US"/>
              <a:t>放射線　放射線によってがん細胞を死滅させる。通院で行うことができる。</a:t>
            </a:r>
            <a:endParaRPr kumimoji="1" lang="en-US" altLang="ja-JP"/>
          </a:p>
          <a:p>
            <a:endParaRPr kumimoji="1" lang="en-US" altLang="ja-JP"/>
          </a:p>
          <a:p>
            <a:r>
              <a:rPr kumimoji="1" lang="ja-JP" altLang="en-US"/>
              <a:t>薬　（抗がん剤）　のみ薬やはり薬、注射などによってがん細胞が増えるのをおさえる。薬の種類によっては副作用がある。</a:t>
            </a:r>
            <a:endParaRPr kumimoji="1" lang="en-US" altLang="ja-JP"/>
          </a:p>
          <a:p>
            <a:endParaRPr kumimoji="1" lang="en-US" altLang="ja-JP"/>
          </a:p>
          <a:p>
            <a:r>
              <a:rPr kumimoji="1" lang="ja-JP" altLang="en-US"/>
              <a:t>これらの </a:t>
            </a:r>
            <a:r>
              <a:rPr kumimoji="1" lang="en-US" altLang="ja-JP"/>
              <a:t>3</a:t>
            </a:r>
            <a:r>
              <a:rPr kumimoji="1" lang="ja-JP" altLang="en-US" err="1"/>
              <a:t>つを組み合わせることもある。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仕事を辞めずにできる範囲で継続することを支援する、これを両立支援といいます。</a:t>
            </a:r>
            <a:endParaRPr kumimoji="1" lang="en-US" altLang="ja-JP" dirty="0"/>
          </a:p>
          <a:p>
            <a:r>
              <a:rPr kumimoji="1" lang="ja-JP" altLang="en-US"/>
              <a:t>がんになった途端に、職場に迷惑をかけるとか、仕事を続ける自信が無くなったりして、仕事を辞めてしまうということが良くありました。また、仕事が継続できないのなら、辞めてほしいという企業もありました。</a:t>
            </a:r>
            <a:endParaRPr kumimoji="1" lang="en-US" altLang="ja-JP" dirty="0"/>
          </a:p>
          <a:p>
            <a:r>
              <a:rPr kumimoji="1" lang="ja-JP" altLang="en-US"/>
              <a:t>そこで、国は「治療と仕事の両立支援のためのガイドライン」を定めました。</a:t>
            </a:r>
            <a:endParaRPr kumimoji="1" lang="en-US" altLang="ja-JP" dirty="0"/>
          </a:p>
          <a:p>
            <a:r>
              <a:rPr kumimoji="1" lang="ja-JP" altLang="en-US"/>
              <a:t>企業には、医療者側と相談して、患者さんの体力や障害の程度に応じた就労形態を工夫する義務を嫁しています。</a:t>
            </a:r>
            <a:endParaRPr kumimoji="1" lang="en-US" altLang="ja-JP" dirty="0"/>
          </a:p>
          <a:p>
            <a:r>
              <a:rPr kumimoji="1" lang="ja-JP" altLang="en-US"/>
              <a:t>また、医療者側には、患者さんの状態を評価して企業と情報を共有、相談して、より良い就労環境を提供できるように努める義務を嫁しています。</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2697225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手術　がんの部分をとりのぞく手術。</a:t>
            </a:r>
            <a:endParaRPr kumimoji="1" lang="en-US" altLang="ja-JP"/>
          </a:p>
          <a:p>
            <a:endParaRPr kumimoji="1" lang="en-US" altLang="ja-JP"/>
          </a:p>
          <a:p>
            <a:r>
              <a:rPr kumimoji="1" lang="ja-JP" altLang="en-US"/>
              <a:t>放射線　放射線によってがん細胞を死滅させる。通院で行うことができる。</a:t>
            </a:r>
            <a:endParaRPr kumimoji="1" lang="en-US" altLang="ja-JP"/>
          </a:p>
          <a:p>
            <a:endParaRPr kumimoji="1" lang="en-US" altLang="ja-JP"/>
          </a:p>
          <a:p>
            <a:r>
              <a:rPr kumimoji="1" lang="ja-JP" altLang="en-US"/>
              <a:t>薬　（抗がん剤）　のみ薬やはり薬、注射などによってがん細胞が増えるのをおさえる。薬の種類によっては副作用がある。</a:t>
            </a:r>
            <a:endParaRPr kumimoji="1" lang="en-US" altLang="ja-JP"/>
          </a:p>
          <a:p>
            <a:endParaRPr kumimoji="1" lang="en-US" altLang="ja-JP"/>
          </a:p>
          <a:p>
            <a:r>
              <a:rPr kumimoji="1" lang="ja-JP" altLang="en-US"/>
              <a:t>これらの </a:t>
            </a:r>
            <a:r>
              <a:rPr kumimoji="1" lang="en-US" altLang="ja-JP"/>
              <a:t>3</a:t>
            </a:r>
            <a:r>
              <a:rPr kumimoji="1" lang="ja-JP" altLang="en-US" err="1"/>
              <a:t>つを組み合わせることもある。</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94028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a:t>今日の講義はここまでです。</a:t>
            </a:r>
            <a:r>
              <a:rPr lang="ja-JP" altLang="en-US" sz="1200"/>
              <a:t>内容が多くて、理解する</a:t>
            </a:r>
            <a:r>
              <a:rPr kumimoji="1" lang="ja-JP" altLang="en-US" sz="1200"/>
              <a:t>のが大変でしたね。</a:t>
            </a:r>
            <a:endParaRPr kumimoji="1" lang="en-US" altLang="ja-JP" sz="1200" dirty="0"/>
          </a:p>
          <a:p>
            <a:endParaRPr kumimoji="1" lang="en-US" altLang="ja-JP" sz="1200" dirty="0"/>
          </a:p>
          <a:p>
            <a:r>
              <a:rPr kumimoji="1" lang="ja-JP" altLang="en-US" sz="1200"/>
              <a:t>分からない事があったら何でも質問してください。</a:t>
            </a:r>
          </a:p>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59137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8</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10</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6BBB197-2DF4-4E91-A988-03D69B58B699}" type="slidenum">
              <a:rPr kumimoji="1" lang="ja-JP" altLang="en-US" smtClean="0"/>
              <a:t>11</a:t>
            </a:fld>
            <a:endParaRPr kumimoji="1" lang="ja-JP" altLang="en-US"/>
          </a:p>
        </p:txBody>
      </p:sp>
    </p:spTree>
    <p:extLst>
      <p:ext uri="{BB962C8B-B14F-4D97-AF65-F5344CB8AC3E}">
        <p14:creationId xmlns:p14="http://schemas.microsoft.com/office/powerpoint/2010/main" val="494028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BBB197-2DF4-4E91-A988-03D69B58B69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494028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正方形/長方形 5"/>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330683838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0B95808-CD91-45C4-93FE-2D98F1775133}" type="datetimeFigureOut">
              <a:rPr kumimoji="1" lang="ja-JP" altLang="en-US" smtClean="0"/>
              <a:t>2025/1/18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33796774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セクション見出し">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4" name="正方形/長方形 3"/>
          <p:cNvSpPr/>
          <p:nvPr userDrawn="1"/>
        </p:nvSpPr>
        <p:spPr>
          <a:xfrm>
            <a:off x="293604" y="658788"/>
            <a:ext cx="8556094" cy="2024955"/>
          </a:xfrm>
          <a:prstGeom prst="rect">
            <a:avLst/>
          </a:prstGeom>
          <a:solidFill>
            <a:srgbClr val="E6F1DB"/>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
        <p:nvSpPr>
          <p:cNvPr id="8" name="メモ 7"/>
          <p:cNvSpPr/>
          <p:nvPr userDrawn="1"/>
        </p:nvSpPr>
        <p:spPr>
          <a:xfrm>
            <a:off x="467544" y="-171401"/>
            <a:ext cx="8208912" cy="1152129"/>
          </a:xfrm>
          <a:prstGeom prst="foldedCorner">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824486907"/>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8" name="正方形/長方形 7"/>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9" name="メモ 8"/>
          <p:cNvSpPr/>
          <p:nvPr userDrawn="1"/>
        </p:nvSpPr>
        <p:spPr>
          <a:xfrm>
            <a:off x="467544" y="-99391"/>
            <a:ext cx="8208912" cy="1800200"/>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45748697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37176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正方形/長方形 5"/>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rcRect b="6061"/>
          <a:stretch>
            <a:fillRect/>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extLst>
      <p:ext uri="{BB962C8B-B14F-4D97-AF65-F5344CB8AC3E}">
        <p14:creationId xmlns:p14="http://schemas.microsoft.com/office/powerpoint/2010/main" val="150417539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Freeform 11"/>
          <p:cNvSpPr/>
          <p:nvPr userDrawn="1"/>
        </p:nvSpPr>
        <p:spPr bwMode="auto">
          <a:xfrm flipV="1">
            <a:off x="58" y="234598"/>
            <a:ext cx="1475598"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00B050"/>
          </a:solidFill>
          <a:ln>
            <a:noFill/>
          </a:ln>
        </p:spPr>
        <p:txBody>
          <a:bodyPr/>
          <a:lstStyle>
            <a:defPPr>
              <a:defRPr lang="ja-JP"/>
            </a:defPPr>
          </a:lstStyle>
          <a:p>
            <a:endParaRPr lang="ja-JP" altLang="en-US"/>
          </a:p>
        </p:txBody>
      </p:sp>
      <p:sp>
        <p:nvSpPr>
          <p:cNvPr id="6" name="正方形/長方形 5"/>
          <p:cNvSpPr/>
          <p:nvPr userDrawn="1"/>
        </p:nvSpPr>
        <p:spPr>
          <a:xfrm>
            <a:off x="251520" y="919376"/>
            <a:ext cx="8640960" cy="593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
        <p:nvSpPr>
          <p:cNvPr id="7" name="正方形/長方形 6"/>
          <p:cNvSpPr/>
          <p:nvPr userDrawn="1"/>
        </p:nvSpPr>
        <p:spPr>
          <a:xfrm>
            <a:off x="183704" y="273711"/>
            <a:ext cx="1021433" cy="523220"/>
          </a:xfrm>
          <a:prstGeom prst="rect">
            <a:avLst/>
          </a:prstGeom>
        </p:spPr>
        <p:txBody>
          <a:bodyPr wrap="none">
            <a:spAutoFit/>
          </a:bodyPr>
          <a:lstStyle>
            <a:defPPr>
              <a:defRPr lang="ja-JP"/>
            </a:defPPr>
          </a:lstStyle>
          <a:p>
            <a:r>
              <a:rPr lang="ja-JP" altLang="en-US" sz="2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資 料</a:t>
            </a:r>
          </a:p>
        </p:txBody>
      </p:sp>
    </p:spTree>
    <p:extLst>
      <p:ext uri="{BB962C8B-B14F-4D97-AF65-F5344CB8AC3E}">
        <p14:creationId xmlns:p14="http://schemas.microsoft.com/office/powerpoint/2010/main" val="423139591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Freeform 11"/>
          <p:cNvSpPr/>
          <p:nvPr userDrawn="1"/>
        </p:nvSpPr>
        <p:spPr bwMode="auto">
          <a:xfrm flipV="1">
            <a:off x="58" y="234597"/>
            <a:ext cx="1475598" cy="746130"/>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00B050"/>
          </a:solidFill>
          <a:ln>
            <a:noFill/>
          </a:ln>
        </p:spPr>
        <p:txBody>
          <a:bodyPr/>
          <a:lstStyle>
            <a:defPPr>
              <a:defRPr lang="ja-JP"/>
            </a:defPPr>
          </a:lstStyle>
          <a:p>
            <a:endParaRPr lang="ja-JP" altLang="en-US" b="1">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4" name="正方形/長方形 3"/>
          <p:cNvSpPr/>
          <p:nvPr userDrawn="1"/>
        </p:nvSpPr>
        <p:spPr>
          <a:xfrm>
            <a:off x="183704" y="385500"/>
            <a:ext cx="1021433" cy="523220"/>
          </a:xfrm>
          <a:prstGeom prst="rect">
            <a:avLst/>
          </a:prstGeom>
        </p:spPr>
        <p:txBody>
          <a:bodyPr wrap="none">
            <a:spAutoFit/>
          </a:bodyPr>
          <a:lstStyle>
            <a:defPPr>
              <a:defRPr lang="ja-JP"/>
            </a:defPPr>
          </a:lstStyle>
          <a:p>
            <a:r>
              <a:rPr lang="ja-JP" altLang="en-US" sz="2800" b="1">
                <a:solidFill>
                  <a:schemeClr val="bg1"/>
                </a:solidFill>
                <a:latin typeface="メイリオ" panose="020B0604030504040204" pitchFamily="50" charset="-128"/>
                <a:ea typeface="メイリオ" panose="020B0604030504040204" pitchFamily="50" charset="-128"/>
              </a:rPr>
              <a:t>資 料</a:t>
            </a:r>
          </a:p>
        </p:txBody>
      </p:sp>
      <p:sp>
        <p:nvSpPr>
          <p:cNvPr id="5" name="正方形/長方形 4"/>
          <p:cNvSpPr/>
          <p:nvPr userDrawn="1"/>
        </p:nvSpPr>
        <p:spPr>
          <a:xfrm>
            <a:off x="251520" y="1196752"/>
            <a:ext cx="8640960" cy="593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70517976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Tree>
    <p:extLst>
      <p:ext uri="{BB962C8B-B14F-4D97-AF65-F5344CB8AC3E}">
        <p14:creationId xmlns:p14="http://schemas.microsoft.com/office/powerpoint/2010/main" val="68575617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7" name="スライド番号プレースホルダー 6"/>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318657494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236727924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58411249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63588720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0953AE5-552B-416B-9ABF-762D80499714}" type="datetime1">
              <a:rPr kumimoji="1" lang="ja-JP" altLang="en-US" smtClean="0"/>
              <a:t>2025/1/18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25018361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E525993-4FAE-4297-BFFB-60936F700E5E}" type="datetime1">
              <a:rPr kumimoji="1" lang="ja-JP" altLang="en-US" smtClean="0"/>
              <a:t>2025/1/18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24939911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81300A-6B49-40D5-97BE-C43A5D852465}" type="datetime1">
              <a:rPr kumimoji="1" lang="ja-JP" altLang="en-US" smtClean="0"/>
              <a:t>2025/1/18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18612135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55AA120-50F5-4F79-A934-03E926362CA3}" type="datetime1">
              <a:rPr kumimoji="1" lang="ja-JP" altLang="en-US" smtClean="0"/>
              <a:t>2025/1/18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3988067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1"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C882D24-1893-4F7E-BE8F-F64E7BCC15EC}" type="datetime1">
              <a:rPr kumimoji="1" lang="ja-JP" altLang="en-US" smtClean="0"/>
              <a:t>2025/1/18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13456189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19955F5-FFE0-4250-913D-55CD6458A07E}" type="datetime1">
              <a:rPr kumimoji="1" lang="ja-JP" altLang="en-US" smtClean="0"/>
              <a:t>2025/1/18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40937107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31DB8F-AB03-461A-8DEC-9118E82F14CD}" type="datetime1">
              <a:rPr kumimoji="1" lang="ja-JP" altLang="en-US" smtClean="0"/>
              <a:t>2025/1/18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31368718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FB4F542-9444-41FC-8F09-C550E0CE2ADA}" type="datetime1">
              <a:rPr kumimoji="1" lang="ja-JP" altLang="en-US" smtClean="0"/>
              <a:t>2025/1/18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40671671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750B010-A5BC-4727-B7AA-E6C603548452}" type="datetime1">
              <a:rPr kumimoji="1" lang="ja-JP" altLang="en-US" smtClean="0"/>
              <a:t>2025/1/18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21531803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5C2671-AB2B-4B19-8643-86FFF1B2467F}" type="datetime1">
              <a:rPr kumimoji="1" lang="ja-JP" altLang="en-US" smtClean="0"/>
              <a:t>2025/1/18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2894930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74918745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6"/>
            <a:ext cx="5800725" cy="5811839"/>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A5C1E0E-52C5-4F52-90AC-77546BC2E674}" type="datetime1">
              <a:rPr kumimoji="1" lang="ja-JP" altLang="en-US" smtClean="0"/>
              <a:t>2025/1/18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39453808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比較">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585E3C5-A40F-754D-A98A-20E610CB2792}"/>
              </a:ext>
            </a:extLst>
          </p:cNvPr>
          <p:cNvSpPr/>
          <p:nvPr userDrawn="1"/>
        </p:nvSpPr>
        <p:spPr>
          <a:xfrm rot="16200000">
            <a:off x="1338265" y="-609599"/>
            <a:ext cx="6467475" cy="8785225"/>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p>
        </p:txBody>
      </p:sp>
      <p:sp>
        <p:nvSpPr>
          <p:cNvPr id="3" name="メモ 2">
            <a:extLst>
              <a:ext uri="{FF2B5EF4-FFF2-40B4-BE49-F238E27FC236}">
                <a16:creationId xmlns:a16="http://schemas.microsoft.com/office/drawing/2014/main" id="{672C373A-BDB4-C544-B344-7F673A291AFB}"/>
              </a:ext>
            </a:extLst>
          </p:cNvPr>
          <p:cNvSpPr/>
          <p:nvPr userDrawn="1"/>
        </p:nvSpPr>
        <p:spPr>
          <a:xfrm>
            <a:off x="468316" y="-171449"/>
            <a:ext cx="8207375" cy="1152525"/>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350"/>
          </a:p>
        </p:txBody>
      </p:sp>
    </p:spTree>
    <p:extLst>
      <p:ext uri="{BB962C8B-B14F-4D97-AF65-F5344CB8AC3E}">
        <p14:creationId xmlns:p14="http://schemas.microsoft.com/office/powerpoint/2010/main" val="6327303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5" name="正方形/長方形 4"/>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メモ 5"/>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674320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4" name="正方形/長方形 3"/>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16693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5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627457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108205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7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60117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010682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287045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0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40494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5" name="正方形/長方形 4"/>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6" name="メモ 5"/>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3286689089"/>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708258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2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109082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3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164700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4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469784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9632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4611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922333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6" name="正方形/長方形 5"/>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85430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7920537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5" name="正方形/長方形 4"/>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798279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387363165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セクション見出し">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7111545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cSld name="15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7C58E763-165D-4CD9-8296-2F2A8DBCC9B1}" type="datetime1">
              <a:rPr kumimoji="1" lang="ja-JP" altLang="en-US" smtClean="0"/>
              <a:t>2025/1/18</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p>
            <a:fld id="{832FD4F6-53A3-4F67-A018-2974C282BC24}" type="slidenum">
              <a:rPr kumimoji="1" lang="ja-JP" altLang="en-US" smtClean="0"/>
              <a:pPr/>
              <a:t>‹#›</a:t>
            </a:fld>
            <a:endParaRPr kumimoji="1" lang="ja-JP" altLang="en-US"/>
          </a:p>
        </p:txBody>
      </p:sp>
      <p:sp>
        <p:nvSpPr>
          <p:cNvPr id="7" name="正方形/長方形 6"/>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13881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077515" y="-713556"/>
            <a:ext cx="6988968"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1130062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549619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p>
            <a:fld id="{8FEA6A14-6E5C-4E1A-AF60-0F0CD3918BFC}" type="datetime1">
              <a:rPr lang="ja-JP" altLang="en-US" smtClean="0"/>
              <a:t>2025/1/18</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DCEF5368-D2A1-1D4C-A2AF-B9057DF660C5}" type="slidenum">
              <a:rPr lang="ja-JP" altLang="en-US" smtClean="0"/>
              <a:pPr/>
              <a:t>‹#›</a:t>
            </a:fld>
            <a:endParaRPr lang="ja-JP" altLang="en-US"/>
          </a:p>
        </p:txBody>
      </p:sp>
    </p:spTree>
    <p:extLst>
      <p:ext uri="{BB962C8B-B14F-4D97-AF65-F5344CB8AC3E}">
        <p14:creationId xmlns:p14="http://schemas.microsoft.com/office/powerpoint/2010/main" val="572200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5" name="正方形/長方形 4"/>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メモ 5"/>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731764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289971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4" name="正方形/長方形 3"/>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28160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520897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5298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4" name="正方形/長方形 3"/>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28324024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7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411430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8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5454793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9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275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0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397419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1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59815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2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31031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3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8480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4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200129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8367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655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タイトル スライド">
    <p:spTree>
      <p:nvGrpSpPr>
        <p:cNvPr id="1" name=""/>
        <p:cNvGrpSpPr/>
        <p:nvPr/>
      </p:nvGrpSpPr>
      <p:grpSpPr>
        <a:xfrm>
          <a:off x="0" y="0"/>
          <a:ext cx="0" cy="0"/>
          <a:chOff x="0" y="0"/>
          <a:chExt cx="0" cy="0"/>
        </a:xfrm>
      </p:grpSpPr>
      <p:sp>
        <p:nvSpPr>
          <p:cNvPr id="6" name="正方形/長方形 5"/>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rcRect b="6061"/>
          <a:stretch>
            <a:fillRect/>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extLst>
      <p:ext uri="{BB962C8B-B14F-4D97-AF65-F5344CB8AC3E}">
        <p14:creationId xmlns:p14="http://schemas.microsoft.com/office/powerpoint/2010/main" val="322523621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02145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6" name="正方形/長方形 5"/>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08804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33107901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5" name="正方形/長方形 4"/>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6549446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セクション見出し">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17696661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15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p>
            <a:fld id="{420A6EB9-90E9-44F1-A55B-A19D85C517FC}" type="datetime1">
              <a:rPr kumimoji="1" lang="ja-JP" altLang="en-US" smtClean="0"/>
              <a:t>2025/1/18</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p>
            <a:fld id="{832FD4F6-53A3-4F67-A018-2974C282BC24}" type="slidenum">
              <a:rPr kumimoji="1" lang="ja-JP" altLang="en-US" smtClean="0"/>
              <a:pPr/>
              <a:t>‹#›</a:t>
            </a:fld>
            <a:endParaRPr kumimoji="1" lang="ja-JP" altLang="en-US"/>
          </a:p>
        </p:txBody>
      </p:sp>
      <p:sp>
        <p:nvSpPr>
          <p:cNvPr id="7" name="正方形/長方形 6"/>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74849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077515" y="-713556"/>
            <a:ext cx="6988968"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3900313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6291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7826817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6931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1035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392090687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7872354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4" name="正方形/長方形 3"/>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61185186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35002213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6" name="正方形/長方形 5"/>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7" name="メモ 6"/>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2318196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2" name="正方形/長方形 1"/>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3" name="メモ 2"/>
          <p:cNvSpPr/>
          <p:nvPr userDrawn="1"/>
        </p:nvSpPr>
        <p:spPr>
          <a:xfrm>
            <a:off x="467544" y="-99391"/>
            <a:ext cx="8208912" cy="1800200"/>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35857189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35140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4" name="正方形/長方形 3"/>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rcRect b="6061"/>
          <a:stretch>
            <a:fillRect/>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extLst>
      <p:ext uri="{BB962C8B-B14F-4D97-AF65-F5344CB8AC3E}">
        <p14:creationId xmlns:p14="http://schemas.microsoft.com/office/powerpoint/2010/main" val="146939952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8" name="正方形/長方形 7"/>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7" name="メモ 6"/>
          <p:cNvSpPr/>
          <p:nvPr userDrawn="1"/>
        </p:nvSpPr>
        <p:spPr>
          <a:xfrm>
            <a:off x="467544" y="-171401"/>
            <a:ext cx="8208912" cy="1152129"/>
          </a:xfrm>
          <a:prstGeom prst="foldedCorner">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05790305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2" name="正方形/長方形 1"/>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3" name="メモ 2"/>
          <p:cNvSpPr/>
          <p:nvPr userDrawn="1"/>
        </p:nvSpPr>
        <p:spPr>
          <a:xfrm>
            <a:off x="467544" y="-99391"/>
            <a:ext cx="8208912" cy="1800200"/>
          </a:xfrm>
          <a:prstGeom prst="foldedCorner">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397953256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Tree>
    <p:extLst>
      <p:ext uri="{BB962C8B-B14F-4D97-AF65-F5344CB8AC3E}">
        <p14:creationId xmlns:p14="http://schemas.microsoft.com/office/powerpoint/2010/main" val="27834594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304641272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945200" y="624110"/>
            <a:ext cx="6589200" cy="1280890"/>
          </a:xfrm>
          <a:prstGeom prst="rect">
            <a:avLst/>
          </a:prstGeom>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1942416" y="2136706"/>
            <a:ext cx="3197531" cy="3767397"/>
          </a:xfrm>
          <a:prstGeom prst="rect">
            <a:avLst/>
          </a:prstGeo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337307" y="2136706"/>
            <a:ext cx="3197093" cy="3767397"/>
          </a:xfrm>
          <a:prstGeom prst="rect">
            <a:avLst/>
          </a:prstGeo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a:xfrm>
            <a:off x="7772400" y="6135089"/>
            <a:ext cx="766380" cy="370171"/>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6" name="Footer Placeholder 5"/>
          <p:cNvSpPr>
            <a:spLocks noGrp="1"/>
          </p:cNvSpPr>
          <p:nvPr>
            <p:ph type="ftr" sz="quarter" idx="11"/>
          </p:nvPr>
        </p:nvSpPr>
        <p:spPr>
          <a:xfrm>
            <a:off x="1942415" y="6135809"/>
            <a:ext cx="5716488" cy="365125"/>
          </a:xfrm>
          <a:prstGeom prst="rect">
            <a:avLst/>
          </a:prstGeom>
        </p:spPr>
        <p:txBody>
          <a:bodyPr/>
          <a:lstStyle>
            <a:defPPr>
              <a:defRPr lang="ja-JP"/>
            </a:defPPr>
          </a:lstStyle>
          <a:p>
            <a:endParaRPr kumimoji="1" lang="ja-JP" alt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defPPr>
              <a:defRPr lang="ja-JP"/>
            </a:defPPr>
          </a:lstStyle>
          <a:p>
            <a:endParaRPr/>
          </a:p>
        </p:txBody>
      </p:sp>
      <p:sp>
        <p:nvSpPr>
          <p:cNvPr id="10" name="Slide Number Placeholder 5"/>
          <p:cNvSpPr>
            <a:spLocks noGrp="1"/>
          </p:cNvSpPr>
          <p:nvPr>
            <p:ph type="sldNum" sz="quarter" idx="12"/>
          </p:nvPr>
        </p:nvSpPr>
        <p:spPr>
          <a:xfrm>
            <a:off x="511228" y="787783"/>
            <a:ext cx="584978"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159167020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945200" y="624110"/>
            <a:ext cx="6589200" cy="1280890"/>
          </a:xfrm>
          <a:prstGeom prst="rect">
            <a:avLst/>
          </a:prstGeo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2265352" y="2226626"/>
            <a:ext cx="2874596"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a:prstGeom prst="rect">
            <a:avLst/>
          </a:prstGeo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5656154" y="2223398"/>
            <a:ext cx="2873239" cy="576262"/>
          </a:xfrm>
          <a:prstGeom prst="rect">
            <a:avLst/>
          </a:prstGeo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a:prstGeom prst="rect">
            <a:avLst/>
          </a:prstGeo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a:xfrm>
            <a:off x="7772400" y="6135089"/>
            <a:ext cx="766380" cy="370171"/>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8" name="Footer Placeholder 7"/>
          <p:cNvSpPr>
            <a:spLocks noGrp="1"/>
          </p:cNvSpPr>
          <p:nvPr>
            <p:ph type="ftr" sz="quarter" idx="11"/>
          </p:nvPr>
        </p:nvSpPr>
        <p:spPr>
          <a:xfrm>
            <a:off x="1942415" y="6135809"/>
            <a:ext cx="5716488" cy="365125"/>
          </a:xfrm>
          <a:prstGeom prst="rect">
            <a:avLst/>
          </a:prstGeom>
        </p:spPr>
        <p:txBody>
          <a:bodyPr/>
          <a:lstStyle>
            <a:defPPr>
              <a:defRPr lang="ja-JP"/>
            </a:defPPr>
          </a:lstStyle>
          <a:p>
            <a:endParaRPr kumimoji="1" lang="ja-JP" alt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defPPr>
              <a:defRPr lang="ja-JP"/>
            </a:defPPr>
          </a:lstStyle>
          <a:p>
            <a:endParaRPr/>
          </a:p>
        </p:txBody>
      </p:sp>
      <p:sp>
        <p:nvSpPr>
          <p:cNvPr id="12" name="Slide Number Placeholder 5"/>
          <p:cNvSpPr>
            <a:spLocks noGrp="1"/>
          </p:cNvSpPr>
          <p:nvPr>
            <p:ph type="sldNum" sz="quarter" idx="12"/>
          </p:nvPr>
        </p:nvSpPr>
        <p:spPr>
          <a:xfrm>
            <a:off x="511228" y="787783"/>
            <a:ext cx="584978"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292372880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a:prstGeom prst="rect">
            <a:avLst/>
          </a:prstGeom>
        </p:spPr>
        <p:txBody>
          <a:bodyPr/>
          <a:lstStyle/>
          <a:p>
            <a:r>
              <a:rPr lang="ja-JP" altLang="en-US"/>
              <a:t>マスター タイトルの書式設定</a:t>
            </a:r>
            <a:endParaRPr lang="en-US"/>
          </a:p>
        </p:txBody>
      </p:sp>
      <p:sp>
        <p:nvSpPr>
          <p:cNvPr id="3" name="Date Placeholder 2"/>
          <p:cNvSpPr>
            <a:spLocks noGrp="1"/>
          </p:cNvSpPr>
          <p:nvPr>
            <p:ph type="dt" sz="half" idx="10"/>
          </p:nvPr>
        </p:nvSpPr>
        <p:spPr>
          <a:xfrm>
            <a:off x="7772400" y="6135089"/>
            <a:ext cx="766380" cy="370171"/>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4" name="Footer Placeholder 3"/>
          <p:cNvSpPr>
            <a:spLocks noGrp="1"/>
          </p:cNvSpPr>
          <p:nvPr>
            <p:ph type="ftr" sz="quarter" idx="11"/>
          </p:nvPr>
        </p:nvSpPr>
        <p:spPr>
          <a:xfrm>
            <a:off x="1942415" y="6135809"/>
            <a:ext cx="5716488" cy="365125"/>
          </a:xfrm>
          <a:prstGeom prst="rect">
            <a:avLst/>
          </a:prstGeom>
        </p:spPr>
        <p:txBody>
          <a:bodyPr/>
          <a:lstStyle>
            <a:defPPr>
              <a:defRPr lang="ja-JP"/>
            </a:defPPr>
          </a:lstStyle>
          <a:p>
            <a:endParaRPr kumimoji="1" lang="ja-JP" alt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defPPr>
              <a:defRPr lang="ja-JP"/>
            </a:defPPr>
          </a:lstStyle>
          <a:p>
            <a:endParaRPr/>
          </a:p>
        </p:txBody>
      </p:sp>
      <p:sp>
        <p:nvSpPr>
          <p:cNvPr id="5" name="Slide Number Placeholder 4"/>
          <p:cNvSpPr>
            <a:spLocks noGrp="1"/>
          </p:cNvSpPr>
          <p:nvPr>
            <p:ph type="sldNum" sz="quarter" idx="12"/>
          </p:nvPr>
        </p:nvSpPr>
        <p:spPr>
          <a:xfrm>
            <a:off x="511228" y="787783"/>
            <a:ext cx="584978"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149118297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772400" y="6135089"/>
            <a:ext cx="766380" cy="370171"/>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3" name="Footer Placeholder 2"/>
          <p:cNvSpPr>
            <a:spLocks noGrp="1"/>
          </p:cNvSpPr>
          <p:nvPr>
            <p:ph type="ftr" sz="quarter" idx="11"/>
          </p:nvPr>
        </p:nvSpPr>
        <p:spPr>
          <a:xfrm>
            <a:off x="1942415" y="6135809"/>
            <a:ext cx="5716488" cy="365125"/>
          </a:xfrm>
          <a:prstGeom prst="rect">
            <a:avLst/>
          </a:prstGeom>
        </p:spPr>
        <p:txBody>
          <a:bodyPr/>
          <a:lstStyle>
            <a:defPPr>
              <a:defRPr lang="ja-JP"/>
            </a:defPPr>
          </a:lstStyle>
          <a:p>
            <a:endParaRPr kumimoji="1" lang="ja-JP" alt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defPPr>
              <a:defRPr lang="ja-JP"/>
            </a:defPPr>
          </a:lstStyle>
          <a:p>
            <a:endParaRPr/>
          </a:p>
        </p:txBody>
      </p:sp>
      <p:sp>
        <p:nvSpPr>
          <p:cNvPr id="4" name="Slide Number Placeholder 3"/>
          <p:cNvSpPr>
            <a:spLocks noGrp="1"/>
          </p:cNvSpPr>
          <p:nvPr>
            <p:ph type="sldNum" sz="quarter" idx="12"/>
          </p:nvPr>
        </p:nvSpPr>
        <p:spPr>
          <a:xfrm>
            <a:off x="511228" y="787783"/>
            <a:ext cx="584978"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65879759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a:prstGeom prst="rect">
            <a:avLst/>
          </a:prstGeom>
        </p:spPr>
        <p:txBody>
          <a:bodyPr anchor="b"/>
          <a:lstStyle>
            <a:lvl1pPr algn="l">
              <a:defRPr sz="2000" b="0"/>
            </a:lvl1pPr>
          </a:lstStyle>
          <a:p>
            <a:r>
              <a:rPr lang="ja-JP" altLang="en-US"/>
              <a:t>マスター タイトルの書式設定</a:t>
            </a:r>
            <a:endParaRPr lang="en-US"/>
          </a:p>
        </p:txBody>
      </p:sp>
      <p:sp>
        <p:nvSpPr>
          <p:cNvPr id="3" name="Content Placeholder 2"/>
          <p:cNvSpPr>
            <a:spLocks noGrp="1"/>
          </p:cNvSpPr>
          <p:nvPr>
            <p:ph idx="1"/>
          </p:nvPr>
        </p:nvSpPr>
        <p:spPr>
          <a:xfrm>
            <a:off x="4743494" y="446089"/>
            <a:ext cx="3790906" cy="5414963"/>
          </a:xfrm>
          <a:prstGeom prst="rect">
            <a:avLst/>
          </a:prstGeo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1942415" y="1598613"/>
            <a:ext cx="2629584" cy="426243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7772400" y="6135089"/>
            <a:ext cx="766380" cy="370171"/>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6" name="Footer Placeholder 5"/>
          <p:cNvSpPr>
            <a:spLocks noGrp="1"/>
          </p:cNvSpPr>
          <p:nvPr>
            <p:ph type="ftr" sz="quarter" idx="11"/>
          </p:nvPr>
        </p:nvSpPr>
        <p:spPr>
          <a:xfrm>
            <a:off x="1942415" y="6135809"/>
            <a:ext cx="5716488" cy="365125"/>
          </a:xfrm>
          <a:prstGeom prst="rect">
            <a:avLst/>
          </a:prstGeom>
        </p:spPr>
        <p:txBody>
          <a:bodyPr/>
          <a:lstStyle>
            <a:defPPr>
              <a:defRPr lang="ja-JP"/>
            </a:defPPr>
          </a:lstStyle>
          <a:p>
            <a:endParaRPr kumimoji="1" lang="ja-JP" alt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defPPr>
              <a:defRPr lang="ja-JP"/>
            </a:defPPr>
          </a:lstStyle>
          <a:p>
            <a:endParaRPr/>
          </a:p>
        </p:txBody>
      </p:sp>
      <p:sp>
        <p:nvSpPr>
          <p:cNvPr id="7" name="Slide Number Placeholder 6"/>
          <p:cNvSpPr>
            <a:spLocks noGrp="1"/>
          </p:cNvSpPr>
          <p:nvPr>
            <p:ph type="sldNum" sz="quarter" idx="12"/>
          </p:nvPr>
        </p:nvSpPr>
        <p:spPr>
          <a:xfrm>
            <a:off x="511228" y="787783"/>
            <a:ext cx="584978"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333859960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a:prstGeom prst="rect">
            <a:avLst/>
          </a:prstGeom>
        </p:spPr>
        <p:txBody>
          <a:bodyPr anchor="b">
            <a:normAutofit/>
          </a:bodyPr>
          <a:lstStyle>
            <a:lvl1pPr algn="l">
              <a:defRPr sz="2400" b="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1942415" y="634965"/>
            <a:ext cx="6591985" cy="3854970"/>
          </a:xfrm>
          <a:prstGeom prst="rect">
            <a:avLst/>
          </a:prstGeo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a:p>
        </p:txBody>
      </p:sp>
      <p:sp>
        <p:nvSpPr>
          <p:cNvPr id="4" name="Text Placeholder 3"/>
          <p:cNvSpPr>
            <a:spLocks noGrp="1"/>
          </p:cNvSpPr>
          <p:nvPr>
            <p:ph type="body" sz="half" idx="2"/>
          </p:nvPr>
        </p:nvSpPr>
        <p:spPr>
          <a:xfrm>
            <a:off x="1942415" y="5367338"/>
            <a:ext cx="6591985" cy="493712"/>
          </a:xfrm>
          <a:prstGeom prst="rect">
            <a:avLst/>
          </a:prstGeo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7772400" y="6135089"/>
            <a:ext cx="766380" cy="370171"/>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6" name="Footer Placeholder 5"/>
          <p:cNvSpPr>
            <a:spLocks noGrp="1"/>
          </p:cNvSpPr>
          <p:nvPr>
            <p:ph type="ftr" sz="quarter" idx="11"/>
          </p:nvPr>
        </p:nvSpPr>
        <p:spPr>
          <a:xfrm>
            <a:off x="1942415" y="6135809"/>
            <a:ext cx="5716488" cy="365125"/>
          </a:xfrm>
          <a:prstGeom prst="rect">
            <a:avLst/>
          </a:prstGeom>
        </p:spPr>
        <p:txBody>
          <a:bodyPr/>
          <a:lstStyle>
            <a:defPPr>
              <a:defRPr lang="ja-JP"/>
            </a:defP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defPPr>
              <a:defRPr lang="ja-JP"/>
            </a:defPPr>
          </a:lstStyle>
          <a:p>
            <a:endParaRPr/>
          </a:p>
        </p:txBody>
      </p:sp>
      <p:sp>
        <p:nvSpPr>
          <p:cNvPr id="7" name="Slide Number Placeholder 6"/>
          <p:cNvSpPr>
            <a:spLocks noGrp="1"/>
          </p:cNvSpPr>
          <p:nvPr>
            <p:ph type="sldNum" sz="quarter" idx="12"/>
          </p:nvPr>
        </p:nvSpPr>
        <p:spPr>
          <a:xfrm>
            <a:off x="511228" y="4983088"/>
            <a:ext cx="584978"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328462692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a:prstGeom prst="rect">
            <a:avLst/>
          </a:prstGeom>
        </p:spPr>
        <p:txBody>
          <a:bodyPr anchor="ctr">
            <a:normAutofit/>
          </a:bodyPr>
          <a:lstStyle>
            <a:lvl1pPr algn="l">
              <a:defRPr sz="4800" b="0" cap="none"/>
            </a:lvl1pPr>
          </a:lstStyle>
          <a:p>
            <a:r>
              <a:rPr lang="ja-JP" altLang="en-US"/>
              <a:t>マスター タイトルの書式設定</a:t>
            </a:r>
            <a:endParaRPr lang="en-US"/>
          </a:p>
        </p:txBody>
      </p:sp>
      <p:sp>
        <p:nvSpPr>
          <p:cNvPr id="3" name="Text Placeholder 2"/>
          <p:cNvSpPr>
            <a:spLocks noGrp="1"/>
          </p:cNvSpPr>
          <p:nvPr>
            <p:ph type="body" idx="1"/>
          </p:nvPr>
        </p:nvSpPr>
        <p:spPr>
          <a:xfrm>
            <a:off x="1942415" y="4354046"/>
            <a:ext cx="6591985" cy="1555864"/>
          </a:xfrm>
          <a:prstGeom prst="rect">
            <a:avLst/>
          </a:prstGeo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7772400" y="6135089"/>
            <a:ext cx="766380" cy="370171"/>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5" name="Footer Placeholder 4"/>
          <p:cNvSpPr>
            <a:spLocks noGrp="1"/>
          </p:cNvSpPr>
          <p:nvPr>
            <p:ph type="ftr" sz="quarter" idx="11"/>
          </p:nvPr>
        </p:nvSpPr>
        <p:spPr>
          <a:xfrm>
            <a:off x="1942415" y="6135809"/>
            <a:ext cx="5716488" cy="365125"/>
          </a:xfrm>
          <a:prstGeom prst="rect">
            <a:avLst/>
          </a:prstGeom>
        </p:spPr>
        <p:txBody>
          <a:bodyPr/>
          <a:lstStyle>
            <a:defPPr>
              <a:defRPr lang="ja-JP"/>
            </a:defPPr>
          </a:lstStyle>
          <a:p>
            <a:endParaRPr kumimoji="1" lang="ja-JP"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txBody>
          <a:bodyPr/>
          <a:lstStyle>
            <a:defPPr>
              <a:defRPr lang="ja-JP"/>
            </a:defPPr>
          </a:lstStyle>
          <a:p>
            <a:endParaRPr/>
          </a:p>
        </p:txBody>
      </p:sp>
      <p:sp>
        <p:nvSpPr>
          <p:cNvPr id="6" name="Slide Number Placeholder 5"/>
          <p:cNvSpPr>
            <a:spLocks noGrp="1"/>
          </p:cNvSpPr>
          <p:nvPr>
            <p:ph type="sldNum" sz="quarter" idx="12"/>
          </p:nvPr>
        </p:nvSpPr>
        <p:spPr>
          <a:xfrm>
            <a:off x="511228" y="3244140"/>
            <a:ext cx="584978"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28401827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
        <p:nvSpPr>
          <p:cNvPr id="7" name="正方形/長方形 6"/>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420905106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27341973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199530724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8" name="メモ 7"/>
          <p:cNvSpPr/>
          <p:nvPr userDrawn="1"/>
        </p:nvSpPr>
        <p:spPr>
          <a:xfrm>
            <a:off x="467544" y="-99391"/>
            <a:ext cx="8208912" cy="1800200"/>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388235779"/>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Tree>
    <p:extLst>
      <p:ext uri="{BB962C8B-B14F-4D97-AF65-F5344CB8AC3E}">
        <p14:creationId xmlns:p14="http://schemas.microsoft.com/office/powerpoint/2010/main" val="323766748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8" name="正方形/長方形 7"/>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9" name="メモ 8"/>
          <p:cNvSpPr/>
          <p:nvPr userDrawn="1"/>
        </p:nvSpPr>
        <p:spPr>
          <a:xfrm>
            <a:off x="467544" y="-99391"/>
            <a:ext cx="8208912" cy="1800200"/>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51521738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14070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正方形/長方形 5"/>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rcRect b="6061"/>
          <a:stretch>
            <a:fillRect/>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extLst>
      <p:ext uri="{BB962C8B-B14F-4D97-AF65-F5344CB8AC3E}">
        <p14:creationId xmlns:p14="http://schemas.microsoft.com/office/powerpoint/2010/main" val="405489737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Freeform 11"/>
          <p:cNvSpPr/>
          <p:nvPr userDrawn="1"/>
        </p:nvSpPr>
        <p:spPr bwMode="auto">
          <a:xfrm flipV="1">
            <a:off x="58" y="234598"/>
            <a:ext cx="1475598"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00B050"/>
          </a:solidFill>
          <a:ln>
            <a:noFill/>
          </a:ln>
        </p:spPr>
        <p:txBody>
          <a:bodyPr/>
          <a:lstStyle>
            <a:defPPr>
              <a:defRPr lang="ja-JP"/>
            </a:defPPr>
          </a:lstStyle>
          <a:p>
            <a:endParaRPr lang="ja-JP" altLang="en-US"/>
          </a:p>
        </p:txBody>
      </p:sp>
      <p:sp>
        <p:nvSpPr>
          <p:cNvPr id="6" name="正方形/長方形 5"/>
          <p:cNvSpPr/>
          <p:nvPr userDrawn="1"/>
        </p:nvSpPr>
        <p:spPr>
          <a:xfrm>
            <a:off x="251520" y="919376"/>
            <a:ext cx="8640960" cy="593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
        <p:nvSpPr>
          <p:cNvPr id="7" name="正方形/長方形 6"/>
          <p:cNvSpPr/>
          <p:nvPr userDrawn="1"/>
        </p:nvSpPr>
        <p:spPr>
          <a:xfrm>
            <a:off x="183704" y="260648"/>
            <a:ext cx="1021433" cy="523220"/>
          </a:xfrm>
          <a:prstGeom prst="rect">
            <a:avLst/>
          </a:prstGeom>
        </p:spPr>
        <p:txBody>
          <a:bodyPr wrap="none">
            <a:spAutoFit/>
          </a:bodyPr>
          <a:lstStyle>
            <a:defPPr>
              <a:defRPr lang="ja-JP"/>
            </a:defPPr>
          </a:lstStyle>
          <a:p>
            <a:r>
              <a:rPr lang="ja-JP" altLang="en-US" sz="2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資 料</a:t>
            </a:r>
          </a:p>
        </p:txBody>
      </p:sp>
    </p:spTree>
    <p:extLst>
      <p:ext uri="{BB962C8B-B14F-4D97-AF65-F5344CB8AC3E}">
        <p14:creationId xmlns:p14="http://schemas.microsoft.com/office/powerpoint/2010/main" val="289079798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Tree>
    <p:extLst>
      <p:ext uri="{BB962C8B-B14F-4D97-AF65-F5344CB8AC3E}">
        <p14:creationId xmlns:p14="http://schemas.microsoft.com/office/powerpoint/2010/main" val="39872747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077515" y="-713556"/>
            <a:ext cx="6988968"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Tree>
    <p:extLst>
      <p:ext uri="{BB962C8B-B14F-4D97-AF65-F5344CB8AC3E}">
        <p14:creationId xmlns:p14="http://schemas.microsoft.com/office/powerpoint/2010/main" val="53615181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7" name="スライド番号プレースホルダー 6"/>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264326302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280571117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29556633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03224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5" name="正方形/長方形 4"/>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
        <p:nvSpPr>
          <p:cNvPr id="6" name="メモ 5"/>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Tree>
    <p:extLst>
      <p:ext uri="{BB962C8B-B14F-4D97-AF65-F5344CB8AC3E}">
        <p14:creationId xmlns:p14="http://schemas.microsoft.com/office/powerpoint/2010/main" val="159845566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376228741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4" name="正方形/長方形 3"/>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Tree>
    <p:extLst>
      <p:ext uri="{BB962C8B-B14F-4D97-AF65-F5344CB8AC3E}">
        <p14:creationId xmlns:p14="http://schemas.microsoft.com/office/powerpoint/2010/main" val="271921016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タイトル スライド">
    <p:spTree>
      <p:nvGrpSpPr>
        <p:cNvPr id="1" name=""/>
        <p:cNvGrpSpPr/>
        <p:nvPr/>
      </p:nvGrpSpPr>
      <p:grpSpPr>
        <a:xfrm>
          <a:off x="0" y="0"/>
          <a:ext cx="0" cy="0"/>
          <a:chOff x="0" y="0"/>
          <a:chExt cx="0" cy="0"/>
        </a:xfrm>
      </p:grpSpPr>
      <p:sp>
        <p:nvSpPr>
          <p:cNvPr id="6" name="正方形/長方形 5"/>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pic>
        <p:nvPicPr>
          <p:cNvPr id="2" name="図 1"/>
          <p:cNvPicPr>
            <a:picLocks noChangeAspect="1"/>
          </p:cNvPicPr>
          <p:nvPr userDrawn="1"/>
        </p:nvPicPr>
        <p:blipFill>
          <a:blip r:embed="rId2">
            <a:extLst>
              <a:ext uri="{28A0092B-C50C-407E-A947-70E740481C1C}">
                <a14:useLocalDpi xmlns:a14="http://schemas.microsoft.com/office/drawing/2010/main" val="0"/>
              </a:ext>
            </a:extLst>
          </a:blip>
          <a:srcRect b="6061"/>
          <a:stretch>
            <a:fillRect/>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extLst>
      <p:ext uri="{BB962C8B-B14F-4D97-AF65-F5344CB8AC3E}">
        <p14:creationId xmlns:p14="http://schemas.microsoft.com/office/powerpoint/2010/main" val="138671909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タイトル スライド">
    <p:spTree>
      <p:nvGrpSpPr>
        <p:cNvPr id="1" name=""/>
        <p:cNvGrpSpPr/>
        <p:nvPr/>
      </p:nvGrpSpPr>
      <p:grpSpPr>
        <a:xfrm>
          <a:off x="0" y="0"/>
          <a:ext cx="0" cy="0"/>
          <a:chOff x="0" y="0"/>
          <a:chExt cx="0" cy="0"/>
        </a:xfrm>
      </p:grpSpPr>
      <p:sp>
        <p:nvSpPr>
          <p:cNvPr id="9" name="正方形/長方形 8"/>
          <p:cNvSpPr/>
          <p:nvPr userDrawn="1"/>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
        <p:nvSpPr>
          <p:cNvPr id="7" name="正方形/長方形 6"/>
          <p:cNvSpPr/>
          <p:nvPr userDrawn="1"/>
        </p:nvSpPr>
        <p:spPr>
          <a:xfrm>
            <a:off x="971600" y="980728"/>
            <a:ext cx="7523916" cy="4993952"/>
          </a:xfrm>
          <a:prstGeom prst="rect">
            <a:avLst/>
          </a:prstGeom>
          <a:solidFill>
            <a:schemeClr val="bg1"/>
          </a:solidFill>
          <a:ln>
            <a:noFill/>
          </a:ln>
          <a:effectLst>
            <a:outerShdw blurRad="228600" dist="76200" dir="54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Tree>
    <p:extLst>
      <p:ext uri="{BB962C8B-B14F-4D97-AF65-F5344CB8AC3E}">
        <p14:creationId xmlns:p14="http://schemas.microsoft.com/office/powerpoint/2010/main" val="211381189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79804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39359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Tree>
    <p:extLst>
      <p:ext uri="{BB962C8B-B14F-4D97-AF65-F5344CB8AC3E}">
        <p14:creationId xmlns:p14="http://schemas.microsoft.com/office/powerpoint/2010/main" val="5298103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03844985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7590017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0" name="正方形/長方形 9"/>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pic>
        <p:nvPicPr>
          <p:cNvPr id="11" name="図 10"/>
          <p:cNvPicPr>
            <a:picLocks noChangeAspect="1"/>
          </p:cNvPicPr>
          <p:nvPr userDrawn="1"/>
        </p:nvPicPr>
        <p:blipFill>
          <a:blip r:embed="rId2">
            <a:extLst>
              <a:ext uri="{28A0092B-C50C-407E-A947-70E740481C1C}">
                <a14:useLocalDpi xmlns:a14="http://schemas.microsoft.com/office/drawing/2010/main" val="0"/>
              </a:ext>
            </a:extLst>
          </a:blip>
          <a:srcRect b="6061"/>
          <a:stretch>
            <a:fillRect/>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extLst>
      <p:ext uri="{BB962C8B-B14F-4D97-AF65-F5344CB8AC3E}">
        <p14:creationId xmlns:p14="http://schemas.microsoft.com/office/powerpoint/2010/main" val="84880054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135499949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8" name="正方形/長方形 7"/>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9" name="メモ 8"/>
          <p:cNvSpPr/>
          <p:nvPr userDrawn="1"/>
        </p:nvSpPr>
        <p:spPr>
          <a:xfrm>
            <a:off x="467544" y="-99391"/>
            <a:ext cx="8208912" cy="1800200"/>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356890620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62407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8" name="正方形/長方形 7"/>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pic>
        <p:nvPicPr>
          <p:cNvPr id="9" name="図 8"/>
          <p:cNvPicPr>
            <a:picLocks noChangeAspect="1"/>
          </p:cNvPicPr>
          <p:nvPr userDrawn="1"/>
        </p:nvPicPr>
        <p:blipFill>
          <a:blip r:embed="rId2">
            <a:extLst>
              <a:ext uri="{28A0092B-C50C-407E-A947-70E740481C1C}">
                <a14:useLocalDpi xmlns:a14="http://schemas.microsoft.com/office/drawing/2010/main" val="0"/>
              </a:ext>
            </a:extLst>
          </a:blip>
          <a:srcRect b="6061"/>
          <a:stretch>
            <a:fillRect/>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extLst>
      <p:ext uri="{BB962C8B-B14F-4D97-AF65-F5344CB8AC3E}">
        <p14:creationId xmlns:p14="http://schemas.microsoft.com/office/powerpoint/2010/main" val="1232083533"/>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Freeform 11"/>
          <p:cNvSpPr/>
          <p:nvPr userDrawn="1"/>
        </p:nvSpPr>
        <p:spPr bwMode="auto">
          <a:xfrm flipV="1">
            <a:off x="58" y="234598"/>
            <a:ext cx="1475598"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00B050"/>
          </a:solidFill>
          <a:ln>
            <a:noFill/>
          </a:ln>
        </p:spPr>
        <p:txBody>
          <a:bodyPr/>
          <a:lstStyle>
            <a:defPPr>
              <a:defRPr lang="ja-JP"/>
            </a:defPPr>
          </a:lstStyle>
          <a:p>
            <a:endParaRPr lang="ja-JP" altLang="en-US"/>
          </a:p>
        </p:txBody>
      </p:sp>
      <p:sp>
        <p:nvSpPr>
          <p:cNvPr id="6" name="正方形/長方形 5"/>
          <p:cNvSpPr/>
          <p:nvPr userDrawn="1"/>
        </p:nvSpPr>
        <p:spPr>
          <a:xfrm>
            <a:off x="251520" y="919376"/>
            <a:ext cx="8640960" cy="593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
        <p:nvSpPr>
          <p:cNvPr id="7" name="正方形/長方形 6"/>
          <p:cNvSpPr/>
          <p:nvPr userDrawn="1"/>
        </p:nvSpPr>
        <p:spPr>
          <a:xfrm>
            <a:off x="183704" y="260648"/>
            <a:ext cx="1021433" cy="523220"/>
          </a:xfrm>
          <a:prstGeom prst="rect">
            <a:avLst/>
          </a:prstGeom>
        </p:spPr>
        <p:txBody>
          <a:bodyPr wrap="none">
            <a:spAutoFit/>
          </a:bodyPr>
          <a:lstStyle>
            <a:defPPr>
              <a:defRPr lang="ja-JP"/>
            </a:defPPr>
          </a:lstStyle>
          <a:p>
            <a:r>
              <a:rPr lang="ja-JP" altLang="en-US" sz="2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資 料</a:t>
            </a:r>
          </a:p>
        </p:txBody>
      </p:sp>
    </p:spTree>
    <p:extLst>
      <p:ext uri="{BB962C8B-B14F-4D97-AF65-F5344CB8AC3E}">
        <p14:creationId xmlns:p14="http://schemas.microsoft.com/office/powerpoint/2010/main" val="312481032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185527" y="-821568"/>
            <a:ext cx="677294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Tree>
    <p:extLst>
      <p:ext uri="{BB962C8B-B14F-4D97-AF65-F5344CB8AC3E}">
        <p14:creationId xmlns:p14="http://schemas.microsoft.com/office/powerpoint/2010/main" val="220646057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Tree>
    <p:extLst>
      <p:ext uri="{BB962C8B-B14F-4D97-AF65-F5344CB8AC3E}">
        <p14:creationId xmlns:p14="http://schemas.microsoft.com/office/powerpoint/2010/main" val="245783874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7" name="スライド番号プレースホルダー 6"/>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58103096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210250960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15006148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Freeform 11"/>
          <p:cNvSpPr/>
          <p:nvPr userDrawn="1"/>
        </p:nvSpPr>
        <p:spPr bwMode="auto">
          <a:xfrm flipV="1">
            <a:off x="58" y="234598"/>
            <a:ext cx="1475598"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00B050"/>
          </a:solidFill>
          <a:ln>
            <a:noFill/>
          </a:ln>
        </p:spPr>
        <p:txBody>
          <a:bodyPr/>
          <a:lstStyle>
            <a:defPPr>
              <a:defRPr lang="ja-JP"/>
            </a:defPPr>
          </a:lstStyle>
          <a:p>
            <a:endParaRPr lang="ja-JP" altLang="en-US"/>
          </a:p>
        </p:txBody>
      </p:sp>
      <p:sp>
        <p:nvSpPr>
          <p:cNvPr id="7" name="正方形/長方形 6"/>
          <p:cNvSpPr/>
          <p:nvPr userDrawn="1"/>
        </p:nvSpPr>
        <p:spPr>
          <a:xfrm>
            <a:off x="251520" y="919376"/>
            <a:ext cx="8640960" cy="593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
        <p:nvSpPr>
          <p:cNvPr id="8" name="正方形/長方形 7"/>
          <p:cNvSpPr/>
          <p:nvPr userDrawn="1"/>
        </p:nvSpPr>
        <p:spPr>
          <a:xfrm>
            <a:off x="183704" y="273711"/>
            <a:ext cx="1021433" cy="523220"/>
          </a:xfrm>
          <a:prstGeom prst="rect">
            <a:avLst/>
          </a:prstGeom>
        </p:spPr>
        <p:txBody>
          <a:bodyPr wrap="none">
            <a:spAutoFit/>
          </a:bodyPr>
          <a:lstStyle>
            <a:defPPr>
              <a:defRPr lang="ja-JP"/>
            </a:defPPr>
          </a:lstStyle>
          <a:p>
            <a:r>
              <a:rPr lang="ja-JP" altLang="en-US" sz="2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資 料</a:t>
            </a:r>
          </a:p>
        </p:txBody>
      </p:sp>
    </p:spTree>
    <p:extLst>
      <p:ext uri="{BB962C8B-B14F-4D97-AF65-F5344CB8AC3E}">
        <p14:creationId xmlns:p14="http://schemas.microsoft.com/office/powerpoint/2010/main" val="216456947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正方形/長方形 5"/>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Tree>
    <p:extLst>
      <p:ext uri="{BB962C8B-B14F-4D97-AF65-F5344CB8AC3E}">
        <p14:creationId xmlns:p14="http://schemas.microsoft.com/office/powerpoint/2010/main" val="69021437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177972521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Tree>
    <p:extLst>
      <p:ext uri="{BB962C8B-B14F-4D97-AF65-F5344CB8AC3E}">
        <p14:creationId xmlns:p14="http://schemas.microsoft.com/office/powerpoint/2010/main" val="154914076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
        <p:nvSpPr>
          <p:cNvPr id="8" name="メモ 7"/>
          <p:cNvSpPr/>
          <p:nvPr userDrawn="1"/>
        </p:nvSpPr>
        <p:spPr>
          <a:xfrm>
            <a:off x="467544" y="-99391"/>
            <a:ext cx="8208912" cy="1800200"/>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Tree>
    <p:extLst>
      <p:ext uri="{BB962C8B-B14F-4D97-AF65-F5344CB8AC3E}">
        <p14:creationId xmlns:p14="http://schemas.microsoft.com/office/powerpoint/2010/main" val="296435111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46606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0" name="正方形/長方形 9"/>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pic>
        <p:nvPicPr>
          <p:cNvPr id="11" name="図 10"/>
          <p:cNvPicPr>
            <a:picLocks noChangeAspect="1"/>
          </p:cNvPicPr>
          <p:nvPr userDrawn="1"/>
        </p:nvPicPr>
        <p:blipFill>
          <a:blip r:embed="rId2">
            <a:extLst>
              <a:ext uri="{28A0092B-C50C-407E-A947-70E740481C1C}">
                <a14:useLocalDpi xmlns:a14="http://schemas.microsoft.com/office/drawing/2010/main" val="0"/>
              </a:ext>
            </a:extLst>
          </a:blip>
          <a:srcRect b="6061"/>
          <a:stretch>
            <a:fillRect/>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extLst>
      <p:ext uri="{BB962C8B-B14F-4D97-AF65-F5344CB8AC3E}">
        <p14:creationId xmlns:p14="http://schemas.microsoft.com/office/powerpoint/2010/main" val="56772999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Freeform 11"/>
          <p:cNvSpPr/>
          <p:nvPr userDrawn="1"/>
        </p:nvSpPr>
        <p:spPr bwMode="auto">
          <a:xfrm flipV="1">
            <a:off x="58" y="234598"/>
            <a:ext cx="1475598"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00B050"/>
          </a:solidFill>
          <a:ln>
            <a:noFill/>
          </a:ln>
        </p:spPr>
        <p:txBody>
          <a:bodyPr/>
          <a:lstStyle>
            <a:defPPr>
              <a:defRPr lang="ja-JP"/>
            </a:defPPr>
          </a:lstStyle>
          <a:p>
            <a:endParaRPr lang="ja-JP" altLang="en-US">
              <a:solidFill>
                <a:prstClr val="black"/>
              </a:solidFill>
            </a:endParaRPr>
          </a:p>
        </p:txBody>
      </p:sp>
      <p:sp>
        <p:nvSpPr>
          <p:cNvPr id="7" name="正方形/長方形 6"/>
          <p:cNvSpPr/>
          <p:nvPr userDrawn="1"/>
        </p:nvSpPr>
        <p:spPr>
          <a:xfrm>
            <a:off x="251520" y="919376"/>
            <a:ext cx="8640960" cy="593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
        <p:nvSpPr>
          <p:cNvPr id="8" name="正方形/長方形 7"/>
          <p:cNvSpPr/>
          <p:nvPr userDrawn="1"/>
        </p:nvSpPr>
        <p:spPr>
          <a:xfrm>
            <a:off x="183704" y="273711"/>
            <a:ext cx="1021433" cy="523220"/>
          </a:xfrm>
          <a:prstGeom prst="rect">
            <a:avLst/>
          </a:prstGeom>
        </p:spPr>
        <p:txBody>
          <a:bodyPr wrap="none">
            <a:spAutoFit/>
          </a:bodyPr>
          <a:lstStyle>
            <a:defPPr>
              <a:defRPr lang="ja-JP"/>
            </a:defPPr>
          </a:lstStyle>
          <a:p>
            <a:r>
              <a:rPr lang="ja-JP" altLang="en-US" sz="2800" b="1">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資 料</a:t>
            </a:r>
          </a:p>
        </p:txBody>
      </p:sp>
    </p:spTree>
    <p:extLst>
      <p:ext uri="{BB962C8B-B14F-4D97-AF65-F5344CB8AC3E}">
        <p14:creationId xmlns:p14="http://schemas.microsoft.com/office/powerpoint/2010/main" val="122490821"/>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Tree>
    <p:extLst>
      <p:ext uri="{BB962C8B-B14F-4D97-AF65-F5344CB8AC3E}">
        <p14:creationId xmlns:p14="http://schemas.microsoft.com/office/powerpoint/2010/main" val="25833560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0B95808-CD91-45C4-93FE-2D98F1775133}" type="datetimeFigureOut">
              <a:rPr lang="ja-JP" altLang="en-US" smtClean="0">
                <a:solidFill>
                  <a:prstClr val="black">
                    <a:tint val="75000"/>
                  </a:prstClr>
                </a:solidFill>
              </a:rPr>
              <a:t>2025/1/18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832FD4F6-53A3-4F67-A018-2974C282BC24}"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3710851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0B95808-CD91-45C4-93FE-2D98F1775133}" type="datetimeFigureOut">
              <a:rPr lang="ja-JP" altLang="en-US" smtClean="0">
                <a:solidFill>
                  <a:prstClr val="black">
                    <a:tint val="75000"/>
                  </a:prstClr>
                </a:solidFill>
              </a:rPr>
              <a:t>2025/1/18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832FD4F6-53A3-4F67-A018-2974C282BC24}"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20687275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Tree>
    <p:extLst>
      <p:ext uri="{BB962C8B-B14F-4D97-AF65-F5344CB8AC3E}">
        <p14:creationId xmlns:p14="http://schemas.microsoft.com/office/powerpoint/2010/main" val="26630110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0B95808-CD91-45C4-93FE-2D98F1775133}" type="datetimeFigureOut">
              <a:rPr lang="ja-JP" altLang="en-US" smtClean="0">
                <a:solidFill>
                  <a:prstClr val="black">
                    <a:tint val="75000"/>
                  </a:prstClr>
                </a:solidFill>
              </a:rPr>
              <a:t>2025/1/18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32FD4F6-53A3-4F67-A018-2974C282BC24}"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36848052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0B95808-CD91-45C4-93FE-2D98F1775133}" type="datetimeFigureOut">
              <a:rPr lang="ja-JP" altLang="en-US" smtClean="0">
                <a:solidFill>
                  <a:prstClr val="black">
                    <a:tint val="75000"/>
                  </a:prstClr>
                </a:solidFill>
              </a:rPr>
              <a:t>2025/1/18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32FD4F6-53A3-4F67-A018-2974C282BC24}" type="slidenum">
              <a:rPr lang="ja-JP" altLang="en-US" smtClean="0">
                <a:solidFill>
                  <a:prstClr val="black">
                    <a:tint val="75000"/>
                  </a:prstClr>
                </a:solidFill>
              </a:rPr>
              <a:t>‹#›</a:t>
            </a:fld>
            <a:endParaRPr lang="ja-JP" altLang="en-US">
              <a:solidFill>
                <a:prstClr val="black">
                  <a:tint val="75000"/>
                </a:prstClr>
              </a:solidFill>
            </a:endParaRPr>
          </a:p>
        </p:txBody>
      </p:sp>
    </p:spTree>
    <p:extLst>
      <p:ext uri="{BB962C8B-B14F-4D97-AF65-F5344CB8AC3E}">
        <p14:creationId xmlns:p14="http://schemas.microsoft.com/office/powerpoint/2010/main" val="112998867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5" name="正方形/長方形 4"/>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
        <p:nvSpPr>
          <p:cNvPr id="6" name="メモ 5"/>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Tree>
    <p:extLst>
      <p:ext uri="{BB962C8B-B14F-4D97-AF65-F5344CB8AC3E}">
        <p14:creationId xmlns:p14="http://schemas.microsoft.com/office/powerpoint/2010/main" val="29140189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比較">
    <p:spTree>
      <p:nvGrpSpPr>
        <p:cNvPr id="1" name=""/>
        <p:cNvGrpSpPr/>
        <p:nvPr/>
      </p:nvGrpSpPr>
      <p:grpSpPr>
        <a:xfrm>
          <a:off x="0" y="0"/>
          <a:ext cx="0" cy="0"/>
          <a:chOff x="0" y="0"/>
          <a:chExt cx="0" cy="0"/>
        </a:xfrm>
      </p:grpSpPr>
      <p:sp>
        <p:nvSpPr>
          <p:cNvPr id="6" name="正方形/長方形 5"/>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7" name="メモ 6"/>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421443196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8" name="正方形/長方形 7"/>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30289271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388918646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82645840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8" name="正方形/長方形 7"/>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9" name="メモ 8"/>
          <p:cNvSpPr/>
          <p:nvPr userDrawn="1"/>
        </p:nvSpPr>
        <p:spPr>
          <a:xfrm>
            <a:off x="467544" y="-99391"/>
            <a:ext cx="8208912" cy="1800200"/>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142653944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20712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正方形/長方形 5"/>
          <p:cNvSpPr/>
          <p:nvPr userDrawn="1"/>
        </p:nvSpPr>
        <p:spPr>
          <a:xfrm>
            <a:off x="-18008" y="0"/>
            <a:ext cx="9162008" cy="6873528"/>
          </a:xfrm>
          <a:prstGeom prst="rect">
            <a:avLst/>
          </a:prstGeom>
          <a:solidFill>
            <a:srgbClr val="FCD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rcRect b="6061"/>
          <a:stretch>
            <a:fillRect/>
          </a:stretch>
        </p:blipFill>
        <p:spPr>
          <a:xfrm>
            <a:off x="-46146" y="191295"/>
            <a:ext cx="8938626" cy="6696744"/>
          </a:xfrm>
          <a:prstGeom prst="rect">
            <a:avLst/>
          </a:prstGeom>
          <a:effectLst>
            <a:outerShdw blurRad="50800" dist="38100" dir="2700000" algn="tl" rotWithShape="0">
              <a:prstClr val="black">
                <a:alpha val="24000"/>
              </a:prstClr>
            </a:outerShdw>
          </a:effectLst>
        </p:spPr>
      </p:pic>
    </p:spTree>
    <p:extLst>
      <p:ext uri="{BB962C8B-B14F-4D97-AF65-F5344CB8AC3E}">
        <p14:creationId xmlns:p14="http://schemas.microsoft.com/office/powerpoint/2010/main" val="244226626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0B95808-CD91-45C4-93FE-2D98F1775133}" type="datetimeFigureOut">
              <a:rPr kumimoji="1" lang="ja-JP" altLang="en-US" smtClean="0"/>
              <a:t>2025/1/18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1584914500"/>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8" name="Freeform 11"/>
          <p:cNvSpPr/>
          <p:nvPr userDrawn="1"/>
        </p:nvSpPr>
        <p:spPr bwMode="auto">
          <a:xfrm flipV="1">
            <a:off x="58" y="234598"/>
            <a:ext cx="1475598"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rgbClr val="00B050"/>
          </a:solidFill>
          <a:ln>
            <a:noFill/>
          </a:ln>
        </p:spPr>
        <p:txBody>
          <a:bodyPr/>
          <a:lstStyle>
            <a:defPPr>
              <a:defRPr lang="ja-JP"/>
            </a:defPPr>
          </a:lstStyle>
          <a:p>
            <a:endParaRPr lang="ja-JP" altLang="en-US"/>
          </a:p>
        </p:txBody>
      </p:sp>
      <p:sp>
        <p:nvSpPr>
          <p:cNvPr id="9" name="正方形/長方形 8"/>
          <p:cNvSpPr/>
          <p:nvPr userDrawn="1"/>
        </p:nvSpPr>
        <p:spPr>
          <a:xfrm>
            <a:off x="251520" y="919376"/>
            <a:ext cx="8640960" cy="5938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
        <p:nvSpPr>
          <p:cNvPr id="10" name="正方形/長方形 9"/>
          <p:cNvSpPr/>
          <p:nvPr userDrawn="1"/>
        </p:nvSpPr>
        <p:spPr>
          <a:xfrm>
            <a:off x="183704" y="273711"/>
            <a:ext cx="1021433" cy="523220"/>
          </a:xfrm>
          <a:prstGeom prst="rect">
            <a:avLst/>
          </a:prstGeom>
        </p:spPr>
        <p:txBody>
          <a:bodyPr wrap="none">
            <a:spAutoFit/>
          </a:bodyPr>
          <a:lstStyle>
            <a:defPPr>
              <a:defRPr lang="ja-JP"/>
            </a:defPPr>
          </a:lstStyle>
          <a:p>
            <a:r>
              <a:rPr lang="ja-JP" altLang="en-US" sz="28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資 料</a:t>
            </a:r>
          </a:p>
        </p:txBody>
      </p:sp>
    </p:spTree>
    <p:extLst>
      <p:ext uri="{BB962C8B-B14F-4D97-AF65-F5344CB8AC3E}">
        <p14:creationId xmlns:p14="http://schemas.microsoft.com/office/powerpoint/2010/main" val="377333052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7" name="スライド番号プレースホルダー 6"/>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359030566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7" name="スライド番号プレースホルダー 6"/>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51164536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1600200"/>
            <a:ext cx="8229600" cy="4525963"/>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47607612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defPPr>
              <a:defRPr lang="ja-JP"/>
            </a:defP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defPPr>
              <a:defRPr lang="ja-JP"/>
            </a:defPPr>
          </a:lstStyle>
          <a:p>
            <a:endParaRPr kumimoji="1" lang="ja-JP" altLang="en-US"/>
          </a:p>
        </p:txBody>
      </p:sp>
      <p:sp>
        <p:nvSpPr>
          <p:cNvPr id="6" name="スライド番号プレースホルダー 5"/>
          <p:cNvSpPr>
            <a:spLocks noGrp="1"/>
          </p:cNvSpPr>
          <p:nvPr>
            <p:ph type="sldNum" sz="quarter" idx="12"/>
          </p:nvPr>
        </p:nvSpPr>
        <p:spPr>
          <a:xfrm>
            <a:off x="6553200" y="6356350"/>
            <a:ext cx="2133600" cy="365125"/>
          </a:xfrm>
          <a:prstGeom prst="rect">
            <a:avLst/>
          </a:prstGeom>
        </p:spPr>
        <p:txBody>
          <a:bodyPr/>
          <a:lstStyle>
            <a:defPPr>
              <a:defRPr lang="ja-JP"/>
            </a:defPPr>
          </a:lstStyle>
          <a:p>
            <a:fld id="{832FD4F6-53A3-4F67-A018-2974C282BC24}" type="slidenum">
              <a:rPr kumimoji="1" lang="ja-JP" altLang="en-US" smtClean="0"/>
              <a:t>‹#›</a:t>
            </a:fld>
            <a:endParaRPr kumimoji="1" lang="ja-JP" altLang="en-US"/>
          </a:p>
        </p:txBody>
      </p:sp>
    </p:spTree>
    <p:extLst>
      <p:ext uri="{BB962C8B-B14F-4D97-AF65-F5344CB8AC3E}">
        <p14:creationId xmlns:p14="http://schemas.microsoft.com/office/powerpoint/2010/main" val="292874131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タイトル付きの&#10;コンテンツ">
    <p:spTree>
      <p:nvGrpSpPr>
        <p:cNvPr id="1" name=""/>
        <p:cNvGrpSpPr/>
        <p:nvPr/>
      </p:nvGrpSpPr>
      <p:grpSpPr>
        <a:xfrm>
          <a:off x="0" y="0"/>
          <a:ext cx="0" cy="0"/>
          <a:chOff x="0" y="0"/>
          <a:chExt cx="0" cy="0"/>
        </a:xfrm>
      </p:grpSpPr>
      <p:sp>
        <p:nvSpPr>
          <p:cNvPr id="3" name="正方形/長方形 2"/>
          <p:cNvSpPr/>
          <p:nvPr userDrawn="1"/>
        </p:nvSpPr>
        <p:spPr>
          <a:xfrm rot="16200000">
            <a:off x="1337902" y="-973943"/>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Tree>
    <p:extLst>
      <p:ext uri="{BB962C8B-B14F-4D97-AF65-F5344CB8AC3E}">
        <p14:creationId xmlns:p14="http://schemas.microsoft.com/office/powerpoint/2010/main" val="31743509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158582031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1278" y="476672"/>
            <a:ext cx="8461444" cy="6209608"/>
          </a:xfrm>
          <a:prstGeom prst="rect">
            <a:avLst/>
          </a:prstGeom>
        </p:spPr>
      </p:pic>
    </p:spTree>
    <p:extLst>
      <p:ext uri="{BB962C8B-B14F-4D97-AF65-F5344CB8AC3E}">
        <p14:creationId xmlns:p14="http://schemas.microsoft.com/office/powerpoint/2010/main" val="427826995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8" name="メモ 7"/>
          <p:cNvSpPr/>
          <p:nvPr userDrawn="1"/>
        </p:nvSpPr>
        <p:spPr>
          <a:xfrm>
            <a:off x="467544" y="-171401"/>
            <a:ext cx="8208912" cy="1152129"/>
          </a:xfrm>
          <a:prstGeom prst="foldedCorner">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301014796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7" name="正方形/長方形 6"/>
          <p:cNvSpPr/>
          <p:nvPr userDrawn="1"/>
        </p:nvSpPr>
        <p:spPr>
          <a:xfrm rot="16200000">
            <a:off x="1337902" y="-609711"/>
            <a:ext cx="6468194" cy="8784976"/>
          </a:xfrm>
          <a:prstGeom prst="rect">
            <a:avLst/>
          </a:prstGeom>
          <a:solidFill>
            <a:schemeClr val="bg1"/>
          </a:solidFill>
          <a:ln>
            <a:noFill/>
          </a:ln>
          <a:effectLst>
            <a:outerShdw blurRad="38100" dist="50800" dir="2700000" algn="tl"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p>
        </p:txBody>
      </p:sp>
      <p:sp>
        <p:nvSpPr>
          <p:cNvPr id="8" name="メモ 7"/>
          <p:cNvSpPr/>
          <p:nvPr userDrawn="1"/>
        </p:nvSpPr>
        <p:spPr>
          <a:xfrm>
            <a:off x="467544" y="-171401"/>
            <a:ext cx="8208912" cy="1152129"/>
          </a:xfrm>
          <a:prstGeom prst="foldedCorner">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331087211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theme" Target="../theme/theme11.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theme" Target="../theme/theme12.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theme" Target="../theme/theme3.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heme" Target="../theme/theme9.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tx1">
                    <a:tint val="75000"/>
                  </a:schemeClr>
                </a:solidFill>
                <a:latin typeface="+mn-lt"/>
                <a:ea typeface="+mn-ea"/>
                <a:cs typeface="+mn-cs"/>
              </a:defRPr>
            </a:lvl1pPr>
          </a:lstStyle>
          <a:p>
            <a:fld id="{F0B95808-CD91-45C4-93FE-2D98F1775133}" type="datetimeFigureOut">
              <a:rPr kumimoji="1" lang="ja-JP" altLang="en-US" smtClean="0"/>
              <a:t>2025/1/18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stStyle>
          <a:p>
            <a:fld id="{832FD4F6-53A3-4F67-A018-2974C282BC24}" type="slidenum">
              <a:rPr kumimoji="1" lang="ja-JP" altLang="en-US" smtClean="0"/>
              <a:t>‹#›</a:t>
            </a:fld>
            <a:endParaRPr kumimoji="1" lang="ja-JP" altLang="en-US"/>
          </a:p>
        </p:txBody>
      </p:sp>
      <p:sp>
        <p:nvSpPr>
          <p:cNvPr id="7" name="正方形/長方形 6"/>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386811394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458DB96-D5D0-4BC3-B85A-B3C3CC8F0F98}" type="datetime1">
              <a:rPr kumimoji="1" lang="ja-JP" altLang="en-US" smtClean="0"/>
              <a:t>2025/1/18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A65E58-73BB-B642-A6F3-B9FA9E4E40F9}" type="slidenum">
              <a:rPr kumimoji="1" lang="ja-JP" altLang="en-US" smtClean="0"/>
              <a:t>‹#›</a:t>
            </a:fld>
            <a:endParaRPr kumimoji="1" lang="ja-JP" altLang="en-US"/>
          </a:p>
        </p:txBody>
      </p:sp>
    </p:spTree>
    <p:extLst>
      <p:ext uri="{BB962C8B-B14F-4D97-AF65-F5344CB8AC3E}">
        <p14:creationId xmlns:p14="http://schemas.microsoft.com/office/powerpoint/2010/main" val="363486561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1B52EC92-9959-460F-BB36-7872A77F028B}" type="datetime1">
              <a:rPr lang="ja-JP" altLang="en-US" smtClean="0"/>
              <a:t>2025/1/18</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
        <p:nvSpPr>
          <p:cNvPr id="63" name="正方形/長方形 62"/>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919798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Lst>
  <p:hf hdr="0" ftr="0" dt="0"/>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CAF27F7D-F28C-4052-877E-9634900EDFF3}" type="datetime1">
              <a:rPr lang="ja-JP" altLang="en-US" smtClean="0"/>
              <a:t>2025/1/18</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
        <p:nvSpPr>
          <p:cNvPr id="63" name="正方形/長方形 62"/>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6125695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Lst>
  <p:hf hdr="0" ftr="0" dt="0"/>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defPPr>
                <a:defRPr lang="ja-JP"/>
              </a:defPPr>
            </a:lstStyle>
            <a:p>
              <a:endParaRPr/>
            </a:p>
          </p:txBody>
        </p:sp>
        <p:sp>
          <p:nvSpPr>
            <p:cNvPr id="38" name="Freeform 12"/>
            <p:cNvSpPr/>
            <p:nvPr/>
          </p:nvSpPr>
          <p:spPr bwMode="auto">
            <a:xfrm>
              <a:off x="2597151" y="2779713"/>
              <a:ext cx="550863" cy="1978025"/>
            </a:xfrm>
            <a:custGeom>
              <a:avLst/>
              <a:gdLst/>
              <a:ahLst/>
              <a:cxnLst/>
              <a:rect l="0" t="0" r="r" b="b"/>
              <a:pathLst>
                <a:path w="140" h="502">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defPPr>
                <a:defRPr lang="ja-JP"/>
              </a:defPPr>
            </a:lstStyle>
            <a:p>
              <a:endParaRPr/>
            </a:p>
          </p:txBody>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defPPr>
                <a:defRPr lang="ja-JP"/>
              </a:defPPr>
            </a:lstStyle>
            <a:p>
              <a:endParaRPr/>
            </a:p>
          </p:txBody>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defPPr>
                <a:defRPr lang="ja-JP"/>
              </a:defPPr>
            </a:lstStyle>
            <a:p>
              <a:endParaRPr/>
            </a:p>
          </p:txBody>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defPPr>
                <a:defRPr lang="ja-JP"/>
              </a:defPPr>
            </a:lstStyle>
            <a:p>
              <a:endParaRPr/>
            </a:p>
          </p:txBody>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defPPr>
                <a:defRPr lang="ja-JP"/>
              </a:defPPr>
            </a:lstStyle>
            <a:p>
              <a:endParaRPr/>
            </a:p>
          </p:txBody>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defPPr>
                <a:defRPr lang="ja-JP"/>
              </a:defPPr>
            </a:lstStyle>
            <a:p>
              <a:endParaRPr/>
            </a:p>
          </p:txBody>
        </p:sp>
        <p:sp>
          <p:nvSpPr>
            <p:cNvPr id="44" name="Freeform 18"/>
            <p:cNvSpPr/>
            <p:nvPr/>
          </p:nvSpPr>
          <p:spPr bwMode="auto">
            <a:xfrm>
              <a:off x="3143251" y="4757738"/>
              <a:ext cx="161925" cy="873125"/>
            </a:xfrm>
            <a:custGeom>
              <a:avLst/>
              <a:gdLst/>
              <a:ahLst/>
              <a:cxnLst/>
              <a:rect l="0" t="0" r="r" b="b"/>
              <a:pathLst>
                <a:path w="41" h="22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defPPr>
                <a:defRPr lang="ja-JP"/>
              </a:defPPr>
            </a:lstStyle>
            <a:p>
              <a:endParaRPr/>
            </a:p>
          </p:txBody>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defPPr>
                <a:defRPr lang="ja-JP"/>
              </a:defPPr>
            </a:lstStyle>
            <a:p>
              <a:endParaRPr/>
            </a:p>
          </p:txBody>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defPPr>
                <a:defRPr lang="ja-JP"/>
              </a:defPPr>
            </a:lstStyle>
            <a:p>
              <a:endParaRPr/>
            </a:p>
          </p:txBody>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defPPr>
                <a:defRPr lang="ja-JP"/>
              </a:defPPr>
            </a:lstStyle>
            <a:p>
              <a:endParaRPr/>
            </a:p>
          </p:txBody>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defPPr>
                <a:defRPr lang="ja-JP"/>
              </a:defPPr>
            </a:lstStyle>
            <a:p>
              <a:endParaRPr/>
            </a:p>
          </p:txBody>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defPPr>
                <a:defRPr lang="ja-JP"/>
              </a:defPPr>
            </a:lstStyle>
            <a:p>
              <a:endParaRPr/>
            </a:p>
          </p:txBody>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defPPr>
                <a:defRPr lang="ja-JP"/>
              </a:defPPr>
            </a:lstStyle>
            <a:p>
              <a:endParaRPr/>
            </a:p>
          </p:txBody>
        </p:sp>
        <p:sp>
          <p:nvSpPr>
            <p:cNvPr id="52" name="Freeform 29"/>
            <p:cNvSpPr/>
            <p:nvPr/>
          </p:nvSpPr>
          <p:spPr bwMode="auto">
            <a:xfrm>
              <a:off x="7439026" y="5053013"/>
              <a:ext cx="357188" cy="820738"/>
            </a:xfrm>
            <a:custGeom>
              <a:avLst/>
              <a:gdLst/>
              <a:ahLst/>
              <a:cxnLst/>
              <a:rect l="0" t="0" r="r" b="b"/>
              <a:pathLst>
                <a:path w="90" h="206">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defPPr>
                <a:defRPr lang="ja-JP"/>
              </a:defPPr>
            </a:lstStyle>
            <a:p>
              <a:endParaRPr/>
            </a:p>
          </p:txBody>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defPPr>
                <a:defRPr lang="ja-JP"/>
              </a:defPPr>
            </a:lstStyle>
            <a:p>
              <a:endParaRPr/>
            </a:p>
          </p:txBody>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defPPr>
                <a:defRPr lang="ja-JP"/>
              </a:defPPr>
            </a:lstStyle>
            <a:p>
              <a:endParaRPr/>
            </a:p>
          </p:txBody>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defPPr>
                <a:defRPr lang="ja-JP"/>
              </a:defPPr>
            </a:lstStyle>
            <a:p>
              <a:endParaRPr/>
            </a:p>
          </p:txBody>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defPPr>
                <a:defRPr lang="ja-JP"/>
              </a:defPPr>
            </a:lstStyle>
            <a:p>
              <a:endParaRPr/>
            </a:p>
          </p:txBody>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defPPr>
                <a:defRPr lang="ja-JP"/>
              </a:defPPr>
            </a:lstStyle>
            <a:p>
              <a:endParaRPr/>
            </a:p>
          </p:txBody>
        </p:sp>
        <p:sp>
          <p:nvSpPr>
            <p:cNvPr id="58" name="Freeform 35"/>
            <p:cNvSpPr/>
            <p:nvPr/>
          </p:nvSpPr>
          <p:spPr bwMode="auto">
            <a:xfrm>
              <a:off x="7494588" y="5664200"/>
              <a:ext cx="100013" cy="209550"/>
            </a:xfrm>
            <a:custGeom>
              <a:avLst/>
              <a:gdLst/>
              <a:ahLst/>
              <a:cxnLst/>
              <a:rect l="0" t="0" r="r" b="b"/>
              <a:pathLst>
                <a:path w="25" h="52">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defPPr>
                <a:defRPr lang="ja-JP"/>
              </a:defPPr>
            </a:lstStyle>
            <a:p>
              <a:endParaRPr/>
            </a:p>
          </p:txBody>
        </p:sp>
        <p:sp>
          <p:nvSpPr>
            <p:cNvPr id="59" name="Freeform 36"/>
            <p:cNvSpPr/>
            <p:nvPr/>
          </p:nvSpPr>
          <p:spPr bwMode="auto">
            <a:xfrm>
              <a:off x="7412038" y="5081588"/>
              <a:ext cx="114300" cy="558800"/>
            </a:xfrm>
            <a:custGeom>
              <a:avLst/>
              <a:gdLst/>
              <a:ahLst/>
              <a:cxnLst/>
              <a:rect l="0" t="0" r="r" b="b"/>
              <a:pathLst>
                <a:path w="28"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defPPr>
                <a:defRPr lang="ja-JP"/>
              </a:defPPr>
            </a:lstStyle>
            <a:p>
              <a:endParaRPr/>
            </a:p>
          </p:txBody>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defPPr>
                <a:defRPr lang="ja-JP"/>
              </a:defPPr>
            </a:lstStyle>
            <a:p>
              <a:endParaRPr/>
            </a:p>
          </p:txBody>
        </p:sp>
        <p:sp>
          <p:nvSpPr>
            <p:cNvPr id="61" name="Freeform 38"/>
            <p:cNvSpPr/>
            <p:nvPr/>
          </p:nvSpPr>
          <p:spPr bwMode="auto">
            <a:xfrm>
              <a:off x="7439026" y="5434013"/>
              <a:ext cx="174625" cy="439738"/>
            </a:xfrm>
            <a:custGeom>
              <a:avLst/>
              <a:gdLst/>
              <a:ahLst/>
              <a:cxnLst/>
              <a:rect l="0" t="0" r="r" b="b"/>
              <a:pathLst>
                <a:path w="44" h="11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defPPr>
                <a:defRPr lang="ja-JP"/>
              </a:defPPr>
            </a:lstStyle>
            <a:p>
              <a:endParaRPr/>
            </a:p>
          </p:txBody>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ja-JP"/>
            </a:defPPr>
          </a:lstStyle>
          <a:p>
            <a:endParaRPr/>
          </a:p>
        </p:txBody>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defPPr>
              <a:defRPr lang="ja-JP"/>
            </a:defPPr>
            <a:lvl1pPr marL="0" algn="r" defTabSz="914400" rtl="0" eaLnBrk="1" latinLnBrk="0" hangingPunct="1">
              <a:defRPr kumimoji="1" sz="900" kern="1200">
                <a:solidFill>
                  <a:schemeClr val="tx1">
                    <a:tint val="75000"/>
                  </a:schemeClr>
                </a:solidFill>
                <a:latin typeface="+mn-lt"/>
                <a:ea typeface="+mn-ea"/>
                <a:cs typeface="+mn-cs"/>
              </a:defRPr>
            </a:lvl1pPr>
          </a:lstStyle>
          <a:p>
            <a:fld id="{4D9FFFB4-400D-1240-AB24-6F86C96D4DFB}" type="datetimeFigureOut">
              <a:rPr lang="en-US"/>
              <a:t>1/18/2025</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900" kern="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000" kern="1200">
                <a:solidFill>
                  <a:srgbClr val="FEFFFF"/>
                </a:solidFill>
                <a:latin typeface="+mn-lt"/>
                <a:ea typeface="+mn-ea"/>
                <a:cs typeface="+mn-cs"/>
              </a:defRPr>
            </a:lvl1pPr>
          </a:lstStyle>
          <a:p>
            <a:fld id="{D57F1E4F-1CFF-5643-939E-217C01CDF565}" type="slidenum">
              <a:rPr lang="en-US"/>
              <a:t>‹#›</a:t>
            </a:fld>
            <a:endParaRPr lang="en-US"/>
          </a:p>
        </p:txBody>
      </p:sp>
      <p:sp>
        <p:nvSpPr>
          <p:cNvPr id="63" name="正方形/長方形 62"/>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107932545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9" r:id="rId6"/>
    <p:sldLayoutId id="2147483690" r:id="rId7"/>
    <p:sldLayoutId id="2147483691" r:id="rId8"/>
  </p:sldLayoutIdLst>
  <p:transition/>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ct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3" name="正方形/長方形 62"/>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22321195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transition/>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ct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18112033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defPPr>
                <a:defRPr lang="ja-JP"/>
              </a:defPPr>
            </a:lstStyle>
            <a:p>
              <a:endParaRPr/>
            </a:p>
          </p:txBody>
        </p:sp>
        <p:sp>
          <p:nvSpPr>
            <p:cNvPr id="38" name="Freeform 12"/>
            <p:cNvSpPr/>
            <p:nvPr/>
          </p:nvSpPr>
          <p:spPr bwMode="auto">
            <a:xfrm>
              <a:off x="2597151" y="2779713"/>
              <a:ext cx="550863" cy="1978025"/>
            </a:xfrm>
            <a:custGeom>
              <a:avLst/>
              <a:gdLst/>
              <a:ahLst/>
              <a:cxnLst/>
              <a:rect l="0" t="0" r="r" b="b"/>
              <a:pathLst>
                <a:path w="140" h="502">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defPPr>
                <a:defRPr lang="ja-JP"/>
              </a:defPPr>
            </a:lstStyle>
            <a:p>
              <a:endParaRPr/>
            </a:p>
          </p:txBody>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defPPr>
                <a:defRPr lang="ja-JP"/>
              </a:defPPr>
            </a:lstStyle>
            <a:p>
              <a:endParaRPr/>
            </a:p>
          </p:txBody>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defPPr>
                <a:defRPr lang="ja-JP"/>
              </a:defPPr>
            </a:lstStyle>
            <a:p>
              <a:endParaRPr/>
            </a:p>
          </p:txBody>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defPPr>
                <a:defRPr lang="ja-JP"/>
              </a:defPPr>
            </a:lstStyle>
            <a:p>
              <a:endParaRPr/>
            </a:p>
          </p:txBody>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defPPr>
                <a:defRPr lang="ja-JP"/>
              </a:defPPr>
            </a:lstStyle>
            <a:p>
              <a:endParaRPr/>
            </a:p>
          </p:txBody>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defPPr>
                <a:defRPr lang="ja-JP"/>
              </a:defPPr>
            </a:lstStyle>
            <a:p>
              <a:endParaRPr/>
            </a:p>
          </p:txBody>
        </p:sp>
        <p:sp>
          <p:nvSpPr>
            <p:cNvPr id="44" name="Freeform 18"/>
            <p:cNvSpPr/>
            <p:nvPr/>
          </p:nvSpPr>
          <p:spPr bwMode="auto">
            <a:xfrm>
              <a:off x="3143251" y="4757738"/>
              <a:ext cx="161925" cy="873125"/>
            </a:xfrm>
            <a:custGeom>
              <a:avLst/>
              <a:gdLst/>
              <a:ahLst/>
              <a:cxnLst/>
              <a:rect l="0" t="0" r="r" b="b"/>
              <a:pathLst>
                <a:path w="41" h="221">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defPPr>
                <a:defRPr lang="ja-JP"/>
              </a:defPPr>
            </a:lstStyle>
            <a:p>
              <a:endParaRPr/>
            </a:p>
          </p:txBody>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defPPr>
                <a:defRPr lang="ja-JP"/>
              </a:defPPr>
            </a:lstStyle>
            <a:p>
              <a:endParaRPr/>
            </a:p>
          </p:txBody>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defPPr>
                <a:defRPr lang="ja-JP"/>
              </a:defPPr>
            </a:lstStyle>
            <a:p>
              <a:endParaRPr/>
            </a:p>
          </p:txBody>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defPPr>
                <a:defRPr lang="ja-JP"/>
              </a:defPPr>
            </a:lstStyle>
            <a:p>
              <a:endParaRPr/>
            </a:p>
          </p:txBody>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defPPr>
                <a:defRPr lang="ja-JP"/>
              </a:defPPr>
            </a:lstStyle>
            <a:p>
              <a:endParaRPr/>
            </a:p>
          </p:txBody>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defPPr>
                <a:defRPr lang="ja-JP"/>
              </a:defPPr>
            </a:lstStyle>
            <a:p>
              <a:endParaRPr/>
            </a:p>
          </p:txBody>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defPPr>
                <a:defRPr lang="ja-JP"/>
              </a:defPPr>
            </a:lstStyle>
            <a:p>
              <a:endParaRPr/>
            </a:p>
          </p:txBody>
        </p:sp>
        <p:sp>
          <p:nvSpPr>
            <p:cNvPr id="52" name="Freeform 29"/>
            <p:cNvSpPr/>
            <p:nvPr/>
          </p:nvSpPr>
          <p:spPr bwMode="auto">
            <a:xfrm>
              <a:off x="7439026" y="5053013"/>
              <a:ext cx="357188" cy="820738"/>
            </a:xfrm>
            <a:custGeom>
              <a:avLst/>
              <a:gdLst/>
              <a:ahLst/>
              <a:cxnLst/>
              <a:rect l="0" t="0" r="r" b="b"/>
              <a:pathLst>
                <a:path w="90" h="206">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defPPr>
                <a:defRPr lang="ja-JP"/>
              </a:defPPr>
            </a:lstStyle>
            <a:p>
              <a:endParaRPr/>
            </a:p>
          </p:txBody>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defPPr>
                <a:defRPr lang="ja-JP"/>
              </a:defPPr>
            </a:lstStyle>
            <a:p>
              <a:endParaRPr/>
            </a:p>
          </p:txBody>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defPPr>
                <a:defRPr lang="ja-JP"/>
              </a:defPPr>
            </a:lstStyle>
            <a:p>
              <a:endParaRPr/>
            </a:p>
          </p:txBody>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defPPr>
                <a:defRPr lang="ja-JP"/>
              </a:defPPr>
            </a:lstStyle>
            <a:p>
              <a:endParaRPr/>
            </a:p>
          </p:txBody>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defPPr>
                <a:defRPr lang="ja-JP"/>
              </a:defPPr>
            </a:lstStyle>
            <a:p>
              <a:endParaRPr/>
            </a:p>
          </p:txBody>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defPPr>
                <a:defRPr lang="ja-JP"/>
              </a:defPPr>
            </a:lstStyle>
            <a:p>
              <a:endParaRPr/>
            </a:p>
          </p:txBody>
        </p:sp>
        <p:sp>
          <p:nvSpPr>
            <p:cNvPr id="58" name="Freeform 35"/>
            <p:cNvSpPr/>
            <p:nvPr/>
          </p:nvSpPr>
          <p:spPr bwMode="auto">
            <a:xfrm>
              <a:off x="7494588" y="5664200"/>
              <a:ext cx="100013" cy="209550"/>
            </a:xfrm>
            <a:custGeom>
              <a:avLst/>
              <a:gdLst/>
              <a:ahLst/>
              <a:cxnLst/>
              <a:rect l="0" t="0" r="r" b="b"/>
              <a:pathLst>
                <a:path w="25" h="52">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defPPr>
                <a:defRPr lang="ja-JP"/>
              </a:defPPr>
            </a:lstStyle>
            <a:p>
              <a:endParaRPr/>
            </a:p>
          </p:txBody>
        </p:sp>
        <p:sp>
          <p:nvSpPr>
            <p:cNvPr id="59" name="Freeform 36"/>
            <p:cNvSpPr/>
            <p:nvPr/>
          </p:nvSpPr>
          <p:spPr bwMode="auto">
            <a:xfrm>
              <a:off x="7412038" y="5081588"/>
              <a:ext cx="114300" cy="558800"/>
            </a:xfrm>
            <a:custGeom>
              <a:avLst/>
              <a:gdLst/>
              <a:ahLst/>
              <a:cxnLst/>
              <a:rect l="0" t="0" r="r" b="b"/>
              <a:pathLst>
                <a:path w="28"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defPPr>
                <a:defRPr lang="ja-JP"/>
              </a:defPPr>
            </a:lstStyle>
            <a:p>
              <a:endParaRPr/>
            </a:p>
          </p:txBody>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defPPr>
                <a:defRPr lang="ja-JP"/>
              </a:defPPr>
            </a:lstStyle>
            <a:p>
              <a:endParaRPr/>
            </a:p>
          </p:txBody>
        </p:sp>
        <p:sp>
          <p:nvSpPr>
            <p:cNvPr id="61" name="Freeform 38"/>
            <p:cNvSpPr/>
            <p:nvPr/>
          </p:nvSpPr>
          <p:spPr bwMode="auto">
            <a:xfrm>
              <a:off x="7439026" y="5434013"/>
              <a:ext cx="174625" cy="439738"/>
            </a:xfrm>
            <a:custGeom>
              <a:avLst/>
              <a:gdLst/>
              <a:ahLst/>
              <a:cxnLst/>
              <a:rect l="0" t="0" r="r" b="b"/>
              <a:pathLst>
                <a:path w="44" h="110">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defPPr>
                <a:defRPr lang="ja-JP"/>
              </a:defPPr>
            </a:lstStyle>
            <a:p>
              <a:endParaRPr/>
            </a:p>
          </p:txBody>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defPPr>
              <a:defRPr lang="ja-JP"/>
            </a:defPPr>
          </a:lstStyle>
          <a:p>
            <a:endParaRPr/>
          </a:p>
        </p:txBody>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defPPr>
              <a:defRPr lang="ja-JP"/>
            </a:defPPr>
            <a:lvl1pPr marL="0" algn="r" defTabSz="914400" rtl="0" eaLnBrk="1" latinLnBrk="0" hangingPunct="1">
              <a:defRPr kumimoji="1" sz="900" kern="1200">
                <a:solidFill>
                  <a:schemeClr val="tx1">
                    <a:tint val="75000"/>
                  </a:schemeClr>
                </a:solidFill>
                <a:latin typeface="+mn-lt"/>
                <a:ea typeface="+mn-ea"/>
                <a:cs typeface="+mn-cs"/>
              </a:defRPr>
            </a:lvl1pPr>
          </a:lstStyle>
          <a:p>
            <a:fld id="{4D9FFFB4-400D-1240-AB24-6F86C96D4DFB}" type="datetimeFigureOut">
              <a:rPr lang="en-US">
                <a:solidFill>
                  <a:prstClr val="black">
                    <a:tint val="75000"/>
                  </a:prstClr>
                </a:solidFill>
              </a:rPr>
              <a:t>1/18/2025</a:t>
            </a:fld>
            <a:endParaRPr lang="en-US">
              <a:solidFill>
                <a:prstClr val="black">
                  <a:tint val="75000"/>
                </a:prstClr>
              </a:solidFill>
            </a:endParaRP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900" kern="1200">
                <a:solidFill>
                  <a:schemeClr val="tx1">
                    <a:tint val="75000"/>
                  </a:schemeClr>
                </a:solidFill>
                <a:latin typeface="+mn-lt"/>
                <a:ea typeface="+mn-ea"/>
                <a:cs typeface="+mn-cs"/>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000" kern="1200">
                <a:solidFill>
                  <a:srgbClr val="FEFFFF"/>
                </a:solidFill>
                <a:latin typeface="+mn-lt"/>
                <a:ea typeface="+mn-ea"/>
                <a:cs typeface="+mn-cs"/>
              </a:defRPr>
            </a:lvl1pPr>
          </a:lstStyle>
          <a:p>
            <a:fld id="{D57F1E4F-1CFF-5643-939E-217C01CDF565}" type="slidenum">
              <a:rPr lang="en-US"/>
              <a:t>‹#›</a:t>
            </a:fld>
            <a:endParaRPr lang="en-US"/>
          </a:p>
        </p:txBody>
      </p:sp>
      <p:sp>
        <p:nvSpPr>
          <p:cNvPr id="63" name="正方形/長方形 62"/>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Tree>
    <p:extLst>
      <p:ext uri="{BB962C8B-B14F-4D97-AF65-F5344CB8AC3E}">
        <p14:creationId xmlns:p14="http://schemas.microsoft.com/office/powerpoint/2010/main" val="76258873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38" r:id="rId6"/>
    <p:sldLayoutId id="2147483739" r:id="rId7"/>
    <p:sldLayoutId id="2147483740" r:id="rId8"/>
  </p:sldLayoutIdLst>
  <p:transition/>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ct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ct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ct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ct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78576984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ja-JP"/>
            </a:defPPr>
            <a:lvl1pPr marL="0" algn="l" defTabSz="914400" rtl="0" eaLnBrk="1" latinLnBrk="0" hangingPunct="1">
              <a:defRPr kumimoji="1" sz="1200" kern="1200">
                <a:solidFill>
                  <a:schemeClr val="tx1">
                    <a:tint val="75000"/>
                  </a:schemeClr>
                </a:solidFill>
                <a:latin typeface="+mn-lt"/>
                <a:ea typeface="+mn-ea"/>
                <a:cs typeface="+mn-cs"/>
              </a:defRPr>
            </a:lvl1pPr>
          </a:lstStyle>
          <a:p>
            <a:fld id="{F0B95808-CD91-45C4-93FE-2D98F1775133}" type="datetimeFigureOut">
              <a:rPr lang="ja-JP" altLang="en-US" smtClean="0">
                <a:solidFill>
                  <a:prstClr val="black">
                    <a:tint val="75000"/>
                  </a:prstClr>
                </a:solidFill>
              </a:rPr>
              <a:t>2025/1/18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stStyle>
          <a:p>
            <a:fld id="{832FD4F6-53A3-4F67-A018-2974C282BC24}" type="slidenum">
              <a:rPr lang="ja-JP" altLang="en-US" smtClean="0">
                <a:solidFill>
                  <a:prstClr val="black">
                    <a:tint val="75000"/>
                  </a:prstClr>
                </a:solidFill>
              </a:rPr>
              <a:t>‹#›</a:t>
            </a:fld>
            <a:endParaRPr lang="ja-JP" altLang="en-US">
              <a:solidFill>
                <a:prstClr val="black">
                  <a:tint val="75000"/>
                </a:prstClr>
              </a:solidFill>
            </a:endParaRPr>
          </a:p>
        </p:txBody>
      </p:sp>
      <p:sp>
        <p:nvSpPr>
          <p:cNvPr id="7" name="正方形/長方形 6"/>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lang="ja-JP" altLang="en-US">
              <a:solidFill>
                <a:prstClr val="white"/>
              </a:solidFill>
            </a:endParaRPr>
          </a:p>
        </p:txBody>
      </p:sp>
    </p:spTree>
    <p:extLst>
      <p:ext uri="{BB962C8B-B14F-4D97-AF65-F5344CB8AC3E}">
        <p14:creationId xmlns:p14="http://schemas.microsoft.com/office/powerpoint/2010/main" val="346512454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Lst>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406958250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正方形/長方形 7"/>
          <p:cNvSpPr/>
          <p:nvPr userDrawn="1"/>
        </p:nvSpPr>
        <p:spPr>
          <a:xfrm>
            <a:off x="0" y="0"/>
            <a:ext cx="9144000" cy="6858000"/>
          </a:xfrm>
          <a:prstGeom prst="rect">
            <a:avLst/>
          </a:prstGeom>
          <a:solidFill>
            <a:srgbClr val="D2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algn="ctr"/>
            <a:endParaRPr kumimoji="1" lang="ja-JP" altLang="en-US"/>
          </a:p>
        </p:txBody>
      </p:sp>
    </p:spTree>
    <p:extLst>
      <p:ext uri="{BB962C8B-B14F-4D97-AF65-F5344CB8AC3E}">
        <p14:creationId xmlns:p14="http://schemas.microsoft.com/office/powerpoint/2010/main" val="27884879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ransition/>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9.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1.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4.xml"/><Relationship Id="rId1" Type="http://schemas.openxmlformats.org/officeDocument/2006/relationships/slideLayout" Target="../slideLayouts/slideLayout139.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44.xml"/></Relationships>
</file>

<file path=ppt/slides/_rels/slide3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7.xml"/><Relationship Id="rId1" Type="http://schemas.openxmlformats.org/officeDocument/2006/relationships/slideLayout" Target="../slideLayouts/slideLayout144.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8.xml"/><Relationship Id="rId1" Type="http://schemas.openxmlformats.org/officeDocument/2006/relationships/slideLayout" Target="../slideLayouts/slideLayout144.xml"/><Relationship Id="rId6" Type="http://schemas.openxmlformats.org/officeDocument/2006/relationships/image" Target="../media/image48.png"/><Relationship Id="rId5" Type="http://schemas.openxmlformats.org/officeDocument/2006/relationships/image" Target="../media/image47.tiff"/><Relationship Id="rId4" Type="http://schemas.openxmlformats.org/officeDocument/2006/relationships/image" Target="../media/image46.tiff"/></Relationships>
</file>

<file path=ppt/slides/_rels/slide3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9.xml"/><Relationship Id="rId1" Type="http://schemas.openxmlformats.org/officeDocument/2006/relationships/slideLayout" Target="../slideLayouts/slideLayout14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64.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66.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40.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39.xml"/><Relationship Id="rId1" Type="http://schemas.openxmlformats.org/officeDocument/2006/relationships/slideLayout" Target="../slideLayouts/slideLayout163.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4.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4.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139.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139.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5.png"/><Relationship Id="rId1" Type="http://schemas.openxmlformats.org/officeDocument/2006/relationships/slideLayout" Target="../slideLayouts/slideLayout65.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61.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6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61.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6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65.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8.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6.xml"/></Relationships>
</file>

<file path=ppt/slides/_rels/slide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6.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06.xml"/><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06.xml"/><Relationship Id="rId5" Type="http://schemas.openxmlformats.org/officeDocument/2006/relationships/image" Target="../media/image96.png"/><Relationship Id="rId4" Type="http://schemas.openxmlformats.org/officeDocument/2006/relationships/image" Target="../media/image95.png"/></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06.xml"/><Relationship Id="rId5" Type="http://schemas.openxmlformats.org/officeDocument/2006/relationships/image" Target="../media/image98.png"/><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06.xml"/><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notesSlide" Target="../notesSlides/notesSlide52.xml"/><Relationship Id="rId1" Type="http://schemas.openxmlformats.org/officeDocument/2006/relationships/slideLayout" Target="../slideLayouts/slideLayout14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4.xml"/><Relationship Id="rId1" Type="http://schemas.openxmlformats.org/officeDocument/2006/relationships/slideLayout" Target="../slideLayouts/slideLayout110.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図 8">
            <a:hlinkClick r:id="" action="ppaction://noaction" highlightClick="1">
              <a:snd r:embed="rId3" name="coin.wav"/>
            </a:hlinkClick>
            <a:extLst>
              <a:ext uri="{FF2B5EF4-FFF2-40B4-BE49-F238E27FC236}">
                <a16:creationId xmlns:a16="http://schemas.microsoft.com/office/drawing/2014/main" id="{007A76AD-8284-C84E-99A3-4711FA211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3870924"/>
            <a:ext cx="4644179" cy="29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上カーブ リボン 3">
            <a:extLst>
              <a:ext uri="{FF2B5EF4-FFF2-40B4-BE49-F238E27FC236}">
                <a16:creationId xmlns:a16="http://schemas.microsoft.com/office/drawing/2014/main" id="{9FF367F3-259D-9845-A278-2263F2C7FCFC}"/>
              </a:ext>
            </a:extLst>
          </p:cNvPr>
          <p:cNvSpPr/>
          <p:nvPr/>
        </p:nvSpPr>
        <p:spPr>
          <a:xfrm>
            <a:off x="185682" y="1707110"/>
            <a:ext cx="8755119" cy="2319486"/>
          </a:xfrm>
          <a:prstGeom prst="ellipseRibbon2">
            <a:avLst>
              <a:gd name="adj1" fmla="val 25000"/>
              <a:gd name="adj2" fmla="val 100000"/>
              <a:gd name="adj3" fmla="val 125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33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みんなで学ぼう！</a:t>
            </a:r>
            <a:endParaRPr kumimoji="1" lang="en-US" altLang="ja-JP" sz="33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33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がんのこと、がん患者さんのこと</a:t>
            </a:r>
          </a:p>
        </p:txBody>
      </p:sp>
      <p:sp>
        <p:nvSpPr>
          <p:cNvPr id="7" name="テキスト ボックス 6">
            <a:extLst>
              <a:ext uri="{FF2B5EF4-FFF2-40B4-BE49-F238E27FC236}">
                <a16:creationId xmlns:a16="http://schemas.microsoft.com/office/drawing/2014/main" id="{2D4EE5B1-9D0D-CD4B-9C01-D38F4B1E8ABC}"/>
              </a:ext>
            </a:extLst>
          </p:cNvPr>
          <p:cNvSpPr txBox="1"/>
          <p:nvPr/>
        </p:nvSpPr>
        <p:spPr>
          <a:xfrm>
            <a:off x="323528" y="341667"/>
            <a:ext cx="6489277"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福井県がん教育のための教材（高校生版）</a:t>
            </a:r>
          </a:p>
        </p:txBody>
      </p:sp>
      <p:sp>
        <p:nvSpPr>
          <p:cNvPr id="2" name="スライド番号プレースホルダー 1">
            <a:extLst>
              <a:ext uri="{FF2B5EF4-FFF2-40B4-BE49-F238E27FC236}">
                <a16:creationId xmlns:a16="http://schemas.microsoft.com/office/drawing/2014/main" id="{53FB50E0-E7F3-4D0C-8FC0-4CCEA4351D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65E58-73BB-B642-A6F3-B9FA9E4E40F9}"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947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7F309A0B-0065-4B1C-A2FC-5765D9249CAB}"/>
              </a:ext>
            </a:extLst>
          </p:cNvPr>
          <p:cNvPicPr/>
          <p:nvPr/>
        </p:nvPicPr>
        <p:blipFill rotWithShape="1">
          <a:blip r:embed="rId3" cstate="print">
            <a:extLst>
              <a:ext uri="{28A0092B-C50C-407E-A947-70E740481C1C}">
                <a14:useLocalDpi xmlns:a14="http://schemas.microsoft.com/office/drawing/2010/main" val="0"/>
              </a:ext>
            </a:extLst>
          </a:blip>
          <a:srcRect l="1242" t="1293" r="1466" b="9449"/>
          <a:stretch/>
        </p:blipFill>
        <p:spPr bwMode="auto">
          <a:xfrm>
            <a:off x="418026" y="1147306"/>
            <a:ext cx="8186422" cy="4272691"/>
          </a:xfrm>
          <a:prstGeom prst="rect">
            <a:avLst/>
          </a:prstGeom>
          <a:noFill/>
          <a:ln>
            <a:noFill/>
          </a:ln>
        </p:spPr>
      </p:pic>
      <p:sp>
        <p:nvSpPr>
          <p:cNvPr id="16" name="テキスト ボックス 15"/>
          <p:cNvSpPr txBox="1"/>
          <p:nvPr/>
        </p:nvSpPr>
        <p:spPr>
          <a:xfrm>
            <a:off x="535833" y="5849962"/>
            <a:ext cx="7913440" cy="792109"/>
          </a:xfrm>
          <a:prstGeom prst="roundRect">
            <a:avLst/>
          </a:prstGeom>
          <a:solidFill>
            <a:srgbClr val="FF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180000" rIns="0" rtlCol="0" anchor="ctr"/>
          <a:lstStyle>
            <a:defPPr>
              <a:defRPr lang="ja-JP"/>
            </a:defPPr>
            <a:lvl1pPr marL="0" marR="0" indent="0" algn="ctr" defTabSz="914400" rtl="0" eaLnBrk="1" fontAlgn="auto" latinLnBrk="0" hangingPunct="1">
              <a:lnSpc>
                <a:spcPct val="100000"/>
              </a:lnSpc>
              <a:spcBef>
                <a:spcPct val="0"/>
              </a:spcBef>
              <a:spcAft>
                <a:spcPct val="0"/>
              </a:spcAft>
              <a:buClrTx/>
              <a:buSzTx/>
              <a:buFontTx/>
              <a:buNone/>
              <a:defRPr kumimoji="1" sz="5400" b="1" i="0" u="none" strike="noStrike" kern="1200" cap="none" spc="0" normalizeH="0" baseline="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5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en-US" altLang="ja-JP" sz="3600" b="1" i="0" normalizeH="0" noProof="0">
                <a:solidFill>
                  <a:srgbClr val="FFFFFF"/>
                </a:solidFill>
                <a:uLnTx/>
                <a:uFillTx/>
                <a:latin typeface="メイリオ" panose="020B0604030504040204" pitchFamily="50" charset="-128"/>
                <a:ea typeface="メイリオ" panose="020B0604030504040204" pitchFamily="50" charset="-128"/>
                <a:cs typeface="+mn-cs"/>
              </a:rPr>
              <a:t>50</a:t>
            </a:r>
            <a:r>
              <a:rPr kumimoji="1" lang="ja-JP" altLang="en-US" sz="3600" b="1" i="0" normalizeH="0" noProof="0">
                <a:solidFill>
                  <a:srgbClr val="FFFFFF"/>
                </a:solidFill>
                <a:uLnTx/>
                <a:uFillTx/>
                <a:latin typeface="メイリオ" panose="020B0604030504040204" pitchFamily="50" charset="-128"/>
                <a:ea typeface="メイリオ" panose="020B0604030504040204" pitchFamily="50" charset="-128"/>
                <a:cs typeface="+mn-cs"/>
              </a:rPr>
              <a:t>才前後からがんになる人が増える</a:t>
            </a:r>
          </a:p>
        </p:txBody>
      </p:sp>
      <p:sp>
        <p:nvSpPr>
          <p:cNvPr id="14" name="角丸四角形吹き出し 13"/>
          <p:cNvSpPr/>
          <p:nvPr/>
        </p:nvSpPr>
        <p:spPr>
          <a:xfrm>
            <a:off x="3995936" y="2558358"/>
            <a:ext cx="1656184" cy="870642"/>
          </a:xfrm>
          <a:prstGeom prst="wedgeRoundRectCallout">
            <a:avLst>
              <a:gd name="adj1" fmla="val -16419"/>
              <a:gd name="adj2" fmla="val 155623"/>
              <a:gd name="adj3" fmla="val 16667"/>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44000" rIns="91440" bIns="45720" numCol="1" spcCol="0" rtlCol="0" fromWordArt="0" anchor="ctr" anchorCtr="0" forceAA="0" compatLnSpc="1">
            <a:prstTxWarp prst="textNoShape">
              <a:avLst/>
            </a:prstTxWarp>
            <a:noAutofit/>
          </a:bodyP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en-US" altLang="ja-JP" sz="4400" b="1" i="0" normalizeH="0" noProof="0" dirty="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50</a:t>
            </a:r>
            <a:r>
              <a:rPr kumimoji="1" lang="ja-JP" altLang="en-US" sz="4400" b="1" i="0" normalizeH="0" noProof="0" dirty="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才</a:t>
            </a:r>
          </a:p>
        </p:txBody>
      </p:sp>
      <p:grpSp>
        <p:nvGrpSpPr>
          <p:cNvPr id="20" name="グループ化 19"/>
          <p:cNvGrpSpPr/>
          <p:nvPr/>
        </p:nvGrpSpPr>
        <p:grpSpPr>
          <a:xfrm>
            <a:off x="283794" y="44624"/>
            <a:ext cx="1574050" cy="691870"/>
            <a:chOff x="294833" y="960233"/>
            <a:chExt cx="1574050" cy="691870"/>
          </a:xfrm>
        </p:grpSpPr>
        <p:pic>
          <p:nvPicPr>
            <p:cNvPr id="21" name="Picture 2" descr="C:\Users\nakamura\Desktop\スライド文字-04.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4833" y="960233"/>
              <a:ext cx="1574050" cy="6918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429066" y="1117027"/>
              <a:ext cx="1313181" cy="430887"/>
            </a:xfrm>
            <a:prstGeom prst="rect">
              <a:avLst/>
            </a:prstGeom>
          </p:spPr>
          <p:txBody>
            <a:bodyPr wrap="none">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2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ちなみに</a:t>
              </a:r>
            </a:p>
          </p:txBody>
        </p:sp>
      </p:grpSp>
      <p:sp>
        <p:nvSpPr>
          <p:cNvPr id="11" name="テキスト ボックス 10"/>
          <p:cNvSpPr txBox="1"/>
          <p:nvPr/>
        </p:nvSpPr>
        <p:spPr>
          <a:xfrm>
            <a:off x="598115" y="5524186"/>
            <a:ext cx="7913440" cy="253916"/>
          </a:xfrm>
          <a:prstGeom prst="rect">
            <a:avLst/>
          </a:prstGeom>
          <a:noFill/>
        </p:spPr>
        <p:txBody>
          <a:bodyPr wrap="square" rtlCol="0">
            <a:spAutoFit/>
          </a:bodyPr>
          <a:lstStyle>
            <a:defPPr>
              <a:defRPr lang="ja-JP"/>
            </a:defPPr>
          </a:lstStyle>
          <a:p>
            <a:pPr algn="r"/>
            <a:r>
              <a:rPr kumimoji="1" lang="ja-JP" altLang="ja-JP" sz="1050" kern="1200" dirty="0">
                <a:solidFill>
                  <a:srgbClr val="595959"/>
                </a:solidFill>
                <a:effectLst/>
                <a:latin typeface="ＭＳ Ｐゴシック" panose="020B0600070205080204" pitchFamily="50" charset="-128"/>
                <a:ea typeface="メイリオ" panose="020B0604030504040204" pitchFamily="50" charset="-128"/>
                <a:cs typeface="メイリオ" panose="020B0604030504040204" pitchFamily="50" charset="-128"/>
              </a:rPr>
              <a:t>（厚生労働省「人口動態統計」より国立がん研究センターがん情報サービスが作成（「がん登録・統計」））</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正方形/長方形 11">
            <a:extLst>
              <a:ext uri="{FF2B5EF4-FFF2-40B4-BE49-F238E27FC236}">
                <a16:creationId xmlns:a16="http://schemas.microsoft.com/office/drawing/2014/main" id="{26D71DF0-EC57-4474-B592-85E664418355}"/>
              </a:ext>
            </a:extLst>
          </p:cNvPr>
          <p:cNvSpPr/>
          <p:nvPr/>
        </p:nvSpPr>
        <p:spPr>
          <a:xfrm>
            <a:off x="8416134" y="6409917"/>
            <a:ext cx="513344"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en-US" altLang="ja-JP" sz="1800" b="1" i="0" kern="1200" normalizeH="0" noProof="0">
                <a:solidFill>
                  <a:schemeClr val="tx1"/>
                </a:solidFill>
                <a:uLnTx/>
                <a:uFillTx/>
                <a:latin typeface="メイリオ" panose="020B0604030504040204" pitchFamily="50" charset="-128"/>
                <a:ea typeface="メイリオ" panose="020B0604030504040204" pitchFamily="50" charset="-128"/>
              </a:rPr>
              <a:t>10</a:t>
            </a:r>
            <a:endParaRPr kumimoji="1" lang="ja-JP" altLang="en-US" b="1">
              <a:solidFill>
                <a:schemeClr val="tx1"/>
              </a:solidFill>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1176385" y="188640"/>
            <a:ext cx="8076135" cy="769441"/>
          </a:xfrm>
          <a:prstGeom prst="rect">
            <a:avLst/>
          </a:prstGeom>
          <a:noFill/>
          <a:effectLst/>
        </p:spPr>
        <p:txBody>
          <a:bodyPr wrap="square" rtlCol="0">
            <a:spAutoFit/>
          </a:bodyPr>
          <a:lstStyle>
            <a:defPPr>
              <a:defRPr lang="ja-JP"/>
            </a:defPPr>
            <a:lvl1pPr marL="0" algn="ctr" defTabSz="914400" rtl="0" eaLnBrk="1" latinLnBrk="0" hangingPunct="1">
              <a:defRPr kumimoji="1" sz="48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pPr marL="0" algn="ctr" defTabSz="914400">
              <a:buNone/>
              <a:defRPr kumimoji="1" sz="48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normalizeH="0" noProof="0" dirty="0">
                <a:solidFill>
                  <a:srgbClr val="FFFFFF"/>
                </a:solidFill>
                <a:uLnTx/>
                <a:uFillTx/>
                <a:latin typeface="メイリオ" panose="020B0604030504040204" pitchFamily="50" charset="-128"/>
                <a:ea typeface="メイリオ" panose="020B0604030504040204" pitchFamily="50" charset="-128"/>
                <a:cs typeface="+mn-cs"/>
              </a:rPr>
              <a:t>年齢別がんになる人の割合</a:t>
            </a:r>
          </a:p>
        </p:txBody>
      </p:sp>
    </p:spTree>
    <p:extLst>
      <p:ext uri="{BB962C8B-B14F-4D97-AF65-F5344CB8AC3E}">
        <p14:creationId xmlns:p14="http://schemas.microsoft.com/office/powerpoint/2010/main" val="31330636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C4631902-DDF5-4927-AB51-B91C0DA2A31E}"/>
              </a:ext>
            </a:extLst>
          </p:cNvPr>
          <p:cNvPicPr/>
          <p:nvPr/>
        </p:nvPicPr>
        <p:blipFill rotWithShape="1">
          <a:blip r:embed="rId3" cstate="print">
            <a:extLst>
              <a:ext uri="{28A0092B-C50C-407E-A947-70E740481C1C}">
                <a14:useLocalDpi xmlns:a14="http://schemas.microsoft.com/office/drawing/2010/main" val="0"/>
              </a:ext>
            </a:extLst>
          </a:blip>
          <a:srcRect l="1242" t="1293" r="1466" b="9449"/>
          <a:stretch/>
        </p:blipFill>
        <p:spPr bwMode="auto">
          <a:xfrm>
            <a:off x="251520" y="1613918"/>
            <a:ext cx="8480343" cy="4749878"/>
          </a:xfrm>
          <a:prstGeom prst="rect">
            <a:avLst/>
          </a:prstGeom>
          <a:noFill/>
          <a:ln>
            <a:noFill/>
          </a:ln>
        </p:spPr>
      </p:pic>
      <p:sp>
        <p:nvSpPr>
          <p:cNvPr id="14" name="角丸四角形吹き出し 13"/>
          <p:cNvSpPr/>
          <p:nvPr/>
        </p:nvSpPr>
        <p:spPr>
          <a:xfrm>
            <a:off x="2394981" y="1492704"/>
            <a:ext cx="4252021" cy="1893925"/>
          </a:xfrm>
          <a:prstGeom prst="wedgeRoundRectCallout">
            <a:avLst>
              <a:gd name="adj1" fmla="val 57488"/>
              <a:gd name="adj2" fmla="val 35937"/>
              <a:gd name="adj3" fmla="val 16667"/>
            </a:avLst>
          </a:prstGeom>
          <a:solidFill>
            <a:srgbClr val="C9E8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r>
              <a:rPr kumimoji="1" lang="ja-JP" altLang="en-US"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がん</a:t>
            </a:r>
            <a:r>
              <a:rPr lang="ja-JP" altLang="en-US" sz="2800" b="1" dirty="0">
                <a:solidFill>
                  <a:schemeClr val="tx1">
                    <a:lumMod val="75000"/>
                    <a:lumOff val="25000"/>
                  </a:schemeClr>
                </a:solidFill>
                <a:latin typeface="メイリオ" panose="020B0604030504040204" pitchFamily="50" charset="-128"/>
                <a:ea typeface="メイリオ" panose="020B0604030504040204" pitchFamily="50" charset="-128"/>
              </a:rPr>
              <a:t>のリスク</a:t>
            </a:r>
            <a:r>
              <a:rPr kumimoji="1" lang="ja-JP" altLang="en-US"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を高める生活習慣をもつ人が多いから</a:t>
            </a:r>
            <a:endParaRPr lang="en-US" altLang="ja-JP" sz="2800" b="1" dirty="0">
              <a:solidFill>
                <a:schemeClr val="tx1">
                  <a:lumMod val="75000"/>
                  <a:lumOff val="25000"/>
                </a:schemeClr>
              </a:solidFill>
              <a:latin typeface="メイリオ" panose="020B0604030504040204" pitchFamily="50" charset="-128"/>
              <a:ea typeface="メイリオ" panose="020B0604030504040204" pitchFamily="50" charset="-128"/>
            </a:endParaRPr>
          </a:p>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（肺がん、胃がんなどが多い）</a:t>
            </a:r>
          </a:p>
        </p:txBody>
      </p:sp>
      <p:grpSp>
        <p:nvGrpSpPr>
          <p:cNvPr id="25" name="グループ化 24"/>
          <p:cNvGrpSpPr/>
          <p:nvPr/>
        </p:nvGrpSpPr>
        <p:grpSpPr>
          <a:xfrm>
            <a:off x="326528" y="196941"/>
            <a:ext cx="8605520" cy="1358020"/>
            <a:chOff x="326528" y="196941"/>
            <a:chExt cx="8605520" cy="1358020"/>
          </a:xfrm>
        </p:grpSpPr>
        <p:pic>
          <p:nvPicPr>
            <p:cNvPr id="26" name="Picture 2" descr="C:\Users\nakamura\Desktop\スライド文字-05.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87215" y="196941"/>
              <a:ext cx="7644833" cy="1358020"/>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7" name="テキスト ボックス 26"/>
            <p:cNvSpPr txBox="1"/>
            <p:nvPr/>
          </p:nvSpPr>
          <p:spPr>
            <a:xfrm>
              <a:off x="1996964" y="370681"/>
              <a:ext cx="640871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algn="ctr" defTabSz="914400" rtl="0" eaLnBrk="1" latinLnBrk="0" hangingPunct="1">
                <a:defRPr kumimoji="1" sz="36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a:defRPr>
                  <a:solidFill>
                    <a:schemeClr val="dk1"/>
                  </a:solidFill>
                </a:defRPr>
              </a:lvl9pPr>
            </a:lstStyle>
            <a:p>
              <a:pPr marL="0" algn="l" defTabSz="914400">
                <a:buNone/>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200" b="1" i="0" normalizeH="0" noProof="0">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mn-cs"/>
                </a:rPr>
                <a:t>男性の方が多いのはなぜか</a:t>
              </a:r>
            </a:p>
          </p:txBody>
        </p:sp>
        <p:grpSp>
          <p:nvGrpSpPr>
            <p:cNvPr id="28" name="グループ化 27"/>
            <p:cNvGrpSpPr/>
            <p:nvPr/>
          </p:nvGrpSpPr>
          <p:grpSpPr>
            <a:xfrm>
              <a:off x="326528" y="348797"/>
              <a:ext cx="1008112" cy="1067428"/>
              <a:chOff x="728192" y="921380"/>
              <a:chExt cx="1008112" cy="1067428"/>
            </a:xfrm>
          </p:grpSpPr>
          <p:sp>
            <p:nvSpPr>
              <p:cNvPr id="29" name="円/楕円 28"/>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a:p>
            </p:txBody>
          </p:sp>
          <p:sp>
            <p:nvSpPr>
              <p:cNvPr id="30" name="テキスト ボックス 29"/>
              <p:cNvSpPr txBox="1"/>
              <p:nvPr/>
            </p:nvSpPr>
            <p:spPr>
              <a:xfrm>
                <a:off x="741793" y="921380"/>
                <a:ext cx="971567" cy="1050544"/>
              </a:xfrm>
              <a:prstGeom prst="rect">
                <a:avLst/>
              </a:prstGeom>
              <a:noFill/>
            </p:spPr>
            <p:txBody>
              <a:bodyPr wrap="square" rtlCol="0">
                <a:spAutoFit/>
              </a:bodyPr>
              <a:lstStyle>
                <a:defPPr>
                  <a:defRPr lang="ja-JP"/>
                </a:defPPr>
              </a:lstStyle>
              <a:p>
                <a:pPr marL="0" algn="ctr" defTabSz="914400">
                  <a:lnSpc>
                    <a:spcPts val="8500"/>
                  </a:lnSpc>
                  <a:buNone/>
                  <a:defRPr kumimoji="1" sz="1800" b="0" i="0" normalizeH="0" noProof="0">
                    <a:uLnTx/>
                    <a:uFillTx/>
                    <a:latin typeface="+mn-lt"/>
                    <a:ea typeface="+mn-ea"/>
                    <a:cs typeface="+mn-cs"/>
                  </a:defRPr>
                </a:pPr>
                <a:r>
                  <a:rPr kumimoji="1" lang="ja-JP" altLang="en-US" sz="6200" b="0" i="0" normalizeH="0" noProof="0">
                    <a:solidFill>
                      <a:schemeClr val="bg1"/>
                    </a:solidFill>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grpSp>
        <p:nvGrpSpPr>
          <p:cNvPr id="6" name="グループ化 5"/>
          <p:cNvGrpSpPr/>
          <p:nvPr/>
        </p:nvGrpSpPr>
        <p:grpSpPr>
          <a:xfrm>
            <a:off x="857609" y="2818068"/>
            <a:ext cx="4252022" cy="2341578"/>
            <a:chOff x="1188097" y="3281190"/>
            <a:chExt cx="4608512" cy="2561531"/>
          </a:xfrm>
        </p:grpSpPr>
        <p:sp>
          <p:nvSpPr>
            <p:cNvPr id="13" name="角丸四角形吹き出し 12"/>
            <p:cNvSpPr/>
            <p:nvPr/>
          </p:nvSpPr>
          <p:spPr>
            <a:xfrm>
              <a:off x="1188097" y="3845547"/>
              <a:ext cx="4608512" cy="1997174"/>
            </a:xfrm>
            <a:prstGeom prst="wedgeRoundRectCallout">
              <a:avLst>
                <a:gd name="adj1" fmla="val 36601"/>
                <a:gd name="adj2" fmla="val 57945"/>
                <a:gd name="adj3" fmla="val 16667"/>
              </a:avLst>
            </a:prstGeom>
            <a:solidFill>
              <a:schemeClr val="bg1"/>
            </a:solidFill>
            <a:ln>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ja-JP"/>
              </a:defPPr>
            </a:lstStyle>
            <a:p>
              <a:pPr algn="ctr"/>
              <a:r>
                <a:rPr kumimoji="1" lang="en-US" altLang="ja-JP"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20</a:t>
              </a:r>
              <a:r>
                <a:rPr kumimoji="1" lang="ja-JP" altLang="en-US"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代～</a:t>
              </a:r>
              <a:r>
                <a:rPr kumimoji="1" lang="en-US" altLang="ja-JP"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50</a:t>
              </a:r>
              <a:r>
                <a:rPr kumimoji="1" lang="ja-JP" altLang="en-US"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代前半までは</a:t>
              </a:r>
              <a:endParaRPr kumimoji="1" lang="en-US" altLang="ja-JP"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endParaRPr>
            </a:p>
            <a:p>
              <a:pPr algn="ctr"/>
              <a:r>
                <a:rPr kumimoji="1" lang="ja-JP" altLang="en-US" sz="2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女性が多い</a:t>
              </a:r>
              <a:endParaRPr lang="en-US" altLang="ja-JP" sz="2800" b="1" dirty="0">
                <a:solidFill>
                  <a:schemeClr val="tx1"/>
                </a:solidFill>
                <a:latin typeface="メイリオ" panose="020B0604030504040204" pitchFamily="50" charset="-128"/>
                <a:ea typeface="メイリオ" panose="020B0604030504040204" pitchFamily="50" charset="-128"/>
              </a:endParaRPr>
            </a:p>
            <a:p>
              <a:r>
                <a:rPr kumimoji="1" lang="ja-JP" altLang="en-US" sz="2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　　　（乳がんや子宮頸がんが</a:t>
              </a:r>
              <a:br>
                <a:rPr kumimoji="1" lang="en-US" altLang="ja-JP" sz="2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br>
              <a:r>
                <a:rPr kumimoji="1" lang="ja-JP" altLang="en-US" sz="2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　　　　この世代に多いから）</a:t>
              </a:r>
            </a:p>
          </p:txBody>
        </p:sp>
        <p:grpSp>
          <p:nvGrpSpPr>
            <p:cNvPr id="18" name="グループ化 17"/>
            <p:cNvGrpSpPr/>
            <p:nvPr/>
          </p:nvGrpSpPr>
          <p:grpSpPr>
            <a:xfrm>
              <a:off x="1201442" y="3281190"/>
              <a:ext cx="1262638" cy="632605"/>
              <a:chOff x="802581" y="1059467"/>
              <a:chExt cx="1262638" cy="632605"/>
            </a:xfrm>
          </p:grpSpPr>
          <p:pic>
            <p:nvPicPr>
              <p:cNvPr id="19" name="Picture 2" descr="C:\Users\nakamura\Desktop\スライド文字-04.png"/>
              <p:cNvPicPr preferRelativeResize="0">
                <a:picLocks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02581" y="1059467"/>
                <a:ext cx="1262638" cy="63260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854254" y="1194978"/>
                <a:ext cx="1159292" cy="384721"/>
              </a:xfrm>
              <a:prstGeom prst="rect">
                <a:avLst/>
              </a:prstGeom>
            </p:spPr>
            <p:txBody>
              <a:bodyPr wrap="none">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19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ちなみに</a:t>
                </a:r>
              </a:p>
            </p:txBody>
          </p:sp>
        </p:grpSp>
        <p:sp>
          <p:nvSpPr>
            <p:cNvPr id="5" name="テキスト ボックス 4"/>
            <p:cNvSpPr txBox="1"/>
            <p:nvPr/>
          </p:nvSpPr>
          <p:spPr>
            <a:xfrm>
              <a:off x="3726954" y="4813357"/>
              <a:ext cx="570360" cy="249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08000" rIns="91440" bIns="45720" numCol="1" spcCol="0" rtlCol="0" fromWordArt="0" anchor="ctr" anchorCtr="0" forceAA="0" compatLnSpc="1">
              <a:prstTxWarp prst="textNoShape">
                <a:avLst/>
              </a:prstTxWarp>
              <a:noAutofit/>
            </a:bodyPr>
            <a:lstStyle>
              <a:defPPr>
                <a:defRPr lang="ja-JP"/>
              </a:defPPr>
              <a:lvl1pPr marL="0" algn="ctr" defTabSz="914400" rtl="0" eaLnBrk="1" latinLnBrk="0" hangingPunct="1">
                <a:defRPr kumimoji="1" sz="3200" b="1" kern="1200">
                  <a:solidFill>
                    <a:schemeClr val="tx1">
                      <a:lumMod val="75000"/>
                      <a:lumOff val="25000"/>
                    </a:schemeClr>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a:defRPr>
                  <a:solidFill>
                    <a:schemeClr val="lt1"/>
                  </a:solidFill>
                </a:defRPr>
              </a:lvl9pPr>
            </a:lstStyle>
            <a:p>
              <a:pPr marL="0" algn="ctr" defTabSz="914400">
                <a:buNone/>
                <a:defRPr kumimoji="1" sz="3200" b="1" i="0" normalizeH="0" noProof="0">
                  <a:solidFill>
                    <a:srgbClr val="404040"/>
                  </a:solidFill>
                  <a:uLnTx/>
                  <a:uFillTx/>
                  <a:latin typeface="メイリオ" panose="020B0604030504040204" pitchFamily="50" charset="-128"/>
                  <a:ea typeface="メイリオ" panose="020B0604030504040204" pitchFamily="50" charset="-128"/>
                  <a:cs typeface="+mn-cs"/>
                </a:defRPr>
              </a:pPr>
              <a:r>
                <a:rPr kumimoji="1" lang="ja-JP" altLang="en-US" sz="1100" b="1" i="0" normalizeH="0" noProof="0">
                  <a:solidFill>
                    <a:srgbClr val="404040"/>
                  </a:solidFill>
                  <a:uLnTx/>
                  <a:uFillTx/>
                  <a:latin typeface="メイリオ" panose="020B0604030504040204" pitchFamily="50" charset="-128"/>
                  <a:ea typeface="メイリオ" panose="020B0604030504040204" pitchFamily="50" charset="-128"/>
                  <a:cs typeface="+mn-cs"/>
                </a:rPr>
                <a:t>けい</a:t>
              </a:r>
            </a:p>
          </p:txBody>
        </p:sp>
      </p:grpSp>
      <p:sp>
        <p:nvSpPr>
          <p:cNvPr id="22" name="正方形/長方形 21">
            <a:extLst>
              <a:ext uri="{FF2B5EF4-FFF2-40B4-BE49-F238E27FC236}">
                <a16:creationId xmlns:a16="http://schemas.microsoft.com/office/drawing/2014/main" id="{70D0F3C7-68EB-4881-8EE9-51C811C674AF}"/>
              </a:ext>
            </a:extLst>
          </p:cNvPr>
          <p:cNvSpPr/>
          <p:nvPr/>
        </p:nvSpPr>
        <p:spPr>
          <a:xfrm>
            <a:off x="8518585" y="6377275"/>
            <a:ext cx="512813"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en-US" altLang="ja-JP" sz="1800" b="1" i="0" kern="1200" normalizeH="0" noProof="0">
                <a:solidFill>
                  <a:schemeClr val="tx1"/>
                </a:solidFill>
                <a:uLnTx/>
                <a:uFillTx/>
                <a:latin typeface="メイリオ" panose="020B0604030504040204" pitchFamily="50" charset="-128"/>
                <a:ea typeface="メイリオ" panose="020B0604030504040204" pitchFamily="50" charset="-128"/>
              </a:rPr>
              <a:t>11</a:t>
            </a:r>
            <a:endParaRPr kumimoji="1" lang="ja-JP" altLang="en-US" b="1">
              <a:solidFill>
                <a:schemeClr val="tx1"/>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E4B3CF17-45D1-4D42-8E0B-51A837E69FF8}"/>
              </a:ext>
            </a:extLst>
          </p:cNvPr>
          <p:cNvSpPr txBox="1"/>
          <p:nvPr/>
        </p:nvSpPr>
        <p:spPr>
          <a:xfrm>
            <a:off x="584532" y="6346415"/>
            <a:ext cx="7913440" cy="253916"/>
          </a:xfrm>
          <a:prstGeom prst="rect">
            <a:avLst/>
          </a:prstGeom>
          <a:noFill/>
        </p:spPr>
        <p:txBody>
          <a:bodyPr wrap="square" rtlCol="0">
            <a:spAutoFit/>
          </a:bodyPr>
          <a:lstStyle>
            <a:defPPr>
              <a:defRPr lang="ja-JP"/>
            </a:defPPr>
          </a:lstStyle>
          <a:p>
            <a:pPr algn="r"/>
            <a:r>
              <a:rPr kumimoji="1" lang="ja-JP" altLang="ja-JP" sz="1050" kern="1200" dirty="0">
                <a:solidFill>
                  <a:srgbClr val="595959"/>
                </a:solidFill>
                <a:effectLst/>
                <a:latin typeface="ＭＳ Ｐゴシック" panose="020B0600070205080204" pitchFamily="50" charset="-128"/>
                <a:ea typeface="メイリオ" panose="020B0604030504040204" pitchFamily="50" charset="-128"/>
                <a:cs typeface="メイリオ" panose="020B0604030504040204" pitchFamily="50" charset="-128"/>
              </a:rPr>
              <a:t>（厚生労働省「人口動態統計」より国立がん研究センターがん情報サービスが作成（「がん登録・統計」））</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21745902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77" y="787692"/>
            <a:ext cx="8147836" cy="5282616"/>
          </a:xfrm>
          <a:prstGeom prst="rect">
            <a:avLst/>
          </a:prstGeom>
          <a:effectLst>
            <a:outerShdw blurRad="50800" dist="38100" dir="2700000" algn="tl" rotWithShape="0">
              <a:prstClr val="black">
                <a:alpha val="40000"/>
              </a:prstClr>
            </a:outerShdw>
          </a:effectLst>
        </p:spPr>
      </p:pic>
      <p:sp>
        <p:nvSpPr>
          <p:cNvPr id="3" name="テキスト ボックス 2"/>
          <p:cNvSpPr txBox="1"/>
          <p:nvPr/>
        </p:nvSpPr>
        <p:spPr>
          <a:xfrm>
            <a:off x="1691680" y="5293287"/>
            <a:ext cx="5904656" cy="584775"/>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Arial" pitchFamily="34" charset="0"/>
              </a:rPr>
              <a:t>文部科学省　がん教育推進のための教材</a:t>
            </a:r>
            <a:endPar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Arial" pitchFamily="34" charset="0"/>
              </a:rPr>
              <a:t>「</a:t>
            </a:r>
            <a:r>
              <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Arial" pitchFamily="34" charset="0"/>
              </a:rPr>
              <a:t>3</a:t>
            </a: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Arial" pitchFamily="34" charset="0"/>
              </a:rPr>
              <a:t>　がんの経過と様々ながんの種類」対応</a:t>
            </a:r>
          </a:p>
        </p:txBody>
      </p:sp>
      <p:sp>
        <p:nvSpPr>
          <p:cNvPr id="6" name="正方形/長方形 5">
            <a:extLst>
              <a:ext uri="{FF2B5EF4-FFF2-40B4-BE49-F238E27FC236}">
                <a16:creationId xmlns:a16="http://schemas.microsoft.com/office/drawing/2014/main" id="{2C828078-EED3-4F2A-AAA1-1019DE2797A0}"/>
              </a:ext>
            </a:extLst>
          </p:cNvPr>
          <p:cNvSpPr/>
          <p:nvPr/>
        </p:nvSpPr>
        <p:spPr>
          <a:xfrm>
            <a:off x="8675414" y="6371485"/>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Arial" pitchFamily="34" charset="0"/>
                <a:sym typeface="Wingdings"/>
              </a:rPr>
              <a:t>１</a:t>
            </a:r>
          </a:p>
        </p:txBody>
      </p:sp>
    </p:spTree>
    <p:extLst>
      <p:ext uri="{BB962C8B-B14F-4D97-AF65-F5344CB8AC3E}">
        <p14:creationId xmlns:p14="http://schemas.microsoft.com/office/powerpoint/2010/main" val="16689197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kamura\Desktop\サタケさんイラストスライド化拡大-03.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86144" y="1651526"/>
            <a:ext cx="2634375" cy="4694872"/>
          </a:xfrm>
          <a:prstGeom prst="rect">
            <a:avLst/>
          </a:prstGeom>
          <a:noFill/>
          <a:extLst>
            <a:ext uri="{909E8E84-426E-40DD-AFC4-6F175D3DCCD1}">
              <a14:hiddenFill xmlns:a14="http://schemas.microsoft.com/office/drawing/2010/main">
                <a:solidFill>
                  <a:srgbClr val="FFFFFF"/>
                </a:solidFill>
              </a14:hiddenFill>
            </a:ext>
          </a:extLst>
        </p:spPr>
      </p:pic>
      <p:sp>
        <p:nvSpPr>
          <p:cNvPr id="7" name="角丸四角形吹き出し 6"/>
          <p:cNvSpPr/>
          <p:nvPr/>
        </p:nvSpPr>
        <p:spPr>
          <a:xfrm>
            <a:off x="1798804" y="3963007"/>
            <a:ext cx="1545001" cy="444096"/>
          </a:xfrm>
          <a:prstGeom prst="wedgeRoundRectCallout">
            <a:avLst>
              <a:gd name="adj1" fmla="val 61322"/>
              <a:gd name="adj2" fmla="val 18940"/>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胆のうがん</a:t>
            </a:r>
            <a:endParaRPr kumimoji="1" lang="en-US" altLang="ja-JP" sz="1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9" name="角丸四角形吹き出し 8"/>
          <p:cNvSpPr/>
          <p:nvPr/>
        </p:nvSpPr>
        <p:spPr>
          <a:xfrm>
            <a:off x="2027337" y="2955249"/>
            <a:ext cx="1545001" cy="431036"/>
          </a:xfrm>
          <a:prstGeom prst="wedgeRoundRectCallout">
            <a:avLst>
              <a:gd name="adj1" fmla="val 58239"/>
              <a:gd name="adj2" fmla="val 34727"/>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胃がん</a:t>
            </a:r>
            <a:endParaRPr kumimoji="1" lang="en-US" altLang="ja-JP" sz="1800" b="0"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10" name="角丸四角形吹き出し 9"/>
          <p:cNvSpPr/>
          <p:nvPr/>
        </p:nvSpPr>
        <p:spPr>
          <a:xfrm>
            <a:off x="1890551" y="3463549"/>
            <a:ext cx="1545001" cy="426768"/>
          </a:xfrm>
          <a:prstGeom prst="wedgeRoundRectCallout">
            <a:avLst>
              <a:gd name="adj1" fmla="val 60705"/>
              <a:gd name="adj2" fmla="val 29664"/>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肝臓がん</a:t>
            </a:r>
            <a:endParaRPr kumimoji="1" lang="en-US" altLang="ja-JP" sz="1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12" name="角丸四角形吹き出し 11"/>
          <p:cNvSpPr/>
          <p:nvPr/>
        </p:nvSpPr>
        <p:spPr>
          <a:xfrm>
            <a:off x="5320187" y="2530032"/>
            <a:ext cx="1545001" cy="476130"/>
          </a:xfrm>
          <a:prstGeom prst="wedgeRoundRectCallout">
            <a:avLst>
              <a:gd name="adj1" fmla="val -59840"/>
              <a:gd name="adj2" fmla="val 33834"/>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肺がん</a:t>
            </a:r>
            <a:endParaRPr kumimoji="1" lang="en-US" altLang="ja-JP" sz="1800" b="0"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13" name="角丸四角形吹き出し 12"/>
          <p:cNvSpPr/>
          <p:nvPr/>
        </p:nvSpPr>
        <p:spPr>
          <a:xfrm>
            <a:off x="1946945" y="4476093"/>
            <a:ext cx="1353897" cy="435346"/>
          </a:xfrm>
          <a:prstGeom prst="wedgeRoundRectCallout">
            <a:avLst>
              <a:gd name="adj1" fmla="val 60336"/>
              <a:gd name="adj2" fmla="val 21344"/>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大腸がん</a:t>
            </a:r>
            <a:endParaRPr kumimoji="1" lang="en-US" altLang="ja-JP" sz="1800" b="0"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16" name="角丸四角形吹き出し 15"/>
          <p:cNvSpPr/>
          <p:nvPr/>
        </p:nvSpPr>
        <p:spPr>
          <a:xfrm>
            <a:off x="5832301" y="4217355"/>
            <a:ext cx="1519553" cy="523743"/>
          </a:xfrm>
          <a:prstGeom prst="wedgeRoundRectCallout">
            <a:avLst>
              <a:gd name="adj1" fmla="val -59804"/>
              <a:gd name="adj2" fmla="val 38914"/>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前立腺がん</a:t>
            </a:r>
            <a:endParaRPr kumimoji="1" lang="en-US" altLang="ja-JP" sz="1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19" name="角丸四角形吹き出し 18"/>
          <p:cNvSpPr/>
          <p:nvPr/>
        </p:nvSpPr>
        <p:spPr>
          <a:xfrm>
            <a:off x="5363920" y="1930124"/>
            <a:ext cx="1637142" cy="523743"/>
          </a:xfrm>
          <a:prstGeom prst="wedgeRoundRectCallout">
            <a:avLst>
              <a:gd name="adj1" fmla="val -57880"/>
              <a:gd name="adj2" fmla="val 32259"/>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甲状腺がん</a:t>
            </a:r>
            <a:endParaRPr kumimoji="1" lang="en-US" altLang="ja-JP" sz="1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20" name="角丸四角形吹き出し 19"/>
          <p:cNvSpPr/>
          <p:nvPr/>
        </p:nvSpPr>
        <p:spPr>
          <a:xfrm>
            <a:off x="2412376" y="4973353"/>
            <a:ext cx="1776932" cy="476130"/>
          </a:xfrm>
          <a:prstGeom prst="wedgeRoundRectCallout">
            <a:avLst>
              <a:gd name="adj1" fmla="val 60531"/>
              <a:gd name="adj2" fmla="val 28619"/>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ぼうこうがん</a:t>
            </a:r>
            <a:endParaRPr kumimoji="1" lang="en-US" altLang="ja-JP" sz="1800" b="0"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23" name="角丸四角形吹き出し 22"/>
          <p:cNvSpPr/>
          <p:nvPr/>
        </p:nvSpPr>
        <p:spPr>
          <a:xfrm>
            <a:off x="5889804" y="4809253"/>
            <a:ext cx="1404546" cy="488505"/>
          </a:xfrm>
          <a:prstGeom prst="wedgeRoundRectCallout">
            <a:avLst>
              <a:gd name="adj1" fmla="val -62465"/>
              <a:gd name="adj2" fmla="val 18908"/>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卵巣がん</a:t>
            </a:r>
            <a:endParaRPr kumimoji="1" lang="en-US" altLang="ja-JP" sz="1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46" name="テキスト ボックス 45"/>
          <p:cNvSpPr txBox="1"/>
          <p:nvPr/>
        </p:nvSpPr>
        <p:spPr>
          <a:xfrm>
            <a:off x="236662" y="247629"/>
            <a:ext cx="8712968" cy="1446550"/>
          </a:xfrm>
          <a:prstGeom prst="rect">
            <a:avLst/>
          </a:prstGeom>
          <a:noFill/>
          <a:effectLst/>
        </p:spPr>
        <p:txBody>
          <a:bodyPr wrap="square" rtlCol="0">
            <a:sp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rPr>
              <a:t>細胞が分裂する全ての臓器に</a:t>
            </a:r>
            <a:endParaRPr kumimoji="1" lang="en-US" altLang="ja-JP"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rPr>
              <a:t>がんができる可能性がある</a:t>
            </a:r>
          </a:p>
        </p:txBody>
      </p:sp>
      <p:sp>
        <p:nvSpPr>
          <p:cNvPr id="14" name="角丸四角形吹き出し 13"/>
          <p:cNvSpPr/>
          <p:nvPr/>
        </p:nvSpPr>
        <p:spPr>
          <a:xfrm>
            <a:off x="5576478" y="3085337"/>
            <a:ext cx="1296144" cy="450373"/>
          </a:xfrm>
          <a:prstGeom prst="wedgeRoundRectCallout">
            <a:avLst>
              <a:gd name="adj1" fmla="val -60431"/>
              <a:gd name="adj2" fmla="val 22546"/>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乳がん</a:t>
            </a:r>
            <a:endParaRPr kumimoji="1" lang="en-US" altLang="ja-JP" sz="1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11" name="テキスト ボックス 10"/>
          <p:cNvSpPr txBox="1"/>
          <p:nvPr/>
        </p:nvSpPr>
        <p:spPr>
          <a:xfrm>
            <a:off x="378354" y="5495623"/>
            <a:ext cx="8010070" cy="1211402"/>
          </a:xfrm>
          <a:prstGeom prst="roundRect">
            <a:avLst/>
          </a:prstGeom>
          <a:solidFill>
            <a:srgbClr val="FF9900"/>
          </a:solidFill>
          <a:ln>
            <a:noFill/>
          </a:ln>
        </p:spPr>
        <p:style>
          <a:lnRef idx="2">
            <a:schemeClr val="dk1"/>
          </a:lnRef>
          <a:fillRef idx="1">
            <a:schemeClr val="lt1"/>
          </a:fillRef>
          <a:effectRef idx="0">
            <a:schemeClr val="dk1"/>
          </a:effectRef>
          <a:fontRef idx="minor">
            <a:schemeClr val="dk1"/>
          </a:fontRef>
        </p:style>
        <p:txBody>
          <a:bodyPr lIns="0" tIns="144000" rIns="0" rtlCol="0" anchor="ctr"/>
          <a:lstStyle>
            <a:defPPr>
              <a:defRPr lang="ja-JP"/>
            </a:defPPr>
            <a:lvl1pPr marL="0" marR="0" indent="0" algn="ctr" defTabSz="914400" rtl="0" eaLnBrk="1" fontAlgn="auto" latinLnBrk="0" hangingPunct="1">
              <a:lnSpc>
                <a:spcPct val="100000"/>
              </a:lnSpc>
              <a:spcBef>
                <a:spcPct val="0"/>
              </a:spcBef>
              <a:spcAft>
                <a:spcPct val="0"/>
              </a:spcAft>
              <a:buClrTx/>
              <a:buSzTx/>
              <a:buFontTx/>
              <a:buNone/>
              <a:defRPr kumimoji="1" sz="3600" b="1" i="0" u="none" strike="noStrike" kern="1200" cap="none" spc="0" normalizeH="0" baseline="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sym typeface="Wingdings"/>
              </a:rPr>
              <a:t>細胞が分裂するときの変異により</a:t>
            </a:r>
            <a:endParaRPr kumimoji="1" lang="en-US" altLang="ja-JP"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sym typeface="Wingdings"/>
            </a:endParaRPr>
          </a:p>
          <a:p>
            <a:pPr marL="0" marR="0" lvl="0" indent="0" algn="ctr" defTabSz="914400" rtl="0" eaLnBrk="1" fontAlgn="auto" latinLnBrk="0" hangingPunct="1">
              <a:lnSpc>
                <a:spcPct val="100000"/>
              </a:lnSpc>
              <a:spcBef>
                <a:spcPct val="0"/>
              </a:spcBef>
              <a:spcAft>
                <a:spcPct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sym typeface="Wingdings"/>
              </a:rPr>
              <a:t>がん細胞ができるから</a:t>
            </a:r>
            <a:endParaRPr kumimoji="1" lang="en-US" altLang="ja-JP"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sym typeface="Wingdings"/>
            </a:endParaRPr>
          </a:p>
        </p:txBody>
      </p:sp>
      <p:grpSp>
        <p:nvGrpSpPr>
          <p:cNvPr id="3" name="グループ化 2"/>
          <p:cNvGrpSpPr/>
          <p:nvPr/>
        </p:nvGrpSpPr>
        <p:grpSpPr>
          <a:xfrm>
            <a:off x="2120241" y="2331560"/>
            <a:ext cx="1545001" cy="543192"/>
            <a:chOff x="2120241" y="2746509"/>
            <a:chExt cx="1545001" cy="606022"/>
          </a:xfrm>
        </p:grpSpPr>
        <p:sp>
          <p:nvSpPr>
            <p:cNvPr id="17" name="角丸四角形吹き出し 16"/>
            <p:cNvSpPr/>
            <p:nvPr/>
          </p:nvSpPr>
          <p:spPr>
            <a:xfrm>
              <a:off x="2120241" y="2780928"/>
              <a:ext cx="1545001" cy="571603"/>
            </a:xfrm>
            <a:prstGeom prst="wedgeRoundRectCallout">
              <a:avLst>
                <a:gd name="adj1" fmla="val 58856"/>
                <a:gd name="adj2" fmla="val 13406"/>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lIns="108000" tIns="72000" bIns="0" rtlCol="0" anchor="b"/>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喉頭がん</a:t>
              </a:r>
              <a:endParaRPr kumimoji="1" lang="en-US" altLang="ja-JP" sz="1800" b="0"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2315195" y="2746509"/>
              <a:ext cx="678392" cy="276999"/>
            </a:xfrm>
            <a:prstGeom prst="rect">
              <a:avLst/>
            </a:prstGeom>
          </p:spPr>
          <p:txBody>
            <a:bodyPr wrap="none">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200" b="0" i="0" u="none" strike="noStrike" kern="1200" cap="none" spc="0" normalizeH="0" baseline="0" noProof="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こうとう</a:t>
              </a:r>
              <a:endParaRPr kumimoji="1" lang="en-US" altLang="ja-JP" sz="1200" b="0" i="0" u="none" strike="noStrike" kern="1200" cap="none" spc="0" normalizeH="0" baseline="0" noProof="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grpSp>
        <p:nvGrpSpPr>
          <p:cNvPr id="4" name="グループ化 3"/>
          <p:cNvGrpSpPr/>
          <p:nvPr/>
        </p:nvGrpSpPr>
        <p:grpSpPr>
          <a:xfrm>
            <a:off x="5806853" y="3575326"/>
            <a:ext cx="1545001" cy="554596"/>
            <a:chOff x="5750291" y="3715575"/>
            <a:chExt cx="1545001" cy="554596"/>
          </a:xfrm>
        </p:grpSpPr>
        <p:sp>
          <p:nvSpPr>
            <p:cNvPr id="15" name="角丸四角形吹き出し 14"/>
            <p:cNvSpPr/>
            <p:nvPr/>
          </p:nvSpPr>
          <p:spPr>
            <a:xfrm>
              <a:off x="5750291" y="3742057"/>
              <a:ext cx="1545001" cy="528114"/>
            </a:xfrm>
            <a:prstGeom prst="wedgeRoundRectCallout">
              <a:avLst>
                <a:gd name="adj1" fmla="val -61664"/>
                <a:gd name="adj2" fmla="val 37095"/>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72000" bIns="0" rtlCol="0" anchor="b"/>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子宮頸がん</a:t>
              </a:r>
              <a:endParaRPr kumimoji="1" lang="en-US" altLang="ja-JP" sz="1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6291258" y="3715575"/>
              <a:ext cx="465192" cy="276999"/>
            </a:xfrm>
            <a:prstGeom prst="rect">
              <a:avLst/>
            </a:prstGeom>
          </p:spPr>
          <p:txBody>
            <a:bodyPr wrap="none">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200" b="0" i="0" u="none" strike="noStrike" kern="1200" cap="none" spc="0" normalizeH="0" baseline="0" noProof="0" err="1">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rPr>
                <a:t>けい</a:t>
              </a:r>
              <a:endParaRPr kumimoji="1" lang="en-US" altLang="ja-JP" sz="1200" b="0" i="0" u="none" strike="noStrike" kern="1200" cap="none" spc="0" normalizeH="0" baseline="0" noProof="0">
                <a:ln>
                  <a:noFill/>
                </a:ln>
                <a:solidFill>
                  <a:prstClr val="black">
                    <a:lumMod val="75000"/>
                    <a:lumOff val="25000"/>
                  </a:prstClr>
                </a:solidFill>
                <a:effectLst/>
                <a:uLnTx/>
                <a:uFillTx/>
                <a:latin typeface="HGP創英角ｺﾞｼｯｸUB" panose="020B0900000000000000" pitchFamily="50" charset="-128"/>
                <a:ea typeface="HGP創英角ｺﾞｼｯｸUB" panose="020B0900000000000000" pitchFamily="50" charset="-128"/>
                <a:cs typeface="メイリオ" panose="020B0604030504040204" pitchFamily="50" charset="-128"/>
              </a:endParaRPr>
            </a:p>
          </p:txBody>
        </p:sp>
      </p:grpSp>
      <p:sp>
        <p:nvSpPr>
          <p:cNvPr id="25" name="角丸四角形吹き出し 24"/>
          <p:cNvSpPr/>
          <p:nvPr/>
        </p:nvSpPr>
        <p:spPr>
          <a:xfrm>
            <a:off x="2321411" y="1825691"/>
            <a:ext cx="1404546" cy="478879"/>
          </a:xfrm>
          <a:prstGeom prst="wedgeRoundRectCallout">
            <a:avLst>
              <a:gd name="adj1" fmla="val 55995"/>
              <a:gd name="adj2" fmla="val 22973"/>
              <a:gd name="adj3" fmla="val 16667"/>
            </a:avLst>
          </a:prstGeom>
          <a:solidFill>
            <a:srgbClr val="E8D9FF"/>
          </a:solidFill>
          <a:ln>
            <a:solidFill>
              <a:schemeClr val="tx1">
                <a:lumMod val="50000"/>
                <a:lumOff val="50000"/>
              </a:schemeClr>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2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食道がん</a:t>
            </a:r>
            <a:endParaRPr kumimoji="1" lang="en-US" altLang="ja-JP" sz="1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22" name="正方形/長方形 21">
            <a:extLst>
              <a:ext uri="{FF2B5EF4-FFF2-40B4-BE49-F238E27FC236}">
                <a16:creationId xmlns:a16="http://schemas.microsoft.com/office/drawing/2014/main" id="{FE28D95D-03FD-469E-B625-B224B42BE893}"/>
              </a:ext>
            </a:extLst>
          </p:cNvPr>
          <p:cNvSpPr/>
          <p:nvPr/>
        </p:nvSpPr>
        <p:spPr>
          <a:xfrm>
            <a:off x="8533229" y="6444273"/>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Arial" pitchFamily="34" charset="0"/>
                <a:sym typeface="Wingdings"/>
              </a:rPr>
              <a:t>３</a:t>
            </a:r>
          </a:p>
        </p:txBody>
      </p:sp>
    </p:spTree>
    <p:extLst>
      <p:ext uri="{BB962C8B-B14F-4D97-AF65-F5344CB8AC3E}">
        <p14:creationId xmlns:p14="http://schemas.microsoft.com/office/powerpoint/2010/main" val="3673156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EC2244E-AFEA-4721-9116-7CC435083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47158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467545" y="181057"/>
            <a:ext cx="8208912" cy="769441"/>
          </a:xfrm>
          <a:prstGeom prst="rect">
            <a:avLst/>
          </a:prstGeom>
          <a:noFill/>
        </p:spPr>
        <p:txBody>
          <a:bodyPr wrap="square" rtlCol="0">
            <a:spAutoFit/>
          </a:bodyPr>
          <a:lstStyle>
            <a:defPPr>
              <a:defRPr lang="ja-JP"/>
            </a:defPPr>
            <a:lvl1pPr marL="0" algn="l" defTabSz="914400" rtl="0" eaLnBrk="1" latinLnBrk="0" hangingPunct="1">
              <a:defRPr kumimoji="1" sz="40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000" b="1" i="0" normalizeH="0" noProof="0">
                <a:uLnTx/>
                <a:uFillTx/>
                <a:latin typeface="+mn-lt"/>
                <a:ea typeface="+mn-ea"/>
                <a:cs typeface="+mn-cs"/>
              </a:defRPr>
            </a:pPr>
            <a:r>
              <a:rPr kumimoji="1" lang="ja-JP" alt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Arial" pitchFamily="34" charset="0"/>
              </a:rPr>
              <a:t>主ながんの種類と特徴など</a:t>
            </a:r>
          </a:p>
        </p:txBody>
      </p:sp>
      <p:graphicFrame>
        <p:nvGraphicFramePr>
          <p:cNvPr id="2" name="表 1"/>
          <p:cNvGraphicFramePr>
            <a:graphicFrameLocks noGrp="1"/>
          </p:cNvGraphicFramePr>
          <p:nvPr/>
        </p:nvGraphicFramePr>
        <p:xfrm>
          <a:off x="467544" y="1196752"/>
          <a:ext cx="8208912" cy="4968200"/>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6480720">
                  <a:extLst>
                    <a:ext uri="{9D8B030D-6E8A-4147-A177-3AD203B41FA5}">
                      <a16:colId xmlns:a16="http://schemas.microsoft.com/office/drawing/2014/main" val="20001"/>
                    </a:ext>
                  </a:extLst>
                </a:gridCol>
              </a:tblGrid>
              <a:tr h="370840">
                <a:tc>
                  <a:txBody>
                    <a:bodyPr/>
                    <a:lstStyle/>
                    <a:p>
                      <a:r>
                        <a:rPr kumimoji="1" lang="ja-JP" altLang="en-US" sz="2000"/>
                        <a:t>がんの名称</a:t>
                      </a:r>
                    </a:p>
                  </a:txBody>
                  <a:tcPr marT="72000" marB="36000" anchor="ctr" anchorCtr="1">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A162D0"/>
                    </a:solidFill>
                  </a:tcPr>
                </a:tc>
                <a:tc>
                  <a:txBody>
                    <a:bodyPr/>
                    <a:lstStyle/>
                    <a:p>
                      <a:r>
                        <a:rPr kumimoji="1" lang="ja-JP" altLang="en-US" sz="2000"/>
                        <a:t>特徴など</a:t>
                      </a:r>
                    </a:p>
                  </a:txBody>
                  <a:tcPr marT="72000" marB="36000" anchor="ctr" anchorCtr="1">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A162D0"/>
                    </a:solidFill>
                  </a:tcPr>
                </a:tc>
                <a:extLst>
                  <a:ext uri="{0D108BD9-81ED-4DB2-BD59-A6C34878D82A}">
                    <a16:rowId xmlns:a16="http://schemas.microsoft.com/office/drawing/2014/main" val="10000"/>
                  </a:ext>
                </a:extLst>
              </a:tr>
              <a:tr h="370840">
                <a:tc>
                  <a:txBody>
                    <a:bodyPr/>
                    <a:lstStyle/>
                    <a:p>
                      <a:r>
                        <a:rPr kumimoji="1" lang="ja-JP" altLang="en-US" sz="2400" b="1">
                          <a:solidFill>
                            <a:schemeClr val="tx1">
                              <a:lumMod val="75000"/>
                              <a:lumOff val="25000"/>
                            </a:schemeClr>
                          </a:solidFill>
                        </a:rPr>
                        <a:t>胃がん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tc>
                  <a:txBody>
                    <a:bodyPr/>
                    <a:lstStyle/>
                    <a:p>
                      <a:pPr marL="180000" indent="-180000" algn="just">
                        <a:buFont typeface="Arial" pitchFamily="34" charset="0"/>
                        <a:buChar char="•"/>
                      </a:pPr>
                      <a:r>
                        <a:rPr kumimoji="1" lang="ja-JP" altLang="en-US" sz="2000" spc="0" baseline="0" dirty="0">
                          <a:solidFill>
                            <a:schemeClr val="tx1">
                              <a:lumMod val="75000"/>
                              <a:lumOff val="25000"/>
                            </a:schemeClr>
                          </a:solidFill>
                          <a:latin typeface="+mn-ea"/>
                          <a:ea typeface="+mn-ea"/>
                        </a:rPr>
                        <a:t>ピロリ菌の感染が発病に関わっていると考えられている。</a:t>
                      </a:r>
                    </a:p>
                  </a:txBody>
                  <a:tcPr marL="216000" marR="180000" marT="108000" marB="72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extLst>
                  <a:ext uri="{0D108BD9-81ED-4DB2-BD59-A6C34878D82A}">
                    <a16:rowId xmlns:a16="http://schemas.microsoft.com/office/drawing/2014/main" val="10001"/>
                  </a:ext>
                </a:extLst>
              </a:tr>
              <a:tr h="370840">
                <a:tc>
                  <a:txBody>
                    <a:bodyPr/>
                    <a:lstStyle/>
                    <a:p>
                      <a:r>
                        <a:rPr kumimoji="1" lang="ja-JP" altLang="en-US" sz="2400" b="1">
                          <a:solidFill>
                            <a:schemeClr val="tx1">
                              <a:lumMod val="75000"/>
                              <a:lumOff val="25000"/>
                            </a:schemeClr>
                          </a:solidFill>
                        </a:rPr>
                        <a:t>大腸がん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5EFFF"/>
                    </a:solidFill>
                  </a:tcPr>
                </a:tc>
                <a:tc>
                  <a:txBody>
                    <a:bodyPr/>
                    <a:lstStyle/>
                    <a:p>
                      <a:pPr marL="180000" marR="0" indent="-180000" algn="just" defTabSz="457200" rtl="0" eaLnBrk="1" fontAlgn="auto" latinLnBrk="0" hangingPunct="1">
                        <a:lnSpc>
                          <a:spcPct val="100000"/>
                        </a:lnSpc>
                        <a:spcBef>
                          <a:spcPct val="0"/>
                        </a:spcBef>
                        <a:spcAft>
                          <a:spcPct val="0"/>
                        </a:spcAft>
                        <a:buClrTx/>
                        <a:buSzTx/>
                        <a:buFont typeface="Arial" pitchFamily="34" charset="0"/>
                        <a:buChar char="•"/>
                        <a:defRPr/>
                      </a:pPr>
                      <a:r>
                        <a:rPr kumimoji="1" lang="ja-JP" altLang="en-US" sz="2000" b="0" i="0" u="none" strike="noStrike" kern="1200" spc="0" baseline="0" dirty="0">
                          <a:solidFill>
                            <a:schemeClr val="tx1">
                              <a:lumMod val="75000"/>
                              <a:lumOff val="25000"/>
                            </a:schemeClr>
                          </a:solidFill>
                          <a:latin typeface="+mn-ea"/>
                          <a:ea typeface="+mn-ea"/>
                          <a:cs typeface="+mn-cs"/>
                        </a:rPr>
                        <a:t>運動不足や肥満、大量の飲酒などが発病に関連している。	</a:t>
                      </a:r>
                    </a:p>
                  </a:txBody>
                  <a:tcPr marL="216000" marR="180000" marT="108000" marB="72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5EFFF"/>
                    </a:solidFill>
                  </a:tcPr>
                </a:tc>
                <a:extLst>
                  <a:ext uri="{0D108BD9-81ED-4DB2-BD59-A6C34878D82A}">
                    <a16:rowId xmlns:a16="http://schemas.microsoft.com/office/drawing/2014/main" val="10002"/>
                  </a:ext>
                </a:extLst>
              </a:tr>
              <a:tr h="370840">
                <a:tc>
                  <a:txBody>
                    <a:bodyPr/>
                    <a:lstStyle/>
                    <a:p>
                      <a:r>
                        <a:rPr kumimoji="1" lang="ja-JP" altLang="en-US" sz="2400" b="1">
                          <a:solidFill>
                            <a:schemeClr val="tx1">
                              <a:lumMod val="75000"/>
                              <a:lumOff val="25000"/>
                            </a:schemeClr>
                          </a:solidFill>
                        </a:rPr>
                        <a:t>肺がん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tc>
                  <a:txBody>
                    <a:bodyPr/>
                    <a:lstStyle/>
                    <a:p>
                      <a:pPr marL="180000" indent="-180000" algn="just">
                        <a:buFont typeface="Arial" pitchFamily="34" charset="0"/>
                        <a:buChar char="•"/>
                      </a:pPr>
                      <a:r>
                        <a:rPr kumimoji="1" lang="ja-JP" altLang="en-US" sz="2000" b="0" i="0" u="none" strike="noStrike" kern="1200" spc="0" baseline="0" dirty="0">
                          <a:solidFill>
                            <a:schemeClr val="tx1">
                              <a:lumMod val="75000"/>
                              <a:lumOff val="25000"/>
                            </a:schemeClr>
                          </a:solidFill>
                          <a:latin typeface="+mn-ea"/>
                          <a:ea typeface="+mn-ea"/>
                          <a:cs typeface="+mn-cs"/>
                        </a:rPr>
                        <a:t>我が国では死亡者数が最も多く、特に男性に多い。</a:t>
                      </a:r>
                    </a:p>
                    <a:p>
                      <a:pPr marL="180000" indent="-180000" algn="just">
                        <a:spcBef>
                          <a:spcPts val="700"/>
                        </a:spcBef>
                        <a:buFont typeface="Arial" pitchFamily="34" charset="0"/>
                        <a:buChar char="•"/>
                      </a:pPr>
                      <a:r>
                        <a:rPr kumimoji="1" lang="ja-JP" altLang="en-US" sz="2000" b="0" i="0" u="none" strike="noStrike" kern="1200" spc="0" baseline="0" dirty="0">
                          <a:solidFill>
                            <a:schemeClr val="tx1">
                              <a:lumMod val="75000"/>
                              <a:lumOff val="25000"/>
                            </a:schemeClr>
                          </a:solidFill>
                          <a:latin typeface="+mn-ea"/>
                          <a:ea typeface="+mn-ea"/>
                          <a:cs typeface="+mn-cs"/>
                        </a:rPr>
                        <a:t>最大の原因は喫煙であり</a:t>
                      </a:r>
                      <a:r>
                        <a:rPr kumimoji="1" lang="ja-JP" altLang="en-US" sz="2000" b="0" i="0" u="none" strike="noStrike" kern="1200" spc="-700" baseline="0" dirty="0">
                          <a:solidFill>
                            <a:schemeClr val="tx1">
                              <a:lumMod val="75000"/>
                              <a:lumOff val="25000"/>
                            </a:schemeClr>
                          </a:solidFill>
                          <a:latin typeface="+mn-ea"/>
                          <a:ea typeface="+mn-ea"/>
                          <a:cs typeface="+mn-cs"/>
                        </a:rPr>
                        <a:t>、</a:t>
                      </a:r>
                      <a:r>
                        <a:rPr kumimoji="1" lang="ja-JP" altLang="en-US" sz="2000" b="0" i="0" u="none" strike="noStrike" kern="1200" spc="-120" baseline="0" dirty="0">
                          <a:solidFill>
                            <a:schemeClr val="tx1">
                              <a:lumMod val="75000"/>
                              <a:lumOff val="25000"/>
                            </a:schemeClr>
                          </a:solidFill>
                          <a:latin typeface="+mn-ea"/>
                          <a:ea typeface="+mn-ea"/>
                          <a:cs typeface="+mn-cs"/>
                        </a:rPr>
                        <a:t>たばこを吸う人が肺がん</a:t>
                      </a:r>
                      <a:r>
                        <a:rPr kumimoji="1" lang="ja-JP" altLang="en-US" sz="2000" b="0" i="0" u="none" strike="noStrike" kern="1200" spc="0" baseline="0" dirty="0">
                          <a:solidFill>
                            <a:schemeClr val="tx1">
                              <a:lumMod val="75000"/>
                              <a:lumOff val="25000"/>
                            </a:schemeClr>
                          </a:solidFill>
                          <a:latin typeface="+mn-ea"/>
                          <a:ea typeface="+mn-ea"/>
                          <a:cs typeface="+mn-cs"/>
                        </a:rPr>
                        <a:t>にかかる確率は、男性では吸わない人の</a:t>
                      </a:r>
                      <a:r>
                        <a:rPr kumimoji="1" lang="en-US" altLang="ja-JP" sz="2000" b="0" i="0" u="none" strike="noStrike" kern="1200" spc="0" baseline="0" dirty="0">
                          <a:solidFill>
                            <a:schemeClr val="tx1">
                              <a:lumMod val="75000"/>
                              <a:lumOff val="25000"/>
                            </a:schemeClr>
                          </a:solidFill>
                          <a:latin typeface="+mn-ea"/>
                          <a:ea typeface="+mn-ea"/>
                          <a:cs typeface="+mn-cs"/>
                        </a:rPr>
                        <a:t>4</a:t>
                      </a:r>
                      <a:r>
                        <a:rPr kumimoji="1" lang="ja-JP" altLang="en-US" sz="2000" b="0" i="0" u="none" strike="noStrike" kern="1200" spc="0" baseline="0" dirty="0">
                          <a:solidFill>
                            <a:schemeClr val="tx1">
                              <a:lumMod val="75000"/>
                              <a:lumOff val="25000"/>
                            </a:schemeClr>
                          </a:solidFill>
                          <a:latin typeface="+mn-ea"/>
                          <a:ea typeface="+mn-ea"/>
                          <a:cs typeface="+mn-cs"/>
                        </a:rPr>
                        <a:t>～</a:t>
                      </a:r>
                      <a:r>
                        <a:rPr kumimoji="1" lang="en-US" altLang="ja-JP" sz="2000" b="0" i="0" u="none" strike="noStrike" kern="1200" spc="0" baseline="0" dirty="0">
                          <a:solidFill>
                            <a:schemeClr val="tx1">
                              <a:lumMod val="75000"/>
                              <a:lumOff val="25000"/>
                            </a:schemeClr>
                          </a:solidFill>
                          <a:latin typeface="+mn-ea"/>
                          <a:ea typeface="+mn-ea"/>
                          <a:cs typeface="+mn-cs"/>
                        </a:rPr>
                        <a:t>5</a:t>
                      </a:r>
                      <a:r>
                        <a:rPr kumimoji="1" lang="ja-JP" altLang="en-US" sz="2000" b="0" i="0" u="none" strike="noStrike" kern="1200" spc="0" baseline="0" dirty="0">
                          <a:solidFill>
                            <a:schemeClr val="tx1">
                              <a:lumMod val="75000"/>
                              <a:lumOff val="25000"/>
                            </a:schemeClr>
                          </a:solidFill>
                          <a:latin typeface="+mn-ea"/>
                          <a:ea typeface="+mn-ea"/>
                          <a:cs typeface="+mn-cs"/>
                        </a:rPr>
                        <a:t>倍にもなる。	</a:t>
                      </a:r>
                    </a:p>
                  </a:txBody>
                  <a:tcPr marL="216000" marR="180000" marT="108000" marB="72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extLst>
                  <a:ext uri="{0D108BD9-81ED-4DB2-BD59-A6C34878D82A}">
                    <a16:rowId xmlns:a16="http://schemas.microsoft.com/office/drawing/2014/main" val="10003"/>
                  </a:ext>
                </a:extLst>
              </a:tr>
              <a:tr h="370840">
                <a:tc>
                  <a:txBody>
                    <a:bodyPr/>
                    <a:lstStyle/>
                    <a:p>
                      <a:r>
                        <a:rPr kumimoji="1" lang="ja-JP" altLang="en-US" sz="2400" b="1">
                          <a:solidFill>
                            <a:schemeClr val="tx1">
                              <a:lumMod val="75000"/>
                              <a:lumOff val="25000"/>
                            </a:schemeClr>
                          </a:solidFill>
                        </a:rPr>
                        <a:t>肝臓がん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5EFFF"/>
                    </a:solidFill>
                  </a:tcPr>
                </a:tc>
                <a:tc>
                  <a:txBody>
                    <a:bodyPr/>
                    <a:lstStyle/>
                    <a:p>
                      <a:pPr marL="180000" indent="-180000" algn="just">
                        <a:buFont typeface="Arial" pitchFamily="34" charset="0"/>
                        <a:buChar char="•"/>
                      </a:pPr>
                      <a:r>
                        <a:rPr kumimoji="1" lang="ja-JP" altLang="en-US" sz="2000" kern="1200" spc="0" baseline="0" dirty="0">
                          <a:solidFill>
                            <a:schemeClr val="tx1">
                              <a:lumMod val="75000"/>
                              <a:lumOff val="25000"/>
                            </a:schemeClr>
                          </a:solidFill>
                          <a:latin typeface="+mn-ea"/>
                          <a:ea typeface="+mn-ea"/>
                          <a:cs typeface="+mn-cs"/>
                        </a:rPr>
                        <a:t>主な原因はＢ型及びＣ型の肝炎ウイルスの感染である。</a:t>
                      </a:r>
                    </a:p>
                    <a:p>
                      <a:pPr marL="180000" indent="-180000" algn="just">
                        <a:spcBef>
                          <a:spcPts val="700"/>
                        </a:spcBef>
                        <a:buFont typeface="Arial" pitchFamily="34" charset="0"/>
                        <a:buChar char="•"/>
                      </a:pPr>
                      <a:r>
                        <a:rPr kumimoji="1" lang="ja-JP" altLang="en-US" sz="2000" kern="1200" spc="50" baseline="0" dirty="0">
                          <a:solidFill>
                            <a:schemeClr val="tx1">
                              <a:lumMod val="75000"/>
                              <a:lumOff val="25000"/>
                            </a:schemeClr>
                          </a:solidFill>
                          <a:latin typeface="+mn-ea"/>
                          <a:ea typeface="+mn-ea"/>
                          <a:cs typeface="+mn-cs"/>
                        </a:rPr>
                        <a:t>大量の飲酒の習慣も、肝臓がんになるおそれが</a:t>
                      </a:r>
                      <a:r>
                        <a:rPr kumimoji="1" lang="ja-JP" altLang="en-US" sz="2000" kern="1200" spc="0" baseline="0" dirty="0">
                          <a:solidFill>
                            <a:schemeClr val="tx1">
                              <a:lumMod val="75000"/>
                              <a:lumOff val="25000"/>
                            </a:schemeClr>
                          </a:solidFill>
                          <a:latin typeface="+mn-ea"/>
                          <a:ea typeface="+mn-ea"/>
                          <a:cs typeface="+mn-cs"/>
                        </a:rPr>
                        <a:t>ある。	</a:t>
                      </a:r>
                    </a:p>
                  </a:txBody>
                  <a:tcPr marL="216000" marR="180000" marT="108000" marB="72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F5EFFF"/>
                    </a:solidFill>
                  </a:tcPr>
                </a:tc>
                <a:extLst>
                  <a:ext uri="{0D108BD9-81ED-4DB2-BD59-A6C34878D82A}">
                    <a16:rowId xmlns:a16="http://schemas.microsoft.com/office/drawing/2014/main" val="10004"/>
                  </a:ext>
                </a:extLst>
              </a:tr>
            </a:tbl>
          </a:graphicData>
        </a:graphic>
      </p:graphicFrame>
      <p:sp>
        <p:nvSpPr>
          <p:cNvPr id="4" name="正方形/長方形 3">
            <a:extLst>
              <a:ext uri="{FF2B5EF4-FFF2-40B4-BE49-F238E27FC236}">
                <a16:creationId xmlns:a16="http://schemas.microsoft.com/office/drawing/2014/main" id="{D996D6C1-4DE0-4227-B392-1D47D5BCEEA5}"/>
              </a:ext>
            </a:extLst>
          </p:cNvPr>
          <p:cNvSpPr/>
          <p:nvPr/>
        </p:nvSpPr>
        <p:spPr>
          <a:xfrm>
            <a:off x="8397614" y="6455536"/>
            <a:ext cx="502264"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en-US" altLang="ja-JP"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rPr>
              <a:t>12</a:t>
            </a:r>
            <a:endPar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endParaRPr>
          </a:p>
        </p:txBody>
      </p:sp>
    </p:spTree>
    <p:extLst>
      <p:ext uri="{BB962C8B-B14F-4D97-AF65-F5344CB8AC3E}">
        <p14:creationId xmlns:p14="http://schemas.microsoft.com/office/powerpoint/2010/main" val="169537527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467545" y="181057"/>
            <a:ext cx="8208912" cy="769441"/>
          </a:xfrm>
          <a:prstGeom prst="rect">
            <a:avLst/>
          </a:prstGeom>
          <a:noFill/>
        </p:spPr>
        <p:txBody>
          <a:bodyPr wrap="square" rtlCol="0">
            <a:spAutoFit/>
          </a:bodyPr>
          <a:lstStyle>
            <a:defPPr>
              <a:defRPr lang="ja-JP"/>
            </a:defPPr>
            <a:lvl1pPr marL="0" algn="l" defTabSz="914400" rtl="0" eaLnBrk="1" latinLnBrk="0" hangingPunct="1">
              <a:defRPr kumimoji="1" sz="40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000" b="1" i="0" normalizeH="0" noProof="0">
                <a:uLnTx/>
                <a:uFillTx/>
                <a:latin typeface="+mn-lt"/>
                <a:ea typeface="+mn-ea"/>
                <a:cs typeface="+mn-cs"/>
              </a:defRPr>
            </a:pPr>
            <a:r>
              <a:rPr kumimoji="1" lang="ja-JP" alt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Arial" pitchFamily="34" charset="0"/>
              </a:rPr>
              <a:t>主ながんの種類と特徴など</a:t>
            </a:r>
          </a:p>
        </p:txBody>
      </p:sp>
      <p:graphicFrame>
        <p:nvGraphicFramePr>
          <p:cNvPr id="4" name="表 3"/>
          <p:cNvGraphicFramePr>
            <a:graphicFrameLocks noGrp="1"/>
          </p:cNvGraphicFramePr>
          <p:nvPr/>
        </p:nvGraphicFramePr>
        <p:xfrm>
          <a:off x="467544" y="1154752"/>
          <a:ext cx="8208912" cy="5334828"/>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6480720">
                  <a:extLst>
                    <a:ext uri="{9D8B030D-6E8A-4147-A177-3AD203B41FA5}">
                      <a16:colId xmlns:a16="http://schemas.microsoft.com/office/drawing/2014/main" val="20001"/>
                    </a:ext>
                  </a:extLst>
                </a:gridCol>
              </a:tblGrid>
              <a:tr h="404451">
                <a:tc>
                  <a:txBody>
                    <a:bodyPr/>
                    <a:lstStyle/>
                    <a:p>
                      <a:r>
                        <a:rPr kumimoji="1" lang="ja-JP" altLang="en-US" sz="2000"/>
                        <a:t>がんの名称</a:t>
                      </a:r>
                    </a:p>
                  </a:txBody>
                  <a:tcPr marT="72000" marB="36000" anchor="ctr" anchorCtr="1">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A162D0"/>
                    </a:solidFill>
                  </a:tcPr>
                </a:tc>
                <a:tc>
                  <a:txBody>
                    <a:bodyPr/>
                    <a:lstStyle/>
                    <a:p>
                      <a:r>
                        <a:rPr kumimoji="1" lang="ja-JP" altLang="en-US" sz="2000"/>
                        <a:t>特徴など</a:t>
                      </a:r>
                    </a:p>
                  </a:txBody>
                  <a:tcPr marT="72000" marB="36000" anchor="ctr" anchorCtr="1">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A162D0"/>
                    </a:solidFill>
                  </a:tcPr>
                </a:tc>
                <a:extLst>
                  <a:ext uri="{0D108BD9-81ED-4DB2-BD59-A6C34878D82A}">
                    <a16:rowId xmlns:a16="http://schemas.microsoft.com/office/drawing/2014/main" val="10000"/>
                  </a:ext>
                </a:extLst>
              </a:tr>
              <a:tr h="1292342">
                <a:tc>
                  <a:txBody>
                    <a:bodyPr/>
                    <a:lstStyle/>
                    <a:p>
                      <a:r>
                        <a:rPr kumimoji="1" lang="ja-JP" altLang="en-US" sz="2400" b="1">
                          <a:solidFill>
                            <a:schemeClr val="tx1">
                              <a:lumMod val="75000"/>
                              <a:lumOff val="25000"/>
                            </a:schemeClr>
                          </a:solidFill>
                          <a:latin typeface="+mj-ea"/>
                          <a:ea typeface="+mj-ea"/>
                        </a:rPr>
                        <a:t>乳がん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tc>
                  <a:txBody>
                    <a:bodyPr/>
                    <a:lstStyle/>
                    <a:p>
                      <a:pPr marL="180000" indent="-180000" algn="just">
                        <a:buFont typeface="Arial" pitchFamily="34" charset="0"/>
                        <a:buChar char="•"/>
                      </a:pPr>
                      <a:r>
                        <a:rPr kumimoji="1" lang="ja-JP" altLang="en-US" sz="1800" spc="0" baseline="0" dirty="0">
                          <a:solidFill>
                            <a:schemeClr val="tx1">
                              <a:lumMod val="75000"/>
                              <a:lumOff val="25000"/>
                            </a:schemeClr>
                          </a:solidFill>
                          <a:latin typeface="+mn-ea"/>
                          <a:ea typeface="+mn-ea"/>
                        </a:rPr>
                        <a:t>乳房内にがんのかたまりができるため、</a:t>
                      </a:r>
                      <a:r>
                        <a:rPr kumimoji="1" lang="ja-JP" altLang="ja-JP" sz="1800" kern="1200" dirty="0">
                          <a:solidFill>
                            <a:srgbClr val="404040"/>
                          </a:solidFill>
                          <a:effectLst/>
                          <a:latin typeface="游明朝" panose="02020400000000000000" pitchFamily="18" charset="-128"/>
                          <a:ea typeface="+mn-ea"/>
                          <a:cs typeface="+mn-cs"/>
                        </a:rPr>
                        <a:t>乳房の状態に日頃から</a:t>
                      </a:r>
                      <a:r>
                        <a:rPr kumimoji="1" lang="ja-JP" altLang="en-US" sz="1800" kern="1200" dirty="0">
                          <a:solidFill>
                            <a:srgbClr val="404040"/>
                          </a:solidFill>
                          <a:effectLst/>
                          <a:latin typeface="游明朝" panose="02020400000000000000" pitchFamily="18" charset="-128"/>
                          <a:ea typeface="+mn-ea"/>
                          <a:cs typeface="+mn-cs"/>
                        </a:rPr>
                        <a:t>関心</a:t>
                      </a:r>
                      <a:r>
                        <a:rPr kumimoji="1" lang="ja-JP" altLang="ja-JP" sz="1800" kern="1200" dirty="0">
                          <a:solidFill>
                            <a:srgbClr val="404040"/>
                          </a:solidFill>
                          <a:effectLst/>
                          <a:latin typeface="游明朝" panose="02020400000000000000" pitchFamily="18" charset="-128"/>
                          <a:ea typeface="+mn-ea"/>
                          <a:cs typeface="+mn-cs"/>
                        </a:rPr>
                        <a:t>を持ち、自分の乳房の状態を</a:t>
                      </a:r>
                      <a:r>
                        <a:rPr kumimoji="1" lang="ja-JP" altLang="ja-JP" sz="1800" kern="1200">
                          <a:solidFill>
                            <a:srgbClr val="404040"/>
                          </a:solidFill>
                          <a:effectLst/>
                          <a:latin typeface="游明朝" panose="02020400000000000000" pitchFamily="18" charset="-128"/>
                          <a:ea typeface="+mn-ea"/>
                          <a:cs typeface="+mn-cs"/>
                        </a:rPr>
                        <a:t>知</a:t>
                      </a:r>
                      <a:r>
                        <a:rPr kumimoji="1" lang="ja-JP" altLang="en-US" sz="1800" kern="1200">
                          <a:solidFill>
                            <a:srgbClr val="404040"/>
                          </a:solidFill>
                          <a:effectLst/>
                          <a:latin typeface="游明朝" panose="02020400000000000000" pitchFamily="18" charset="-128"/>
                          <a:ea typeface="+mn-ea"/>
                          <a:cs typeface="+mn-cs"/>
                        </a:rPr>
                        <a:t>ること、</a:t>
                      </a:r>
                      <a:r>
                        <a:rPr kumimoji="1" lang="ja-JP" altLang="ja-JP" sz="1800" kern="1200">
                          <a:solidFill>
                            <a:srgbClr val="404040"/>
                          </a:solidFill>
                          <a:effectLst/>
                          <a:latin typeface="游明朝" panose="02020400000000000000" pitchFamily="18" charset="-128"/>
                          <a:ea typeface="+mn-ea"/>
                          <a:cs typeface="+mn-cs"/>
                        </a:rPr>
                        <a:t>乳房</a:t>
                      </a:r>
                      <a:r>
                        <a:rPr kumimoji="1" lang="ja-JP" altLang="ja-JP" sz="1800" kern="1200" dirty="0">
                          <a:solidFill>
                            <a:srgbClr val="404040"/>
                          </a:solidFill>
                          <a:effectLst/>
                          <a:latin typeface="游明朝" panose="02020400000000000000" pitchFamily="18" charset="-128"/>
                          <a:ea typeface="+mn-ea"/>
                          <a:cs typeface="+mn-cs"/>
                        </a:rPr>
                        <a:t>の変化（しこり、皮膚のへこみなど）に</a:t>
                      </a:r>
                      <a:r>
                        <a:rPr kumimoji="1" lang="ja-JP" altLang="en-US" sz="1800" kern="1200" dirty="0">
                          <a:solidFill>
                            <a:srgbClr val="404040"/>
                          </a:solidFill>
                          <a:effectLst/>
                          <a:latin typeface="游明朝" panose="02020400000000000000" pitchFamily="18" charset="-128"/>
                          <a:ea typeface="+mn-ea"/>
                          <a:cs typeface="+mn-cs"/>
                        </a:rPr>
                        <a:t>気付き</a:t>
                      </a:r>
                      <a:r>
                        <a:rPr kumimoji="1" lang="ja-JP" altLang="ja-JP" sz="1800" kern="1200" dirty="0">
                          <a:solidFill>
                            <a:srgbClr val="404040"/>
                          </a:solidFill>
                          <a:effectLst/>
                          <a:latin typeface="游明朝" panose="02020400000000000000" pitchFamily="18" charset="-128"/>
                          <a:ea typeface="+mn-ea"/>
                          <a:cs typeface="+mn-cs"/>
                        </a:rPr>
                        <a:t>、医師へ相談すること、</a:t>
                      </a:r>
                      <a:r>
                        <a:rPr kumimoji="1" lang="en-US" altLang="ja-JP" sz="1800" kern="1200" dirty="0">
                          <a:solidFill>
                            <a:srgbClr val="404040"/>
                          </a:solidFill>
                          <a:effectLst/>
                          <a:latin typeface="メイリオ" panose="020B0604030504040204" pitchFamily="50" charset="-128"/>
                          <a:ea typeface="游明朝" panose="02020400000000000000" pitchFamily="18" charset="-128"/>
                          <a:cs typeface="+mn-cs"/>
                        </a:rPr>
                        <a:t>40</a:t>
                      </a:r>
                      <a:r>
                        <a:rPr kumimoji="1" lang="ja-JP" altLang="ja-JP" sz="1800" kern="1200" dirty="0">
                          <a:solidFill>
                            <a:srgbClr val="404040"/>
                          </a:solidFill>
                          <a:effectLst/>
                          <a:latin typeface="游明朝" panose="02020400000000000000" pitchFamily="18" charset="-128"/>
                          <a:ea typeface="+mn-ea"/>
                          <a:cs typeface="+mn-cs"/>
                        </a:rPr>
                        <a:t>歳になったら乳がん検診を受けることが</a:t>
                      </a:r>
                      <a:r>
                        <a:rPr kumimoji="1" lang="ja-JP" altLang="en-US" sz="1800" kern="1200" dirty="0">
                          <a:solidFill>
                            <a:srgbClr val="404040"/>
                          </a:solidFill>
                          <a:effectLst/>
                          <a:latin typeface="游明朝" panose="02020400000000000000" pitchFamily="18" charset="-128"/>
                          <a:ea typeface="+mn-ea"/>
                          <a:cs typeface="+mn-cs"/>
                        </a:rPr>
                        <a:t>重要である。</a:t>
                      </a:r>
                      <a:endParaRPr kumimoji="1" lang="ja-JP" altLang="en-US" sz="1800" spc="0" baseline="0" dirty="0">
                        <a:solidFill>
                          <a:schemeClr val="tx1">
                            <a:lumMod val="75000"/>
                            <a:lumOff val="25000"/>
                          </a:schemeClr>
                        </a:solidFill>
                        <a:latin typeface="+mn-ea"/>
                        <a:ea typeface="+mn-ea"/>
                      </a:endParaRPr>
                    </a:p>
                  </a:txBody>
                  <a:tcPr marL="216000" marR="180000" marT="162000" marB="108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extLst>
                  <a:ext uri="{0D108BD9-81ED-4DB2-BD59-A6C34878D82A}">
                    <a16:rowId xmlns:a16="http://schemas.microsoft.com/office/drawing/2014/main" val="10001"/>
                  </a:ext>
                </a:extLst>
              </a:tr>
              <a:tr h="1777663">
                <a:tc>
                  <a:txBody>
                    <a:bodyPr/>
                    <a:lstStyle/>
                    <a:p>
                      <a:r>
                        <a:rPr kumimoji="1" lang="ja-JP" altLang="en-US" sz="2400" b="1">
                          <a:solidFill>
                            <a:schemeClr val="tx1">
                              <a:lumMod val="75000"/>
                              <a:lumOff val="25000"/>
                            </a:schemeClr>
                          </a:solidFill>
                          <a:latin typeface="+mj-ea"/>
                          <a:ea typeface="+mj-ea"/>
                        </a:rPr>
                        <a:t>子宮頸がん</a:t>
                      </a:r>
                      <a:endParaRPr kumimoji="1" lang="en-US" altLang="ja-JP" sz="2400" b="1">
                        <a:solidFill>
                          <a:schemeClr val="tx1">
                            <a:lumMod val="75000"/>
                            <a:lumOff val="25000"/>
                          </a:schemeClr>
                        </a:solidFill>
                        <a:latin typeface="+mj-ea"/>
                        <a:ea typeface="+mj-ea"/>
                      </a:endParaRPr>
                    </a:p>
                    <a:p>
                      <a:r>
                        <a:rPr kumimoji="1" lang="ja-JP" altLang="en-US" sz="2400" b="1">
                          <a:solidFill>
                            <a:schemeClr val="tx1">
                              <a:lumMod val="75000"/>
                              <a:lumOff val="25000"/>
                            </a:schemeClr>
                          </a:solidFill>
                          <a:latin typeface="+mj-ea"/>
                          <a:ea typeface="+mj-ea"/>
                        </a:rPr>
                        <a:t>子宮体がん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5EFFF"/>
                    </a:solidFill>
                  </a:tcPr>
                </a:tc>
                <a:tc>
                  <a:txBody>
                    <a:bodyPr/>
                    <a:lstStyle/>
                    <a:p>
                      <a:pPr marL="180000" marR="0" indent="-180000" algn="just" defTabSz="457200" rtl="0" eaLnBrk="1" fontAlgn="auto" latinLnBrk="0" hangingPunct="1">
                        <a:lnSpc>
                          <a:spcPts val="2300"/>
                        </a:lnSpc>
                        <a:spcBef>
                          <a:spcPct val="0"/>
                        </a:spcBef>
                        <a:spcAft>
                          <a:spcPct val="0"/>
                        </a:spcAft>
                        <a:buClrTx/>
                        <a:buSzTx/>
                        <a:buFont typeface="Arial" pitchFamily="34" charset="0"/>
                        <a:buChar char="•"/>
                        <a:defRPr/>
                      </a:pPr>
                      <a:r>
                        <a:rPr kumimoji="1" lang="ja-JP" altLang="en-US" sz="1800" b="0" i="0" u="none" strike="noStrike" kern="1200" spc="0" baseline="0" dirty="0">
                          <a:solidFill>
                            <a:schemeClr val="tx1">
                              <a:lumMod val="75000"/>
                              <a:lumOff val="25000"/>
                            </a:schemeClr>
                          </a:solidFill>
                          <a:latin typeface="+mn-ea"/>
                          <a:ea typeface="+mn-ea"/>
                          <a:cs typeface="+mn-cs"/>
                        </a:rPr>
                        <a:t>子宮のがんには、子宮の入</a:t>
                      </a:r>
                      <a:r>
                        <a:rPr kumimoji="1" lang="ja-JP" altLang="en-US" sz="1800" b="0" i="0" u="none" strike="noStrike" kern="1200" spc="-700" baseline="0" dirty="0">
                          <a:solidFill>
                            <a:schemeClr val="tx1">
                              <a:lumMod val="75000"/>
                              <a:lumOff val="25000"/>
                            </a:schemeClr>
                          </a:solidFill>
                          <a:latin typeface="+mn-ea"/>
                          <a:ea typeface="+mn-ea"/>
                          <a:cs typeface="+mn-cs"/>
                        </a:rPr>
                        <a:t>口</a:t>
                      </a:r>
                      <a:r>
                        <a:rPr kumimoji="1" lang="ja-JP" altLang="en-US" sz="1800" b="0" i="0" u="none" strike="noStrike" kern="1200" spc="0" baseline="0" dirty="0">
                          <a:solidFill>
                            <a:schemeClr val="tx1">
                              <a:lumMod val="75000"/>
                              <a:lumOff val="25000"/>
                            </a:schemeClr>
                          </a:solidFill>
                          <a:latin typeface="+mn-ea"/>
                          <a:ea typeface="+mn-ea"/>
                          <a:cs typeface="+mn-cs"/>
                        </a:rPr>
                        <a:t>（頸部</a:t>
                      </a:r>
                      <a:r>
                        <a:rPr kumimoji="1" lang="ja-JP" altLang="en-US" sz="1800" b="0" i="0" u="none" strike="noStrike" kern="1200" spc="-700" baseline="0" dirty="0">
                          <a:solidFill>
                            <a:schemeClr val="tx1">
                              <a:lumMod val="75000"/>
                              <a:lumOff val="25000"/>
                            </a:schemeClr>
                          </a:solidFill>
                          <a:latin typeface="+mn-ea"/>
                          <a:ea typeface="+mn-ea"/>
                          <a:cs typeface="+mn-cs"/>
                        </a:rPr>
                        <a:t>）</a:t>
                      </a:r>
                      <a:r>
                        <a:rPr kumimoji="1" lang="ja-JP" altLang="en-US" sz="1800" b="0" i="0" u="none" strike="noStrike" kern="1200" spc="0" baseline="0" dirty="0">
                          <a:solidFill>
                            <a:schemeClr val="tx1">
                              <a:lumMod val="75000"/>
                              <a:lumOff val="25000"/>
                            </a:schemeClr>
                          </a:solidFill>
                          <a:latin typeface="+mn-ea"/>
                          <a:ea typeface="+mn-ea"/>
                          <a:cs typeface="+mn-cs"/>
                        </a:rPr>
                        <a:t>にできるものと、子宮本</a:t>
                      </a:r>
                      <a:r>
                        <a:rPr kumimoji="1" lang="ja-JP" altLang="en-US" sz="1800" b="0" i="0" u="none" strike="noStrike" kern="1200" spc="-700" baseline="0" dirty="0">
                          <a:solidFill>
                            <a:schemeClr val="tx1">
                              <a:lumMod val="75000"/>
                              <a:lumOff val="25000"/>
                            </a:schemeClr>
                          </a:solidFill>
                          <a:latin typeface="+mn-ea"/>
                          <a:ea typeface="+mn-ea"/>
                          <a:cs typeface="+mn-cs"/>
                        </a:rPr>
                        <a:t>体</a:t>
                      </a:r>
                      <a:r>
                        <a:rPr kumimoji="1" lang="ja-JP" altLang="en-US" sz="1800" b="0" i="0" u="none" strike="noStrike" kern="1200" spc="-300" baseline="0" dirty="0">
                          <a:solidFill>
                            <a:schemeClr val="tx1">
                              <a:lumMod val="75000"/>
                              <a:lumOff val="25000"/>
                            </a:schemeClr>
                          </a:solidFill>
                          <a:latin typeface="+mn-ea"/>
                          <a:ea typeface="+mn-ea"/>
                          <a:cs typeface="+mn-cs"/>
                        </a:rPr>
                        <a:t>（</a:t>
                      </a:r>
                      <a:r>
                        <a:rPr kumimoji="1" lang="ja-JP" altLang="en-US" sz="1800" b="0" i="0" u="none" strike="noStrike" kern="1200" spc="0" baseline="0" dirty="0">
                          <a:solidFill>
                            <a:schemeClr val="tx1">
                              <a:lumMod val="75000"/>
                              <a:lumOff val="25000"/>
                            </a:schemeClr>
                          </a:solidFill>
                          <a:latin typeface="+mn-ea"/>
                          <a:ea typeface="+mn-ea"/>
                          <a:cs typeface="+mn-cs"/>
                        </a:rPr>
                        <a:t>体部</a:t>
                      </a:r>
                      <a:r>
                        <a:rPr kumimoji="1" lang="ja-JP" altLang="en-US" sz="1800" b="0" i="0" u="none" strike="noStrike" kern="1200" spc="-700" baseline="0" dirty="0">
                          <a:solidFill>
                            <a:schemeClr val="tx1">
                              <a:lumMod val="75000"/>
                              <a:lumOff val="25000"/>
                            </a:schemeClr>
                          </a:solidFill>
                          <a:latin typeface="+mn-ea"/>
                          <a:ea typeface="+mn-ea"/>
                          <a:cs typeface="+mn-cs"/>
                        </a:rPr>
                        <a:t>）</a:t>
                      </a:r>
                      <a:r>
                        <a:rPr kumimoji="1" lang="ja-JP" altLang="en-US" sz="1800" b="0" i="0" u="none" strike="noStrike" kern="1200" spc="0" baseline="0" dirty="0">
                          <a:solidFill>
                            <a:schemeClr val="tx1">
                              <a:lumMod val="75000"/>
                              <a:lumOff val="25000"/>
                            </a:schemeClr>
                          </a:solidFill>
                          <a:latin typeface="+mn-ea"/>
                          <a:ea typeface="+mn-ea"/>
                          <a:cs typeface="+mn-cs"/>
                        </a:rPr>
                        <a:t>にできるものがある。</a:t>
                      </a:r>
                    </a:p>
                    <a:p>
                      <a:pPr marL="180000" marR="0" indent="-180000" algn="just" defTabSz="457200" rtl="0" eaLnBrk="1" fontAlgn="auto" latinLnBrk="0" hangingPunct="1">
                        <a:lnSpc>
                          <a:spcPts val="2300"/>
                        </a:lnSpc>
                        <a:spcBef>
                          <a:spcPts val="700"/>
                        </a:spcBef>
                        <a:spcAft>
                          <a:spcPct val="0"/>
                        </a:spcAft>
                        <a:buClrTx/>
                        <a:buSzTx/>
                        <a:buFont typeface="Arial" pitchFamily="34" charset="0"/>
                        <a:buChar char="•"/>
                        <a:defRPr/>
                      </a:pPr>
                      <a:r>
                        <a:rPr kumimoji="1" lang="ja-JP" altLang="en-US" sz="1800" b="0" i="0" u="none" strike="noStrike" kern="1200" spc="50" baseline="0" dirty="0">
                          <a:solidFill>
                            <a:schemeClr val="tx1">
                              <a:lumMod val="75000"/>
                              <a:lumOff val="25000"/>
                            </a:schemeClr>
                          </a:solidFill>
                          <a:latin typeface="+mn-ea"/>
                          <a:ea typeface="+mn-ea"/>
                          <a:cs typeface="+mn-cs"/>
                        </a:rPr>
                        <a:t>頸部にできるものでは、初期の段階では症状が</a:t>
                      </a:r>
                      <a:r>
                        <a:rPr kumimoji="1" lang="ja-JP" altLang="en-US" sz="1800" b="0" i="0" u="none" strike="noStrike" kern="1200" spc="0" baseline="0" dirty="0">
                          <a:solidFill>
                            <a:schemeClr val="tx1">
                              <a:lumMod val="75000"/>
                              <a:lumOff val="25000"/>
                            </a:schemeClr>
                          </a:solidFill>
                          <a:latin typeface="+mn-ea"/>
                          <a:ea typeface="+mn-ea"/>
                          <a:cs typeface="+mn-cs"/>
                        </a:rPr>
                        <a:t>ないことが多い。特に症状がなくても、</a:t>
                      </a:r>
                      <a:r>
                        <a:rPr kumimoji="1" lang="en-US" altLang="ja-JP" sz="1800" b="0" i="0" u="none" strike="noStrike" kern="1200" spc="0" baseline="0" dirty="0">
                          <a:solidFill>
                            <a:schemeClr val="tx1">
                              <a:lumMod val="75000"/>
                              <a:lumOff val="25000"/>
                            </a:schemeClr>
                          </a:solidFill>
                          <a:latin typeface="+mn-ea"/>
                          <a:ea typeface="+mn-ea"/>
                          <a:cs typeface="+mn-cs"/>
                        </a:rPr>
                        <a:t>20</a:t>
                      </a:r>
                      <a:r>
                        <a:rPr kumimoji="1" lang="ja-JP" altLang="en-US" sz="1800" b="0" i="0" u="none" strike="noStrike" kern="1200" spc="0" baseline="0" dirty="0">
                          <a:solidFill>
                            <a:schemeClr val="tx1">
                              <a:lumMod val="75000"/>
                              <a:lumOff val="25000"/>
                            </a:schemeClr>
                          </a:solidFill>
                          <a:latin typeface="+mn-ea"/>
                          <a:ea typeface="+mn-ea"/>
                          <a:cs typeface="+mn-cs"/>
                        </a:rPr>
                        <a:t>歳を過ぎたら、</a:t>
                      </a:r>
                      <a:r>
                        <a:rPr kumimoji="1" lang="en-US" altLang="ja-JP" sz="1800" b="0" i="0" u="none" strike="noStrike" kern="1200" spc="0" baseline="0" dirty="0">
                          <a:solidFill>
                            <a:schemeClr val="tx1">
                              <a:lumMod val="75000"/>
                              <a:lumOff val="25000"/>
                            </a:schemeClr>
                          </a:solidFill>
                          <a:latin typeface="+mn-ea"/>
                          <a:ea typeface="+mn-ea"/>
                          <a:cs typeface="+mn-cs"/>
                        </a:rPr>
                        <a:t>2</a:t>
                      </a:r>
                      <a:r>
                        <a:rPr kumimoji="1" lang="ja-JP" altLang="en-US" sz="1800" b="0" i="0" u="none" strike="noStrike" kern="1200" spc="0" baseline="0" dirty="0">
                          <a:solidFill>
                            <a:schemeClr val="tx1">
                              <a:lumMod val="75000"/>
                              <a:lumOff val="25000"/>
                            </a:schemeClr>
                          </a:solidFill>
                          <a:latin typeface="+mn-ea"/>
                          <a:ea typeface="+mn-ea"/>
                          <a:cs typeface="+mn-cs"/>
                        </a:rPr>
                        <a:t>年に</a:t>
                      </a:r>
                      <a:r>
                        <a:rPr kumimoji="1" lang="en-US" altLang="ja-JP" sz="1800" b="0" i="0" u="none" strike="noStrike" kern="1200" spc="0" baseline="0" dirty="0">
                          <a:solidFill>
                            <a:schemeClr val="tx1">
                              <a:lumMod val="75000"/>
                              <a:lumOff val="25000"/>
                            </a:schemeClr>
                          </a:solidFill>
                          <a:latin typeface="+mn-ea"/>
                          <a:ea typeface="+mn-ea"/>
                          <a:cs typeface="+mn-cs"/>
                        </a:rPr>
                        <a:t>1</a:t>
                      </a:r>
                      <a:r>
                        <a:rPr kumimoji="1" lang="ja-JP" altLang="en-US" sz="1800" b="0" i="0" u="none" strike="noStrike" kern="1200" spc="0" baseline="0" dirty="0">
                          <a:solidFill>
                            <a:schemeClr val="tx1">
                              <a:lumMod val="75000"/>
                              <a:lumOff val="25000"/>
                            </a:schemeClr>
                          </a:solidFill>
                          <a:latin typeface="+mn-ea"/>
                          <a:ea typeface="+mn-ea"/>
                          <a:cs typeface="+mn-cs"/>
                        </a:rPr>
                        <a:t>回子宮頸がんの検診を受けることが勧められている。</a:t>
                      </a:r>
                    </a:p>
                  </a:txBody>
                  <a:tcPr marL="216000" marR="180000" marT="162000" marB="108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5EFFF"/>
                    </a:solidFill>
                  </a:tcPr>
                </a:tc>
                <a:extLst>
                  <a:ext uri="{0D108BD9-81ED-4DB2-BD59-A6C34878D82A}">
                    <a16:rowId xmlns:a16="http://schemas.microsoft.com/office/drawing/2014/main" val="10002"/>
                  </a:ext>
                </a:extLst>
              </a:tr>
              <a:tr h="1461028">
                <a:tc>
                  <a:txBody>
                    <a:bodyPr/>
                    <a:lstStyle/>
                    <a:p>
                      <a:r>
                        <a:rPr kumimoji="1" lang="ja-JP" altLang="en-US" sz="2400" b="1">
                          <a:solidFill>
                            <a:schemeClr val="tx1">
                              <a:lumMod val="75000"/>
                              <a:lumOff val="25000"/>
                            </a:schemeClr>
                          </a:solidFill>
                          <a:latin typeface="+mj-ea"/>
                          <a:ea typeface="+mj-ea"/>
                        </a:rPr>
                        <a:t>前立腺がん</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tc>
                  <a:txBody>
                    <a:bodyPr/>
                    <a:lstStyle/>
                    <a:p>
                      <a:pPr marL="180000" indent="-180000" algn="just">
                        <a:buFont typeface="Arial" pitchFamily="34" charset="0"/>
                        <a:buChar char="•"/>
                      </a:pPr>
                      <a:r>
                        <a:rPr kumimoji="1" lang="ja-JP" altLang="en-US" sz="1800" b="0" i="0" u="none" strike="noStrike" kern="1200" spc="0" baseline="0" dirty="0">
                          <a:solidFill>
                            <a:schemeClr val="tx1">
                              <a:lumMod val="75000"/>
                              <a:lumOff val="25000"/>
                            </a:schemeClr>
                          </a:solidFill>
                          <a:latin typeface="+mn-ea"/>
                          <a:ea typeface="+mn-ea"/>
                          <a:cs typeface="+mn-cs"/>
                        </a:rPr>
                        <a:t>診断方法が普及したことで、前立腺がんと診断される人が増加している。</a:t>
                      </a:r>
                    </a:p>
                    <a:p>
                      <a:pPr marL="180000" indent="-180000" algn="just">
                        <a:spcBef>
                          <a:spcPts val="700"/>
                        </a:spcBef>
                        <a:buFont typeface="Arial" pitchFamily="34" charset="0"/>
                        <a:buChar char="•"/>
                      </a:pPr>
                      <a:r>
                        <a:rPr kumimoji="1" lang="ja-JP" altLang="en-US" sz="1800" b="0" i="0" u="none" strike="noStrike" kern="1200" spc="0" baseline="0" dirty="0">
                          <a:solidFill>
                            <a:schemeClr val="tx1">
                              <a:lumMod val="75000"/>
                              <a:lumOff val="25000"/>
                            </a:schemeClr>
                          </a:solidFill>
                          <a:latin typeface="+mn-ea"/>
                          <a:ea typeface="+mn-ea"/>
                          <a:cs typeface="+mn-cs"/>
                        </a:rPr>
                        <a:t>かなり進行した場合でも適切に対処すれば、通常の生活を長く続けることができる。</a:t>
                      </a:r>
                    </a:p>
                  </a:txBody>
                  <a:tcPr marL="216000" marR="180000" marT="162000" marB="10800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8D9FF"/>
                    </a:solidFill>
                  </a:tcPr>
                </a:tc>
                <a:extLst>
                  <a:ext uri="{0D108BD9-81ED-4DB2-BD59-A6C34878D82A}">
                    <a16:rowId xmlns:a16="http://schemas.microsoft.com/office/drawing/2014/main" val="10003"/>
                  </a:ext>
                </a:extLst>
              </a:tr>
            </a:tbl>
          </a:graphicData>
        </a:graphic>
      </p:graphicFrame>
      <p:sp>
        <p:nvSpPr>
          <p:cNvPr id="3" name="正方形/長方形 2"/>
          <p:cNvSpPr/>
          <p:nvPr/>
        </p:nvSpPr>
        <p:spPr>
          <a:xfrm>
            <a:off x="1115616" y="3536987"/>
            <a:ext cx="441146" cy="246221"/>
          </a:xfrm>
          <a:prstGeom prst="rect">
            <a:avLst/>
          </a:prstGeom>
        </p:spPr>
        <p:txBody>
          <a:bodyPr wrap="none">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けい</a:t>
            </a:r>
            <a:endParaRPr kumimoji="1" lang="ja-JP" altLang="en-US" sz="1000" b="0"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Arial" pitchFamily="34" charset="0"/>
            </a:endParaRPr>
          </a:p>
        </p:txBody>
      </p:sp>
      <p:sp>
        <p:nvSpPr>
          <p:cNvPr id="6" name="正方形/長方形 5"/>
          <p:cNvSpPr/>
          <p:nvPr/>
        </p:nvSpPr>
        <p:spPr>
          <a:xfrm>
            <a:off x="5724128" y="3228945"/>
            <a:ext cx="338554" cy="184666"/>
          </a:xfrm>
          <a:prstGeom prst="rect">
            <a:avLst/>
          </a:prstGeom>
        </p:spPr>
        <p:txBody>
          <a:bodyPr wrap="none">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けい</a:t>
            </a:r>
            <a:endParaRPr kumimoji="1" lang="ja-JP" altLang="en-US" sz="600" b="1"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Arial" pitchFamily="34" charset="0"/>
            </a:endParaRPr>
          </a:p>
        </p:txBody>
      </p:sp>
      <p:sp>
        <p:nvSpPr>
          <p:cNvPr id="7" name="正方形/長方形 6"/>
          <p:cNvSpPr/>
          <p:nvPr/>
        </p:nvSpPr>
        <p:spPr>
          <a:xfrm>
            <a:off x="2555776" y="3933056"/>
            <a:ext cx="364202" cy="200055"/>
          </a:xfrm>
          <a:prstGeom prst="rect">
            <a:avLst/>
          </a:prstGeom>
        </p:spPr>
        <p:txBody>
          <a:bodyPr wrap="none">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7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けい</a:t>
            </a:r>
            <a:endParaRPr kumimoji="1" lang="ja-JP" altLang="en-US" sz="700" b="1"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Arial" pitchFamily="34" charset="0"/>
            </a:endParaRPr>
          </a:p>
        </p:txBody>
      </p:sp>
      <p:sp>
        <p:nvSpPr>
          <p:cNvPr id="8" name="正方形/長方形 7"/>
          <p:cNvSpPr/>
          <p:nvPr/>
        </p:nvSpPr>
        <p:spPr>
          <a:xfrm>
            <a:off x="3203848" y="4509120"/>
            <a:ext cx="312906" cy="169277"/>
          </a:xfrm>
          <a:prstGeom prst="rect">
            <a:avLst/>
          </a:prstGeom>
        </p:spPr>
        <p:txBody>
          <a:bodyPr wrap="none">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5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けい</a:t>
            </a:r>
            <a:endParaRPr kumimoji="1" lang="ja-JP" altLang="en-US" sz="500" b="1"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Arial" pitchFamily="34" charset="0"/>
            </a:endParaRPr>
          </a:p>
        </p:txBody>
      </p:sp>
      <p:sp>
        <p:nvSpPr>
          <p:cNvPr id="9" name="正方形/長方形 8">
            <a:extLst>
              <a:ext uri="{FF2B5EF4-FFF2-40B4-BE49-F238E27FC236}">
                <a16:creationId xmlns:a16="http://schemas.microsoft.com/office/drawing/2014/main" id="{94E4C204-09CE-417E-AA75-9FA2DF9F698D}"/>
              </a:ext>
            </a:extLst>
          </p:cNvPr>
          <p:cNvSpPr/>
          <p:nvPr/>
        </p:nvSpPr>
        <p:spPr>
          <a:xfrm>
            <a:off x="8453034" y="6447843"/>
            <a:ext cx="502264"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en-US" altLang="ja-JP"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rPr>
              <a:t>13</a:t>
            </a:r>
            <a:endPar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endParaRPr>
          </a:p>
        </p:txBody>
      </p:sp>
    </p:spTree>
    <p:extLst>
      <p:ext uri="{BB962C8B-B14F-4D97-AF65-F5344CB8AC3E}">
        <p14:creationId xmlns:p14="http://schemas.microsoft.com/office/powerpoint/2010/main" val="18519689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kinami\Documents\workold\cc\case\荻原　静枝\2006-12-20\000113050258_20061220120028_39006042.jpg"/>
          <p:cNvPicPr>
            <a:picLocks noChangeAspect="1" noChangeArrowheads="1"/>
          </p:cNvPicPr>
          <p:nvPr/>
        </p:nvPicPr>
        <p:blipFill>
          <a:blip r:embed="rId3"/>
          <a:srcRect l="33279" t="7690" r="9221" b="25642"/>
          <a:stretch>
            <a:fillRect/>
          </a:stretch>
        </p:blipFill>
        <p:spPr bwMode="auto">
          <a:xfrm>
            <a:off x="3438261" y="1411552"/>
            <a:ext cx="2598208" cy="2386542"/>
          </a:xfrm>
          <a:prstGeom prst="rect">
            <a:avLst/>
          </a:prstGeom>
          <a:noFill/>
          <a:ln w="9525">
            <a:noFill/>
            <a:miter lim="800000"/>
            <a:headEnd/>
            <a:tailEnd/>
          </a:ln>
        </p:spPr>
      </p:pic>
      <p:pic>
        <p:nvPicPr>
          <p:cNvPr id="26627" name="Picture 4" descr="Img_002"/>
          <p:cNvPicPr>
            <a:picLocks noChangeAspect="1" noChangeArrowheads="1"/>
          </p:cNvPicPr>
          <p:nvPr/>
        </p:nvPicPr>
        <p:blipFill>
          <a:blip r:embed="rId4"/>
          <a:srcRect l="52354" t="27480" b="580"/>
          <a:stretch>
            <a:fillRect/>
          </a:stretch>
        </p:blipFill>
        <p:spPr bwMode="auto">
          <a:xfrm>
            <a:off x="6135688" y="1362605"/>
            <a:ext cx="2139157" cy="2423583"/>
          </a:xfrm>
          <a:prstGeom prst="rect">
            <a:avLst/>
          </a:prstGeom>
          <a:noFill/>
          <a:ln w="9525">
            <a:noFill/>
            <a:miter lim="800000"/>
            <a:headEnd/>
            <a:tailEnd/>
          </a:ln>
        </p:spPr>
      </p:pic>
      <p:sp>
        <p:nvSpPr>
          <p:cNvPr id="26628" name="テキスト ボックス 5"/>
          <p:cNvSpPr txBox="1">
            <a:spLocks noChangeArrowheads="1"/>
          </p:cNvSpPr>
          <p:nvPr/>
        </p:nvSpPr>
        <p:spPr bwMode="auto">
          <a:xfrm>
            <a:off x="439871" y="4134323"/>
            <a:ext cx="5280613" cy="1932324"/>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333"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癌は</a:t>
            </a:r>
            <a:r>
              <a:rPr kumimoji="1" lang="ja-JP" altLang="en-US" sz="2333"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、粘膜等上皮から発生する</a:t>
            </a:r>
            <a:endParaRPr kumimoji="1" lang="en-US" altLang="en-US" sz="2333"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333"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悪性腫瘍で，自覚症状は、初めは，</a:t>
            </a:r>
            <a:endParaRPr kumimoji="1" lang="en-US" altLang="en-US" sz="2333"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333"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ない場合</a:t>
            </a:r>
            <a:r>
              <a:rPr kumimoji="1" lang="ja-JP" altLang="en-US" sz="2333"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が多いが、放置</a:t>
            </a:r>
            <a:r>
              <a:rPr kumimoji="1" lang="ja-JP" altLang="en-US" sz="2333"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すると、進行</a:t>
            </a:r>
            <a:endParaRPr kumimoji="1" lang="en-US" sz="2333"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333"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して他の臓器への転移</a:t>
            </a:r>
            <a:r>
              <a:rPr kumimoji="1" lang="ja-JP" altLang="en-US" sz="2333"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が出現する</a:t>
            </a:r>
            <a:endParaRPr kumimoji="1" lang="en-US" altLang="ja-JP" sz="2333"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endParaRPr>
          </a:p>
        </p:txBody>
      </p:sp>
      <p:pic>
        <p:nvPicPr>
          <p:cNvPr id="26629" name="Picture 4" descr="C:\Users\kinami\Documents\workold\other\早期胃癌の治療\図\z2.jpg"/>
          <p:cNvPicPr>
            <a:picLocks noChangeAspect="1" noChangeArrowheads="1"/>
          </p:cNvPicPr>
          <p:nvPr/>
        </p:nvPicPr>
        <p:blipFill>
          <a:blip r:embed="rId5"/>
          <a:srcRect/>
          <a:stretch>
            <a:fillRect/>
          </a:stretch>
        </p:blipFill>
        <p:spPr bwMode="auto">
          <a:xfrm>
            <a:off x="5715000" y="3923772"/>
            <a:ext cx="2667000" cy="2006865"/>
          </a:xfrm>
          <a:prstGeom prst="rect">
            <a:avLst/>
          </a:prstGeom>
          <a:noFill/>
          <a:ln w="9525">
            <a:noFill/>
            <a:miter lim="800000"/>
            <a:headEnd/>
            <a:tailEnd/>
          </a:ln>
        </p:spPr>
      </p:pic>
      <p:sp>
        <p:nvSpPr>
          <p:cNvPr id="119815" name="Text Box 1031"/>
          <p:cNvSpPr txBox="1">
            <a:spLocks noChangeArrowheads="1"/>
          </p:cNvSpPr>
          <p:nvPr/>
        </p:nvSpPr>
        <p:spPr bwMode="auto">
          <a:xfrm>
            <a:off x="821649" y="2951975"/>
            <a:ext cx="1983235" cy="810350"/>
          </a:xfrm>
          <a:prstGeom prst="rect">
            <a:avLst/>
          </a:prstGeom>
          <a:noFill/>
          <a:ln w="9525">
            <a:noFill/>
            <a:miter lim="800000"/>
            <a:headEnd/>
            <a:tailEnd/>
          </a:ln>
          <a:effectLst/>
        </p:spPr>
        <p:txBody>
          <a:bodyPr wrap="none">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333"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これ</a:t>
            </a:r>
            <a:r>
              <a:rPr kumimoji="1" lang="ja-JP" altLang="en-US" sz="2333"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は胃癌の</a:t>
            </a:r>
            <a:endParaRPr kumimoji="1" lang="en-US" altLang="ja-JP" sz="2333"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333"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胃</a:t>
            </a:r>
            <a:r>
              <a:rPr kumimoji="1" lang="ja-JP" altLang="en-US" sz="2333"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カメラ像</a:t>
            </a:r>
          </a:p>
        </p:txBody>
      </p:sp>
      <p:sp>
        <p:nvSpPr>
          <p:cNvPr id="26631" name="Line 1032"/>
          <p:cNvSpPr>
            <a:spLocks noChangeShapeType="1"/>
          </p:cNvSpPr>
          <p:nvPr/>
        </p:nvSpPr>
        <p:spPr bwMode="auto">
          <a:xfrm flipV="1">
            <a:off x="2954766" y="2604824"/>
            <a:ext cx="2164924" cy="680160"/>
          </a:xfrm>
          <a:prstGeom prst="line">
            <a:avLst/>
          </a:prstGeom>
          <a:noFill/>
          <a:ln w="28575">
            <a:solidFill>
              <a:schemeClr val="tx1"/>
            </a:solidFill>
            <a:round/>
            <a:headEnd/>
            <a:tailEnd type="triangle" w="med" len="med"/>
          </a:ln>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endParaRPr>
          </a:p>
        </p:txBody>
      </p:sp>
      <p:sp>
        <p:nvSpPr>
          <p:cNvPr id="119817" name="Text Box 1033"/>
          <p:cNvSpPr txBox="1">
            <a:spLocks noChangeArrowheads="1"/>
          </p:cNvSpPr>
          <p:nvPr/>
        </p:nvSpPr>
        <p:spPr bwMode="auto">
          <a:xfrm>
            <a:off x="1547664" y="412026"/>
            <a:ext cx="5827236" cy="707886"/>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がんとはどういう病気か</a:t>
            </a:r>
          </a:p>
        </p:txBody>
      </p:sp>
      <p:sp>
        <p:nvSpPr>
          <p:cNvPr id="2" name="テキスト ボックス 1">
            <a:extLst>
              <a:ext uri="{FF2B5EF4-FFF2-40B4-BE49-F238E27FC236}">
                <a16:creationId xmlns:a16="http://schemas.microsoft.com/office/drawing/2014/main" id="{A071F1F7-1B3E-8C4C-A9BA-9A81571AC3C5}"/>
              </a:ext>
            </a:extLst>
          </p:cNvPr>
          <p:cNvSpPr txBox="1"/>
          <p:nvPr/>
        </p:nvSpPr>
        <p:spPr>
          <a:xfrm>
            <a:off x="780220" y="1554879"/>
            <a:ext cx="223651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例：胃癌</a:t>
            </a:r>
          </a:p>
        </p:txBody>
      </p:sp>
      <p:sp>
        <p:nvSpPr>
          <p:cNvPr id="3" name="テキスト ボックス 2">
            <a:extLst>
              <a:ext uri="{FF2B5EF4-FFF2-40B4-BE49-F238E27FC236}">
                <a16:creationId xmlns:a16="http://schemas.microsoft.com/office/drawing/2014/main" id="{A3B6E53C-1BCB-754F-A096-A4412054F883}"/>
              </a:ext>
            </a:extLst>
          </p:cNvPr>
          <p:cNvSpPr txBox="1"/>
          <p:nvPr/>
        </p:nvSpPr>
        <p:spPr>
          <a:xfrm>
            <a:off x="1898475" y="1326203"/>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い　がん</a:t>
            </a:r>
          </a:p>
        </p:txBody>
      </p:sp>
    </p:spTree>
    <p:extLst>
      <p:ext uri="{BB962C8B-B14F-4D97-AF65-F5344CB8AC3E}">
        <p14:creationId xmlns:p14="http://schemas.microsoft.com/office/powerpoint/2010/main" val="2235123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90326" y="1124744"/>
            <a:ext cx="2596251" cy="2841245"/>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467544" y="181057"/>
            <a:ext cx="8208912" cy="769441"/>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Arial" pitchFamily="34" charset="0"/>
              </a:rPr>
              <a:t>日本の主ながん罹患数</a:t>
            </a:r>
          </a:p>
        </p:txBody>
      </p:sp>
      <p:sp>
        <p:nvSpPr>
          <p:cNvPr id="12" name="角丸四角形吹き出し 11"/>
          <p:cNvSpPr/>
          <p:nvPr/>
        </p:nvSpPr>
        <p:spPr>
          <a:xfrm>
            <a:off x="683568" y="3938522"/>
            <a:ext cx="7732566" cy="2260979"/>
          </a:xfrm>
          <a:prstGeom prst="wedgeRoundRectCallout">
            <a:avLst>
              <a:gd name="adj1" fmla="val 33095"/>
              <a:gd name="adj2" fmla="val -90703"/>
              <a:gd name="adj3" fmla="val 16667"/>
            </a:avLst>
          </a:prstGeom>
          <a:solidFill>
            <a:schemeClr val="bg1"/>
          </a:solidFill>
          <a:ln w="57150">
            <a:solidFill>
              <a:srgbClr val="FF99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16000" tIns="144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男女別では</a:t>
            </a:r>
            <a:endParaRPr kumimoji="1" lang="en-US" altLang="ja-JP" sz="4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a:p>
            <a:pPr marL="0" marR="0" lvl="0" indent="0" algn="just" defTabSz="914400" rtl="0" eaLnBrk="1" fontAlgn="auto" latinLnBrk="0" hangingPunct="1">
              <a:lnSpc>
                <a:spcPct val="100000"/>
              </a:lnSpc>
              <a:spcBef>
                <a:spcPct val="0"/>
              </a:spcBef>
              <a:spcAft>
                <a:spcPct val="0"/>
              </a:spcAft>
              <a:buClrTx/>
              <a:buSzTx/>
              <a:buFontTx/>
              <a:buNone/>
              <a:tabLst/>
              <a:defRPr/>
            </a:pPr>
            <a:r>
              <a:rPr kumimoji="1" lang="ja-JP" altLang="en-US" sz="4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  男性の</a:t>
            </a:r>
            <a:r>
              <a:rPr kumimoji="1" lang="en-US" altLang="ja-JP" sz="4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1</a:t>
            </a:r>
            <a:r>
              <a:rPr kumimoji="1" lang="ja-JP" altLang="en-US" sz="4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位は「前立腺がん」</a:t>
            </a:r>
            <a:endParaRPr kumimoji="1" lang="en-US" altLang="ja-JP" sz="4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  女性の</a:t>
            </a:r>
            <a:r>
              <a:rPr kumimoji="1" lang="en-US" altLang="ja-JP" sz="4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1</a:t>
            </a:r>
            <a:r>
              <a:rPr kumimoji="1" lang="ja-JP" altLang="en-US" sz="4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位は「乳がん」</a:t>
            </a:r>
            <a:endParaRPr kumimoji="1" lang="en-US" altLang="ja-JP" sz="4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13" name="正方形/長方形 12"/>
          <p:cNvSpPr/>
          <p:nvPr/>
        </p:nvSpPr>
        <p:spPr>
          <a:xfrm>
            <a:off x="2699792" y="1348755"/>
            <a:ext cx="2952328"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l" defTabSz="914400" rtl="0" eaLnBrk="1" fontAlgn="auto" latinLnBrk="0" hangingPunct="1">
              <a:lnSpc>
                <a:spcPct val="12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rPr>
              <a:t>大腸がん</a:t>
            </a:r>
            <a:endParaRPr kumimoji="1" lang="en-US" altLang="ja-JP"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endParaRPr>
          </a:p>
        </p:txBody>
      </p:sp>
      <p:sp>
        <p:nvSpPr>
          <p:cNvPr id="14" name="正方形/長方形 13"/>
          <p:cNvSpPr/>
          <p:nvPr/>
        </p:nvSpPr>
        <p:spPr>
          <a:xfrm>
            <a:off x="2699792" y="2240509"/>
            <a:ext cx="3350956"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l" defTabSz="914400" rtl="0" eaLnBrk="1" fontAlgn="auto" latinLnBrk="0" hangingPunct="1">
              <a:lnSpc>
                <a:spcPct val="12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rPr>
              <a:t>胃がん</a:t>
            </a:r>
            <a:endParaRPr kumimoji="1" lang="en-US" altLang="ja-JP"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endParaRPr>
          </a:p>
        </p:txBody>
      </p:sp>
      <p:sp>
        <p:nvSpPr>
          <p:cNvPr id="15" name="正方形/長方形 14"/>
          <p:cNvSpPr/>
          <p:nvPr/>
        </p:nvSpPr>
        <p:spPr>
          <a:xfrm>
            <a:off x="2699792" y="3115567"/>
            <a:ext cx="2952328"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l" defTabSz="914400" rtl="0" eaLnBrk="1" fontAlgn="auto" latinLnBrk="0" hangingPunct="1">
              <a:lnSpc>
                <a:spcPct val="12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rPr>
              <a:t>肺がん</a:t>
            </a:r>
            <a:endParaRPr kumimoji="1" lang="en-US" altLang="ja-JP"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endParaRPr>
          </a:p>
        </p:txBody>
      </p:sp>
      <p:sp>
        <p:nvSpPr>
          <p:cNvPr id="3" name="ホームベース 2"/>
          <p:cNvSpPr/>
          <p:nvPr/>
        </p:nvSpPr>
        <p:spPr>
          <a:xfrm>
            <a:off x="912292" y="1338745"/>
            <a:ext cx="1755438" cy="646331"/>
          </a:xfrm>
          <a:prstGeom prst="homePlate">
            <a:avLst/>
          </a:prstGeom>
          <a:solidFill>
            <a:srgbClr val="FF9900"/>
          </a:solidFill>
        </p:spPr>
        <p:txBody>
          <a:bodyPr wrap="square" tIns="108000" rIns="252000" anchor="ctr" anchorCtr="0">
            <a:no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en-US" altLang="ja-JP"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1</a:t>
            </a:r>
            <a:r>
              <a:rPr kumimoji="1" lang="ja-JP" altLang="en-US"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位　</a:t>
            </a:r>
            <a:endParaRPr kumimoji="1" lang="ja-JP" altLang="en-US" sz="44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Arial" pitchFamily="34" charset="0"/>
            </a:endParaRPr>
          </a:p>
        </p:txBody>
      </p:sp>
      <p:sp>
        <p:nvSpPr>
          <p:cNvPr id="11" name="ホームベース 10"/>
          <p:cNvSpPr/>
          <p:nvPr/>
        </p:nvSpPr>
        <p:spPr>
          <a:xfrm>
            <a:off x="912292" y="2230265"/>
            <a:ext cx="1755438" cy="646331"/>
          </a:xfrm>
          <a:prstGeom prst="homePlate">
            <a:avLst/>
          </a:prstGeom>
          <a:solidFill>
            <a:srgbClr val="FF9900"/>
          </a:solidFill>
        </p:spPr>
        <p:txBody>
          <a:bodyPr wrap="square" tIns="108000" rIns="252000" anchor="ctr" anchorCtr="0">
            <a:no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en-US" altLang="ja-JP"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2</a:t>
            </a:r>
            <a:r>
              <a:rPr kumimoji="1" lang="ja-JP" altLang="en-US"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位　</a:t>
            </a:r>
            <a:endParaRPr kumimoji="1" lang="ja-JP" altLang="en-US" sz="44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Arial" pitchFamily="34" charset="0"/>
            </a:endParaRPr>
          </a:p>
        </p:txBody>
      </p:sp>
      <p:sp>
        <p:nvSpPr>
          <p:cNvPr id="16" name="ホームベース 15"/>
          <p:cNvSpPr/>
          <p:nvPr/>
        </p:nvSpPr>
        <p:spPr>
          <a:xfrm>
            <a:off x="912292" y="3121886"/>
            <a:ext cx="1755438" cy="646331"/>
          </a:xfrm>
          <a:prstGeom prst="homePlate">
            <a:avLst/>
          </a:prstGeom>
          <a:solidFill>
            <a:srgbClr val="FF9900"/>
          </a:solidFill>
        </p:spPr>
        <p:txBody>
          <a:bodyPr wrap="square" tIns="108000" rIns="252000" anchor="ctr" anchorCtr="0">
            <a:no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en-US" altLang="ja-JP"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3</a:t>
            </a:r>
            <a:r>
              <a:rPr kumimoji="1" lang="ja-JP" altLang="en-US"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位　</a:t>
            </a:r>
            <a:endParaRPr kumimoji="1" lang="ja-JP" altLang="en-US" sz="44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Arial" pitchFamily="34" charset="0"/>
            </a:endParaRPr>
          </a:p>
        </p:txBody>
      </p:sp>
      <p:sp>
        <p:nvSpPr>
          <p:cNvPr id="17" name="テキスト ボックス 16"/>
          <p:cNvSpPr txBox="1"/>
          <p:nvPr/>
        </p:nvSpPr>
        <p:spPr>
          <a:xfrm>
            <a:off x="2600397" y="6401413"/>
            <a:ext cx="5586180" cy="577081"/>
          </a:xfrm>
          <a:prstGeom prst="rect">
            <a:avLst/>
          </a:prstGeom>
          <a:noFill/>
        </p:spPr>
        <p:txBody>
          <a:bodyPr wrap="square" rtlCol="0">
            <a:spAutoFit/>
          </a:bodyPr>
          <a:lstStyle>
            <a:defPPr>
              <a:defRPr lang="ja-JP"/>
            </a:def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ja-JP" sz="105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Times New Roman" panose="02020603050405020304" pitchFamily="18" charset="0"/>
              </a:rPr>
              <a:t>（厚生労働省「人口動態統計」・全国がん登録集計を基に国立がん研究センターがん情報サービスが作成（「がん登録・統計」））</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0" lang="ja-JP" altLang="ja-JP"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E773F4E9-9BE6-415E-B7EC-9B0341427321}"/>
              </a:ext>
            </a:extLst>
          </p:cNvPr>
          <p:cNvSpPr/>
          <p:nvPr/>
        </p:nvSpPr>
        <p:spPr>
          <a:xfrm>
            <a:off x="8416134" y="6412247"/>
            <a:ext cx="502264"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en-US" altLang="ja-JP"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rPr>
              <a:t>14</a:t>
            </a:r>
            <a:endPar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endParaRPr>
          </a:p>
        </p:txBody>
      </p:sp>
      <p:sp>
        <p:nvSpPr>
          <p:cNvPr id="2" name="正方形/長方形 1">
            <a:extLst>
              <a:ext uri="{FF2B5EF4-FFF2-40B4-BE49-F238E27FC236}">
                <a16:creationId xmlns:a16="http://schemas.microsoft.com/office/drawing/2014/main" id="{9DC25877-4065-4D4D-A90D-6FE7751F74A6}"/>
              </a:ext>
            </a:extLst>
          </p:cNvPr>
          <p:cNvSpPr/>
          <p:nvPr/>
        </p:nvSpPr>
        <p:spPr>
          <a:xfrm>
            <a:off x="5724128" y="-44896"/>
            <a:ext cx="410200" cy="255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1" lang="ja-JP"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ＭＳ 明朝" panose="02020609040205080304" pitchFamily="17" charset="-128"/>
                <a:sym typeface="Wingdings"/>
              </a:rPr>
              <a:t>り</a:t>
            </a:r>
            <a:endParaRPr kumimoji="1" lang="ja-JP" altLang="ja-JP" sz="12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ＭＳ Ｐゴシック" panose="020B0600070205080204" pitchFamily="50" charset="-128"/>
              <a:sym typeface="Wingdings"/>
            </a:endParaRPr>
          </a:p>
        </p:txBody>
      </p:sp>
    </p:spTree>
    <p:extLst>
      <p:ext uri="{BB962C8B-B14F-4D97-AF65-F5344CB8AC3E}">
        <p14:creationId xmlns:p14="http://schemas.microsoft.com/office/powerpoint/2010/main" val="123618361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nakamura\Desktop\サタケさんイラストスライド化拡大-05.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64088" y="1052736"/>
            <a:ext cx="2596647" cy="2841245"/>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467544" y="181057"/>
            <a:ext cx="8208912" cy="769441"/>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Arial" pitchFamily="34" charset="0"/>
              </a:rPr>
              <a:t>日本の主ながんによる死亡数</a:t>
            </a:r>
          </a:p>
        </p:txBody>
      </p:sp>
      <p:sp>
        <p:nvSpPr>
          <p:cNvPr id="19" name="角丸四角形吹き出し 18"/>
          <p:cNvSpPr/>
          <p:nvPr/>
        </p:nvSpPr>
        <p:spPr>
          <a:xfrm>
            <a:off x="912292" y="3938522"/>
            <a:ext cx="7272808" cy="2260979"/>
          </a:xfrm>
          <a:prstGeom prst="wedgeRoundRectCallout">
            <a:avLst>
              <a:gd name="adj1" fmla="val 30809"/>
              <a:gd name="adj2" fmla="val -83350"/>
              <a:gd name="adj3" fmla="val 16667"/>
            </a:avLst>
          </a:prstGeom>
          <a:solidFill>
            <a:schemeClr val="bg1"/>
          </a:solidFill>
          <a:ln w="57150">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16000" tIns="144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男女別では</a:t>
            </a:r>
            <a:endParaRPr kumimoji="1" lang="en-US" altLang="ja-JP"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  男性の</a:t>
            </a:r>
            <a:r>
              <a:rPr kumimoji="1" lang="en-US" altLang="ja-JP"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1</a:t>
            </a:r>
            <a:r>
              <a:rPr kumimoji="1" lang="ja-JP" altLang="en-US"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位は「肺がん」</a:t>
            </a:r>
            <a:endParaRPr kumimoji="1" lang="en-US" altLang="ja-JP"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  女性の</a:t>
            </a:r>
            <a:r>
              <a:rPr kumimoji="1" lang="en-US" altLang="ja-JP"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1</a:t>
            </a:r>
            <a:r>
              <a:rPr kumimoji="1" lang="ja-JP" altLang="en-US"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位は「大腸がん」</a:t>
            </a:r>
            <a:endParaRPr kumimoji="1" lang="en-US" altLang="ja-JP"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21" name="正方形/長方形 20"/>
          <p:cNvSpPr/>
          <p:nvPr/>
        </p:nvSpPr>
        <p:spPr>
          <a:xfrm>
            <a:off x="2699792" y="1348755"/>
            <a:ext cx="2952328"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l" defTabSz="914400" rtl="0" eaLnBrk="1" fontAlgn="auto" latinLnBrk="0" hangingPunct="1">
              <a:lnSpc>
                <a:spcPct val="12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rPr>
              <a:t>肺がん</a:t>
            </a:r>
            <a:endParaRPr kumimoji="1" lang="en-US" altLang="ja-JP"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endParaRPr>
          </a:p>
        </p:txBody>
      </p:sp>
      <p:sp>
        <p:nvSpPr>
          <p:cNvPr id="22" name="正方形/長方形 21"/>
          <p:cNvSpPr/>
          <p:nvPr/>
        </p:nvSpPr>
        <p:spPr>
          <a:xfrm>
            <a:off x="2699792" y="2240509"/>
            <a:ext cx="3350956"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l" defTabSz="914400" rtl="0" eaLnBrk="1" fontAlgn="auto" latinLnBrk="0" hangingPunct="1">
              <a:lnSpc>
                <a:spcPct val="12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rPr>
              <a:t>大腸がん</a:t>
            </a:r>
            <a:endParaRPr kumimoji="1" lang="en-US" altLang="ja-JP"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endParaRPr>
          </a:p>
        </p:txBody>
      </p:sp>
      <p:sp>
        <p:nvSpPr>
          <p:cNvPr id="23" name="正方形/長方形 22"/>
          <p:cNvSpPr/>
          <p:nvPr/>
        </p:nvSpPr>
        <p:spPr>
          <a:xfrm>
            <a:off x="2699792" y="3115567"/>
            <a:ext cx="2952328" cy="725544"/>
          </a:xfrm>
          <a:prstGeom prst="rect">
            <a:avLst/>
          </a:prstGeom>
          <a:noFill/>
          <a:ln w="76200">
            <a:noFill/>
          </a:ln>
        </p:spPr>
        <p:style>
          <a:lnRef idx="2">
            <a:schemeClr val="accent3"/>
          </a:lnRef>
          <a:fillRef idx="1">
            <a:schemeClr val="lt1"/>
          </a:fillRef>
          <a:effectRef idx="0">
            <a:schemeClr val="accent3"/>
          </a:effectRef>
          <a:fontRef idx="minor">
            <a:schemeClr val="dk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l" defTabSz="914400" rtl="0" eaLnBrk="1" fontAlgn="auto" latinLnBrk="0" hangingPunct="1">
              <a:lnSpc>
                <a:spcPct val="12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rPr>
              <a:t>胃がん</a:t>
            </a:r>
            <a:endParaRPr kumimoji="1" lang="en-US" altLang="ja-JP"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cs typeface="Arial" pitchFamily="34" charset="0"/>
              <a:sym typeface="Wingdings"/>
            </a:endParaRPr>
          </a:p>
        </p:txBody>
      </p:sp>
      <p:sp>
        <p:nvSpPr>
          <p:cNvPr id="24" name="ホームベース 23"/>
          <p:cNvSpPr/>
          <p:nvPr/>
        </p:nvSpPr>
        <p:spPr>
          <a:xfrm>
            <a:off x="912292" y="1338745"/>
            <a:ext cx="1755438" cy="646331"/>
          </a:xfrm>
          <a:prstGeom prst="homePlate">
            <a:avLst/>
          </a:prstGeom>
          <a:solidFill>
            <a:srgbClr val="0070C0"/>
          </a:solidFill>
        </p:spPr>
        <p:txBody>
          <a:bodyPr wrap="square" tIns="108000" rIns="252000" anchor="ctr" anchorCtr="0">
            <a:no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en-US" altLang="ja-JP"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1</a:t>
            </a:r>
            <a:r>
              <a:rPr kumimoji="1" lang="ja-JP" altLang="en-US"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位　</a:t>
            </a:r>
            <a:endParaRPr kumimoji="1" lang="ja-JP" altLang="en-US" sz="44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Arial" pitchFamily="34" charset="0"/>
            </a:endParaRPr>
          </a:p>
        </p:txBody>
      </p:sp>
      <p:sp>
        <p:nvSpPr>
          <p:cNvPr id="25" name="ホームベース 24"/>
          <p:cNvSpPr/>
          <p:nvPr/>
        </p:nvSpPr>
        <p:spPr>
          <a:xfrm>
            <a:off x="912292" y="2230265"/>
            <a:ext cx="1755438" cy="646331"/>
          </a:xfrm>
          <a:prstGeom prst="homePlate">
            <a:avLst/>
          </a:prstGeom>
          <a:solidFill>
            <a:srgbClr val="0070C0"/>
          </a:solidFill>
        </p:spPr>
        <p:txBody>
          <a:bodyPr wrap="square" tIns="108000" rIns="252000" anchor="ctr" anchorCtr="0">
            <a:no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en-US" altLang="ja-JP"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2</a:t>
            </a:r>
            <a:r>
              <a:rPr kumimoji="1" lang="ja-JP" altLang="en-US"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位　</a:t>
            </a:r>
            <a:endParaRPr kumimoji="1" lang="ja-JP" altLang="en-US" sz="44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Arial" pitchFamily="34" charset="0"/>
            </a:endParaRPr>
          </a:p>
        </p:txBody>
      </p:sp>
      <p:sp>
        <p:nvSpPr>
          <p:cNvPr id="26" name="ホームベース 25"/>
          <p:cNvSpPr/>
          <p:nvPr/>
        </p:nvSpPr>
        <p:spPr>
          <a:xfrm>
            <a:off x="912292" y="3121886"/>
            <a:ext cx="1755438" cy="646331"/>
          </a:xfrm>
          <a:prstGeom prst="homePlate">
            <a:avLst/>
          </a:prstGeom>
          <a:solidFill>
            <a:srgbClr val="0070C0"/>
          </a:solidFill>
        </p:spPr>
        <p:txBody>
          <a:bodyPr wrap="square" tIns="108000" rIns="252000" anchor="ctr" anchorCtr="0">
            <a:no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en-US" altLang="ja-JP"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3</a:t>
            </a:r>
            <a:r>
              <a:rPr kumimoji="1" lang="ja-JP" altLang="en-US" sz="44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Arial" pitchFamily="34" charset="0"/>
              </a:rPr>
              <a:t>位　</a:t>
            </a:r>
            <a:endParaRPr kumimoji="1" lang="ja-JP" altLang="en-US" sz="4400" b="0" i="0" u="none" strike="noStrike" kern="1200" cap="none" spc="0" normalizeH="0" baseline="0" noProof="0">
              <a:ln>
                <a:noFill/>
              </a:ln>
              <a:solidFill>
                <a:prstClr val="white"/>
              </a:solidFill>
              <a:effectLst/>
              <a:uLnTx/>
              <a:uFillTx/>
              <a:latin typeface="Century Gothic" panose="020B0502020202020204"/>
              <a:ea typeface="メイリオ" panose="020B0604030504040204" pitchFamily="50" charset="-128"/>
              <a:cs typeface="Arial" pitchFamily="34" charset="0"/>
            </a:endParaRPr>
          </a:p>
        </p:txBody>
      </p:sp>
      <p:sp>
        <p:nvSpPr>
          <p:cNvPr id="12" name="正方形/長方形 11">
            <a:extLst>
              <a:ext uri="{FF2B5EF4-FFF2-40B4-BE49-F238E27FC236}">
                <a16:creationId xmlns:a16="http://schemas.microsoft.com/office/drawing/2014/main" id="{565FA06C-64EA-4403-8187-328381D88191}"/>
              </a:ext>
            </a:extLst>
          </p:cNvPr>
          <p:cNvSpPr/>
          <p:nvPr/>
        </p:nvSpPr>
        <p:spPr>
          <a:xfrm>
            <a:off x="8416134" y="6412247"/>
            <a:ext cx="502264"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en-US" altLang="ja-JP"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rPr>
              <a:t>15</a:t>
            </a:r>
            <a:endPar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endParaRPr>
          </a:p>
        </p:txBody>
      </p:sp>
      <p:sp>
        <p:nvSpPr>
          <p:cNvPr id="13" name="テキスト ボックス 12">
            <a:extLst>
              <a:ext uri="{FF2B5EF4-FFF2-40B4-BE49-F238E27FC236}">
                <a16:creationId xmlns:a16="http://schemas.microsoft.com/office/drawing/2014/main" id="{23B77CB3-BBDD-46F2-BC84-784723922D8C}"/>
              </a:ext>
            </a:extLst>
          </p:cNvPr>
          <p:cNvSpPr txBox="1"/>
          <p:nvPr/>
        </p:nvSpPr>
        <p:spPr>
          <a:xfrm>
            <a:off x="2600397" y="6401413"/>
            <a:ext cx="5586180" cy="577081"/>
          </a:xfrm>
          <a:prstGeom prst="rect">
            <a:avLst/>
          </a:prstGeom>
          <a:noFill/>
        </p:spPr>
        <p:txBody>
          <a:bodyPr wrap="square" rtlCol="0">
            <a:spAutoFit/>
          </a:bodyPr>
          <a:lstStyle>
            <a:defPPr>
              <a:defRPr lang="ja-JP"/>
            </a:def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ja-JP" sz="105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Times New Roman" panose="02020603050405020304" pitchFamily="18" charset="0"/>
              </a:rPr>
              <a:t>（厚生労働省「人口動態統計」・全国がん登録集計を基に国立がん研究センターがん情報サービスが作成（「がん登録・統計」））</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0" lang="ja-JP" altLang="ja-JP"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5313719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77" y="787692"/>
            <a:ext cx="8147837" cy="5282616"/>
          </a:xfrm>
          <a:prstGeom prst="rect">
            <a:avLst/>
          </a:prstGeom>
          <a:effectLst>
            <a:outerShdw blurRad="50800" dist="38100" dir="2700000" algn="tl" rotWithShape="0">
              <a:prstClr val="black">
                <a:alpha val="40000"/>
              </a:prstClr>
            </a:outerShdw>
          </a:effectLst>
        </p:spPr>
      </p:pic>
      <p:sp>
        <p:nvSpPr>
          <p:cNvPr id="3" name="テキスト ボックス 2"/>
          <p:cNvSpPr txBox="1"/>
          <p:nvPr/>
        </p:nvSpPr>
        <p:spPr>
          <a:xfrm>
            <a:off x="1691680" y="5293287"/>
            <a:ext cx="5904656" cy="615553"/>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BIZ UDPゴシック" panose="020B0400000000000000" pitchFamily="50" charset="-128"/>
                <a:ea typeface="BIZ UDPゴシック" panose="020B0400000000000000" pitchFamily="50" charset="-128"/>
                <a:cs typeface="Arial" pitchFamily="34" charset="0"/>
              </a:rPr>
              <a:t>文部科学省　がん教育推進のための教材</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BIZ UDPゴシック" panose="020B0400000000000000" pitchFamily="50" charset="-128"/>
              <a:ea typeface="BIZ UDPゴシック" panose="020B0400000000000000" pitchFamily="50"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85000"/>
                    <a:lumOff val="15000"/>
                  </a:prstClr>
                </a:solidFill>
                <a:effectLst/>
                <a:uLnTx/>
                <a:uFillTx/>
                <a:latin typeface="BIZ UDPゴシック" panose="020B0400000000000000" pitchFamily="50" charset="-128"/>
                <a:ea typeface="BIZ UDPゴシック" panose="020B0400000000000000" pitchFamily="50" charset="-128"/>
                <a:cs typeface="Arial" pitchFamily="34" charset="0"/>
              </a:rPr>
              <a:t>「１　</a:t>
            </a:r>
            <a:r>
              <a:rPr kumimoji="0"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Arial" pitchFamily="34" charset="0"/>
              </a:rPr>
              <a:t>がんという病気</a:t>
            </a:r>
            <a:r>
              <a:rPr kumimoji="1" lang="ja-JP" altLang="en-US" sz="1600" b="0" i="0" u="none" strike="noStrike" kern="1200" cap="none" spc="0" normalizeH="0" baseline="0" noProof="0" dirty="0">
                <a:ln>
                  <a:noFill/>
                </a:ln>
                <a:solidFill>
                  <a:prstClr val="black">
                    <a:lumMod val="85000"/>
                    <a:lumOff val="15000"/>
                  </a:prstClr>
                </a:solidFill>
                <a:effectLst/>
                <a:uLnTx/>
                <a:uFillTx/>
                <a:latin typeface="BIZ UDPゴシック" panose="020B0400000000000000" pitchFamily="50" charset="-128"/>
                <a:ea typeface="BIZ UDPゴシック" panose="020B0400000000000000" pitchFamily="50" charset="-128"/>
                <a:cs typeface="Arial" pitchFamily="34" charset="0"/>
              </a:rPr>
              <a:t>」対応</a:t>
            </a:r>
          </a:p>
        </p:txBody>
      </p:sp>
      <p:sp>
        <p:nvSpPr>
          <p:cNvPr id="4" name="正方形/長方形 3">
            <a:extLst>
              <a:ext uri="{FF2B5EF4-FFF2-40B4-BE49-F238E27FC236}">
                <a16:creationId xmlns:a16="http://schemas.microsoft.com/office/drawing/2014/main" id="{2170F4D2-8A8B-434B-8161-89665B6095E1}"/>
              </a:ext>
            </a:extLst>
          </p:cNvPr>
          <p:cNvSpPr/>
          <p:nvPr/>
        </p:nvSpPr>
        <p:spPr>
          <a:xfrm>
            <a:off x="8590247" y="6418889"/>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1800" b="1" i="0" u="none" strike="noStrike" kern="1200" cap="none" spc="0" normalizeH="0" baseline="0" noProof="0">
                <a:ln>
                  <a:noFill/>
                </a:ln>
                <a:solidFill>
                  <a:prstClr val="black"/>
                </a:solidFill>
                <a:effectLst/>
                <a:uLnTx/>
                <a:uFillTx/>
                <a:latin typeface="Century Gothic" panose="020B0502020202020204"/>
                <a:ea typeface="Arial" pitchFamily="34" charset="0"/>
                <a:cs typeface="Arial" pitchFamily="34" charset="0"/>
                <a:sym typeface="Wingdings"/>
              </a:rPr>
              <a:t>１</a:t>
            </a:r>
          </a:p>
        </p:txBody>
      </p:sp>
      <p:sp>
        <p:nvSpPr>
          <p:cNvPr id="5" name="正方形/長方形 4">
            <a:extLst>
              <a:ext uri="{FF2B5EF4-FFF2-40B4-BE49-F238E27FC236}">
                <a16:creationId xmlns:a16="http://schemas.microsoft.com/office/drawing/2014/main" id="{9741DDBE-3A93-C7DF-83F8-3473A9D16EC2}"/>
              </a:ext>
            </a:extLst>
          </p:cNvPr>
          <p:cNvSpPr/>
          <p:nvPr/>
        </p:nvSpPr>
        <p:spPr>
          <a:xfrm>
            <a:off x="936104" y="899428"/>
            <a:ext cx="4572000" cy="369332"/>
          </a:xfrm>
          <a:prstGeom prst="rect">
            <a:avLst/>
          </a:prstGeom>
        </p:spPr>
        <p:txBody>
          <a:bodyPr>
            <a:spAutoFit/>
          </a:bodyPr>
          <a:lstStyle/>
          <a:p>
            <a:r>
              <a:rPr lang="ja-JP" altLang="en-US" dirty="0">
                <a:latin typeface="BIZ UDPゴシック" panose="020B0400000000000000" pitchFamily="50" charset="-128"/>
                <a:ea typeface="BIZ UDPゴシック" panose="020B0400000000000000" pitchFamily="50" charset="-128"/>
              </a:rPr>
              <a:t>福井県がん教育のための教材（高校生版）</a:t>
            </a:r>
          </a:p>
        </p:txBody>
      </p:sp>
    </p:spTree>
    <p:extLst>
      <p:ext uri="{BB962C8B-B14F-4D97-AF65-F5344CB8AC3E}">
        <p14:creationId xmlns:p14="http://schemas.microsoft.com/office/powerpoint/2010/main" val="4301957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テキスト ボックス 41"/>
          <p:cNvSpPr txBox="1"/>
          <p:nvPr/>
        </p:nvSpPr>
        <p:spPr>
          <a:xfrm>
            <a:off x="1151620" y="238172"/>
            <a:ext cx="6840760" cy="769441"/>
          </a:xfrm>
          <a:prstGeom prst="rect">
            <a:avLst/>
          </a:prstGeom>
          <a:noFill/>
          <a:effectLst/>
        </p:spPr>
        <p:txBody>
          <a:bodyPr wrap="square" rtlCol="0">
            <a:sp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rPr>
              <a:t>がんの</a:t>
            </a:r>
            <a:r>
              <a:rPr kumimoji="1" lang="en-US" altLang="ja-JP"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rPr>
              <a:t>5</a:t>
            </a:r>
            <a:r>
              <a:rPr kumimoji="1" lang="ja-JP" alt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rPr>
              <a:t>年生存率</a:t>
            </a:r>
            <a:endParaRPr kumimoji="1" lang="en-US" altLang="ja-JP"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endParaRPr>
          </a:p>
        </p:txBody>
      </p:sp>
      <p:sp>
        <p:nvSpPr>
          <p:cNvPr id="2" name="テキスト ボックス 1"/>
          <p:cNvSpPr txBox="1"/>
          <p:nvPr/>
        </p:nvSpPr>
        <p:spPr>
          <a:xfrm>
            <a:off x="384507" y="6069319"/>
            <a:ext cx="8563580" cy="246221"/>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595959"/>
                </a:solidFill>
                <a:effectLst/>
                <a:uLnTx/>
                <a:uFillTx/>
                <a:latin typeface="メイリオ" panose="020B0604030504040204" pitchFamily="50" charset="-128"/>
                <a:ea typeface="メイリオ" panose="020B0604030504040204" pitchFamily="50" charset="-128"/>
                <a:cs typeface="Arial" panose="020B0604020202020204" pitchFamily="34" charset="0"/>
              </a:rPr>
              <a:t>国立がん研究センターがん情報サービス「がん登録・統計」がん診療連携拠点病院等院内がん登録生存率集計（</a:t>
            </a:r>
            <a:r>
              <a:rPr kumimoji="1" lang="en-US" altLang="ja-JP" sz="1000" b="0" i="0" u="none" strike="noStrike" kern="1200" cap="none" spc="0" normalizeH="0" baseline="0" noProof="0" dirty="0">
                <a:ln>
                  <a:noFill/>
                </a:ln>
                <a:solidFill>
                  <a:srgbClr val="595959"/>
                </a:solidFill>
                <a:effectLst/>
                <a:uLnTx/>
                <a:uFillTx/>
                <a:latin typeface="メイリオ" panose="020B0604030504040204" pitchFamily="50" charset="-128"/>
                <a:ea typeface="メイリオ" panose="020B0604030504040204" pitchFamily="50" charset="-128"/>
                <a:cs typeface="Arial" panose="020B0604020202020204" pitchFamily="34" charset="0"/>
              </a:rPr>
              <a:t>2010‐2011</a:t>
            </a:r>
            <a:r>
              <a:rPr kumimoji="1" lang="ja-JP" altLang="en-US" sz="1000" b="0" i="0" u="none" strike="noStrike" kern="1200" cap="none" spc="0" normalizeH="0" baseline="0" noProof="0" dirty="0">
                <a:ln>
                  <a:noFill/>
                </a:ln>
                <a:solidFill>
                  <a:srgbClr val="595959"/>
                </a:solidFill>
                <a:effectLst/>
                <a:uLnTx/>
                <a:uFillTx/>
                <a:latin typeface="メイリオ" panose="020B0604030504040204" pitchFamily="50" charset="-128"/>
                <a:ea typeface="メイリオ" panose="020B0604030504040204" pitchFamily="50" charset="-128"/>
                <a:cs typeface="Arial" panose="020B0604020202020204" pitchFamily="34" charset="0"/>
              </a:rPr>
              <a:t>診断例）より作成</a:t>
            </a:r>
            <a:endParaRPr kumimoji="0" lang="ja-JP"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ＭＳ Ｐゴシック" panose="020B0600070205080204" pitchFamily="50" charset="-128"/>
            </a:endParaRPr>
          </a:p>
        </p:txBody>
      </p:sp>
      <p:sp>
        <p:nvSpPr>
          <p:cNvPr id="5" name="正方形/長方形 4"/>
          <p:cNvSpPr/>
          <p:nvPr/>
        </p:nvSpPr>
        <p:spPr>
          <a:xfrm>
            <a:off x="198505" y="6465208"/>
            <a:ext cx="8333935" cy="25391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kumimoji="1" sz="1800" b="0" i="0" kern="1200" normalizeH="0" noProof="0">
                <a:solidFill>
                  <a:srgbClr val="000000"/>
                </a:solidFill>
                <a:uLnTx/>
                <a:uFillTx/>
                <a:latin typeface="+mn-lt"/>
                <a:ea typeface="+mn-ea"/>
                <a:cs typeface="+mn-cs"/>
              </a:defRPr>
            </a:pP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がんと診断された人のうち</a:t>
            </a: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年後に生存している人の割合が、日本人全体で</a:t>
            </a:r>
            <a:r>
              <a:rPr kumimoji="1" lang="en-US" altLang="ja-JP"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0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年後に生存している人の割合に比べてどのくらい低いかで表す。</a:t>
            </a:r>
          </a:p>
        </p:txBody>
      </p:sp>
      <p:sp>
        <p:nvSpPr>
          <p:cNvPr id="6" name="正方形/長方形 5">
            <a:extLst>
              <a:ext uri="{FF2B5EF4-FFF2-40B4-BE49-F238E27FC236}">
                <a16:creationId xmlns:a16="http://schemas.microsoft.com/office/drawing/2014/main" id="{857B178D-EE2F-48C4-9BD2-910AB1FE75E8}"/>
              </a:ext>
            </a:extLst>
          </p:cNvPr>
          <p:cNvSpPr/>
          <p:nvPr/>
        </p:nvSpPr>
        <p:spPr>
          <a:xfrm>
            <a:off x="8471554" y="6412247"/>
            <a:ext cx="502264"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en-US" altLang="ja-JP"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rPr>
              <a:t>16</a:t>
            </a:r>
            <a:endPar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endParaRPr>
          </a:p>
        </p:txBody>
      </p:sp>
      <p:pic>
        <p:nvPicPr>
          <p:cNvPr id="8" name="図 7">
            <a:extLst>
              <a:ext uri="{FF2B5EF4-FFF2-40B4-BE49-F238E27FC236}">
                <a16:creationId xmlns:a16="http://schemas.microsoft.com/office/drawing/2014/main" id="{C84CF6E6-5CE8-4131-803B-B0A047915C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60" y="1433262"/>
            <a:ext cx="8748464" cy="4463172"/>
          </a:xfrm>
          <a:prstGeom prst="rect">
            <a:avLst/>
          </a:prstGeom>
        </p:spPr>
      </p:pic>
    </p:spTree>
    <p:extLst>
      <p:ext uri="{BB962C8B-B14F-4D97-AF65-F5344CB8AC3E}">
        <p14:creationId xmlns:p14="http://schemas.microsoft.com/office/powerpoint/2010/main" val="744976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78" y="787692"/>
            <a:ext cx="8147835" cy="5282615"/>
          </a:xfrm>
          <a:prstGeom prst="rect">
            <a:avLst/>
          </a:prstGeom>
          <a:effectLst>
            <a:outerShdw blurRad="50800" dist="38100" dir="2700000" algn="tl" rotWithShape="0">
              <a:prstClr val="black">
                <a:alpha val="40000"/>
              </a:prstClr>
            </a:outerShdw>
          </a:effectLst>
        </p:spPr>
      </p:pic>
      <p:sp>
        <p:nvSpPr>
          <p:cNvPr id="3" name="テキスト ボックス 2"/>
          <p:cNvSpPr txBox="1"/>
          <p:nvPr/>
        </p:nvSpPr>
        <p:spPr>
          <a:xfrm>
            <a:off x="1691680" y="5293287"/>
            <a:ext cx="5904656" cy="584775"/>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がんの予防」対応</a:t>
            </a:r>
          </a:p>
        </p:txBody>
      </p:sp>
      <p:sp>
        <p:nvSpPr>
          <p:cNvPr id="7" name="正方形/長方形 6">
            <a:extLst>
              <a:ext uri="{FF2B5EF4-FFF2-40B4-BE49-F238E27FC236}">
                <a16:creationId xmlns:a16="http://schemas.microsoft.com/office/drawing/2014/main" id="{B7403DEE-A46D-41A6-A1ED-A0476CB5A734}"/>
              </a:ext>
            </a:extLst>
          </p:cNvPr>
          <p:cNvSpPr/>
          <p:nvPr/>
        </p:nvSpPr>
        <p:spPr>
          <a:xfrm>
            <a:off x="8675414" y="6411264"/>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１</a:t>
            </a:r>
          </a:p>
        </p:txBody>
      </p:sp>
    </p:spTree>
    <p:extLst>
      <p:ext uri="{BB962C8B-B14F-4D97-AF65-F5344CB8AC3E}">
        <p14:creationId xmlns:p14="http://schemas.microsoft.com/office/powerpoint/2010/main" val="170980235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CC79393-A10A-416B-BF34-CE40DC3C704A}"/>
              </a:ext>
            </a:extLst>
          </p:cNvPr>
          <p:cNvPicPr>
            <a:picLocks noChangeAspect="1"/>
          </p:cNvPicPr>
          <p:nvPr/>
        </p:nvPicPr>
        <p:blipFill rotWithShape="1">
          <a:blip r:embed="rId3">
            <a:extLst>
              <a:ext uri="{28A0092B-C50C-407E-A947-70E740481C1C}">
                <a14:useLocalDpi xmlns:a14="http://schemas.microsoft.com/office/drawing/2010/main" val="0"/>
              </a:ext>
            </a:extLst>
          </a:blip>
          <a:srcRect b="13160"/>
          <a:stretch/>
        </p:blipFill>
        <p:spPr>
          <a:xfrm>
            <a:off x="913050" y="2996952"/>
            <a:ext cx="7317899" cy="3960440"/>
          </a:xfrm>
          <a:prstGeom prst="rect">
            <a:avLst/>
          </a:prstGeom>
        </p:spPr>
      </p:pic>
      <p:sp>
        <p:nvSpPr>
          <p:cNvPr id="12" name="テキスト ボックス 11"/>
          <p:cNvSpPr txBox="1"/>
          <p:nvPr/>
        </p:nvSpPr>
        <p:spPr>
          <a:xfrm>
            <a:off x="325488" y="197266"/>
            <a:ext cx="8493024" cy="707886"/>
          </a:xfrm>
          <a:prstGeom prst="rect">
            <a:avLst/>
          </a:prstGeom>
          <a:noFill/>
          <a:effectLst/>
        </p:spPr>
        <p:txBody>
          <a:bodyPr wrap="square" rtlCol="0">
            <a:spAutoFit/>
          </a:bodyPr>
          <a:lstStyle>
            <a:defPPr>
              <a:defRPr lang="ja-JP"/>
            </a:defPPr>
            <a:lvl1pPr marL="0" algn="ctr" defTabSz="914400" rtl="0" eaLnBrk="1" latinLnBrk="0" hangingPunct="1">
              <a:defRPr kumimoji="1" sz="3900" b="1" kern="1200">
                <a:solidFill>
                  <a:schemeClr val="bg1"/>
                </a:solidFill>
                <a:effectLst>
                  <a:outerShdw blurRad="38100" dist="38100" dir="2700000" algn="tl">
                    <a:srgbClr val="000000">
                      <a:alpha val="43137"/>
                    </a:srgbClr>
                  </a:outerShdw>
                </a:effectLst>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3900" b="1" i="0" normalizeH="0" noProof="0">
                <a:solidFill>
                  <a:srgbClr val="FFFFFF"/>
                </a:solidFill>
                <a:uLnTx/>
                <a:uFillTx/>
                <a:latin typeface="+mn-lt"/>
                <a:ea typeface="+mn-ea"/>
                <a:cs typeface="+mn-cs"/>
              </a:defRPr>
            </a:pPr>
            <a:r>
              <a:rPr kumimoji="1" lang="ja-JP" altLang="en-US" sz="39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Arial" pitchFamily="34" charset="0"/>
              </a:rPr>
              <a:t>がんの原因</a:t>
            </a:r>
          </a:p>
        </p:txBody>
      </p:sp>
      <p:grpSp>
        <p:nvGrpSpPr>
          <p:cNvPr id="4" name="グループ化 3"/>
          <p:cNvGrpSpPr/>
          <p:nvPr/>
        </p:nvGrpSpPr>
        <p:grpSpPr>
          <a:xfrm>
            <a:off x="3441444" y="2798197"/>
            <a:ext cx="3016404" cy="2982643"/>
            <a:chOff x="3806998" y="1894775"/>
            <a:chExt cx="2915872" cy="2915870"/>
          </a:xfrm>
        </p:grpSpPr>
        <p:sp>
          <p:nvSpPr>
            <p:cNvPr id="20" name="円/楕円 19"/>
            <p:cNvSpPr/>
            <p:nvPr/>
          </p:nvSpPr>
          <p:spPr>
            <a:xfrm>
              <a:off x="3806998" y="1894775"/>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26" name="テキスト ボックス 25"/>
            <p:cNvSpPr txBox="1"/>
            <p:nvPr/>
          </p:nvSpPr>
          <p:spPr>
            <a:xfrm>
              <a:off x="4040230" y="3077035"/>
              <a:ext cx="2449408" cy="794963"/>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rPr>
                <a:t>生活習慣</a:t>
              </a:r>
            </a:p>
          </p:txBody>
        </p:sp>
      </p:grpSp>
      <p:grpSp>
        <p:nvGrpSpPr>
          <p:cNvPr id="3" name="グループ化 2"/>
          <p:cNvGrpSpPr/>
          <p:nvPr/>
        </p:nvGrpSpPr>
        <p:grpSpPr>
          <a:xfrm>
            <a:off x="1169211" y="3022862"/>
            <a:ext cx="2740997" cy="2655638"/>
            <a:chOff x="754810" y="1751022"/>
            <a:chExt cx="2915873" cy="2915870"/>
          </a:xfrm>
        </p:grpSpPr>
        <p:sp>
          <p:nvSpPr>
            <p:cNvPr id="24" name="円/楕円 23"/>
            <p:cNvSpPr/>
            <p:nvPr/>
          </p:nvSpPr>
          <p:spPr>
            <a:xfrm>
              <a:off x="754810" y="1751022"/>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27" name="テキスト ボックス 26"/>
            <p:cNvSpPr txBox="1"/>
            <p:nvPr/>
          </p:nvSpPr>
          <p:spPr>
            <a:xfrm>
              <a:off x="947352" y="2617568"/>
              <a:ext cx="2723331" cy="1182777"/>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rPr>
                <a:t>細菌・</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rPr>
                <a:t>ウイルス</a:t>
              </a:r>
            </a:p>
          </p:txBody>
        </p:sp>
      </p:grpSp>
      <p:sp>
        <p:nvSpPr>
          <p:cNvPr id="14" name="テキスト ボックス 13"/>
          <p:cNvSpPr txBox="1"/>
          <p:nvPr/>
        </p:nvSpPr>
        <p:spPr>
          <a:xfrm>
            <a:off x="764720" y="1491389"/>
            <a:ext cx="7614559" cy="1323439"/>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0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rPr>
              <a:t>がんには原因のわかっている</a:t>
            </a:r>
            <a:endParaRPr kumimoji="1" lang="en-US" altLang="ja-JP" sz="40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0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rPr>
              <a:t>ものとわからないものがある</a:t>
            </a:r>
            <a:endParaRPr kumimoji="1" lang="en-US" altLang="ja-JP" sz="40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endParaRPr>
          </a:p>
        </p:txBody>
      </p:sp>
      <p:grpSp>
        <p:nvGrpSpPr>
          <p:cNvPr id="8" name="グループ化 7">
            <a:extLst>
              <a:ext uri="{FF2B5EF4-FFF2-40B4-BE49-F238E27FC236}">
                <a16:creationId xmlns:a16="http://schemas.microsoft.com/office/drawing/2014/main" id="{41C9ED03-5D98-42A4-809C-64ED69413F11}"/>
              </a:ext>
            </a:extLst>
          </p:cNvPr>
          <p:cNvGrpSpPr/>
          <p:nvPr/>
        </p:nvGrpSpPr>
        <p:grpSpPr>
          <a:xfrm>
            <a:off x="6084168" y="3338884"/>
            <a:ext cx="1702756" cy="1653128"/>
            <a:chOff x="7156012" y="446875"/>
            <a:chExt cx="1702756" cy="1653128"/>
          </a:xfrm>
        </p:grpSpPr>
        <p:sp>
          <p:nvSpPr>
            <p:cNvPr id="18" name="円/楕円 17"/>
            <p:cNvSpPr/>
            <p:nvPr/>
          </p:nvSpPr>
          <p:spPr>
            <a:xfrm>
              <a:off x="7156012" y="446875"/>
              <a:ext cx="1702756" cy="1653128"/>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dirty="0">
                <a:ln>
                  <a:noFill/>
                </a:ln>
                <a:solidFill>
                  <a:prstClr val="white"/>
                </a:solidFill>
                <a:effectLst/>
                <a:uLnTx/>
                <a:uFillTx/>
                <a:latin typeface="Century Gothic" panose="020B0502020202020204"/>
                <a:cs typeface="Arial" pitchFamily="34" charset="0"/>
              </a:endParaRPr>
            </a:p>
          </p:txBody>
        </p:sp>
        <p:sp>
          <p:nvSpPr>
            <p:cNvPr id="19" name="テキスト ボックス 18"/>
            <p:cNvSpPr txBox="1"/>
            <p:nvPr/>
          </p:nvSpPr>
          <p:spPr>
            <a:xfrm>
              <a:off x="7350309" y="955881"/>
              <a:ext cx="1352497" cy="830997"/>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rPr>
                <a:t>遺伝的</a:t>
              </a: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rPr>
                <a:t>原因</a:t>
              </a:r>
            </a:p>
          </p:txBody>
        </p:sp>
      </p:grpSp>
      <p:sp>
        <p:nvSpPr>
          <p:cNvPr id="15" name="正方形/長方形 14">
            <a:extLst>
              <a:ext uri="{FF2B5EF4-FFF2-40B4-BE49-F238E27FC236}">
                <a16:creationId xmlns:a16="http://schemas.microsoft.com/office/drawing/2014/main" id="{2CE7F036-D087-4463-AE60-6737CA6D326B}"/>
              </a:ext>
            </a:extLst>
          </p:cNvPr>
          <p:cNvSpPr/>
          <p:nvPr/>
        </p:nvSpPr>
        <p:spPr>
          <a:xfrm>
            <a:off x="8274388" y="6389622"/>
            <a:ext cx="646280"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en-US" altLang="ja-JP"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rPr>
              <a:t>10</a:t>
            </a:r>
            <a:endPar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itchFamily="34" charset="0"/>
              <a:sym typeface="Wingdings"/>
            </a:endParaRPr>
          </a:p>
        </p:txBody>
      </p:sp>
      <p:sp>
        <p:nvSpPr>
          <p:cNvPr id="2" name="正方形/長方形 1">
            <a:extLst>
              <a:ext uri="{FF2B5EF4-FFF2-40B4-BE49-F238E27FC236}">
                <a16:creationId xmlns:a16="http://schemas.microsoft.com/office/drawing/2014/main" id="{0E06D556-32A3-4043-AC01-FB4C7806E4BD}"/>
              </a:ext>
            </a:extLst>
          </p:cNvPr>
          <p:cNvSpPr/>
          <p:nvPr/>
        </p:nvSpPr>
        <p:spPr>
          <a:xfrm>
            <a:off x="3682717" y="5819042"/>
            <a:ext cx="2044205" cy="603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rPr>
              <a:t>不明</a:t>
            </a:r>
            <a:endParaRPr kumimoji="1" lang="ja-JP" altLang="en-US" sz="3600" b="1" i="0" u="none" strike="noStrike" kern="1200" cap="none" spc="0" normalizeH="0" baseline="0" noProof="0" dirty="0">
              <a:ln>
                <a:noFill/>
              </a:ln>
              <a:solidFill>
                <a:prstClr val="black"/>
              </a:solidFill>
              <a:effectLst/>
              <a:uLnTx/>
              <a:uFillTx/>
              <a:latin typeface="Century Gothic" panose="020B0502020202020204"/>
              <a:ea typeface="メイリオ" panose="020B0604030504040204" pitchFamily="50" charset="-128"/>
              <a:cs typeface="Arial" pitchFamily="34" charset="0"/>
            </a:endParaRPr>
          </a:p>
        </p:txBody>
      </p:sp>
    </p:spTree>
    <p:extLst>
      <p:ext uri="{BB962C8B-B14F-4D97-AF65-F5344CB8AC3E}">
        <p14:creationId xmlns:p14="http://schemas.microsoft.com/office/powerpoint/2010/main" val="18880959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825556" y="4950057"/>
            <a:ext cx="7511855" cy="1729463"/>
          </a:xfrm>
          <a:prstGeom prst="roundRect">
            <a:avLst>
              <a:gd name="adj" fmla="val 14464"/>
            </a:avLst>
          </a:prstGeom>
          <a:solidFill>
            <a:srgbClr val="FF9900"/>
          </a:solidFill>
        </p:spPr>
        <p:txBody>
          <a:bodyPr wrap="square" tIns="180000" rtlCol="0">
            <a:no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mn-ea"/>
                <a:ea typeface="+mn-ea"/>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solidFill>
                  <a:srgbClr val="FFFFFF"/>
                </a:solidFill>
                <a:uLnTx/>
                <a:uFillTx/>
                <a:latin typeface="+mn-ea"/>
                <a:ea typeface="+mn-ea"/>
                <a:cs typeface="メイリオ" panose="020B0604030504040204" pitchFamily="50" charset="-128"/>
              </a:defRPr>
            </a:pPr>
            <a:r>
              <a:rPr kumimoji="1" lang="ja-JP" alt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生活習慣は自分で</a:t>
            </a:r>
            <a:br>
              <a:rPr kumimoji="1" lang="en-US" altLang="ja-JP"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br>
            <a:r>
              <a:rPr kumimoji="1" lang="ja-JP" alt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気をつけることができる</a:t>
            </a:r>
          </a:p>
        </p:txBody>
      </p:sp>
      <p:sp>
        <p:nvSpPr>
          <p:cNvPr id="16" name="テキスト ボックス 15"/>
          <p:cNvSpPr txBox="1"/>
          <p:nvPr/>
        </p:nvSpPr>
        <p:spPr>
          <a:xfrm>
            <a:off x="0" y="178480"/>
            <a:ext cx="9144000" cy="769441"/>
          </a:xfrm>
          <a:prstGeom prst="rect">
            <a:avLst/>
          </a:prstGeom>
          <a:noFill/>
          <a:effectLst/>
        </p:spPr>
        <p:txBody>
          <a:bodyPr wrap="square" rtlCol="0">
            <a:spAutoFit/>
          </a:bodyPr>
          <a:lstStyle>
            <a:defPPr>
              <a:defRPr lang="ja-JP"/>
            </a:defPPr>
            <a:lvl1pPr marL="0" algn="ctr" defTabSz="914400" rtl="0" eaLnBrk="1" latinLnBrk="0" hangingPunct="1">
              <a:defRPr kumimoji="1" sz="48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8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主ながんの原因</a:t>
            </a:r>
          </a:p>
        </p:txBody>
      </p:sp>
      <p:sp>
        <p:nvSpPr>
          <p:cNvPr id="23" name="正方形/長方形 22">
            <a:extLst>
              <a:ext uri="{FF2B5EF4-FFF2-40B4-BE49-F238E27FC236}">
                <a16:creationId xmlns:a16="http://schemas.microsoft.com/office/drawing/2014/main" id="{C5DC4F66-55CA-4764-9EF5-836F96D50D94}"/>
              </a:ext>
            </a:extLst>
          </p:cNvPr>
          <p:cNvSpPr/>
          <p:nvPr/>
        </p:nvSpPr>
        <p:spPr>
          <a:xfrm>
            <a:off x="8476867" y="6439118"/>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５</a:t>
            </a:r>
          </a:p>
        </p:txBody>
      </p:sp>
      <p:sp>
        <p:nvSpPr>
          <p:cNvPr id="41" name="テキスト ボックス 40">
            <a:extLst>
              <a:ext uri="{FF2B5EF4-FFF2-40B4-BE49-F238E27FC236}">
                <a16:creationId xmlns:a16="http://schemas.microsoft.com/office/drawing/2014/main" id="{9E5EEF26-CE11-4C92-B04B-C9D4873FA3BF}"/>
              </a:ext>
            </a:extLst>
          </p:cNvPr>
          <p:cNvSpPr txBox="1"/>
          <p:nvPr/>
        </p:nvSpPr>
        <p:spPr>
          <a:xfrm>
            <a:off x="1043608" y="1149033"/>
            <a:ext cx="7511855" cy="1606811"/>
          </a:xfrm>
          <a:custGeom>
            <a:avLst/>
            <a:gdLst>
              <a:gd name="connsiteX0" fmla="*/ 0 w 6772842"/>
              <a:gd name="connsiteY0" fmla="*/ 0 h 1622507"/>
              <a:gd name="connsiteX1" fmla="*/ 3950825 w 6772842"/>
              <a:gd name="connsiteY1" fmla="*/ 0 h 1622507"/>
              <a:gd name="connsiteX2" fmla="*/ 3950825 w 6772842"/>
              <a:gd name="connsiteY2" fmla="*/ 0 h 1622507"/>
              <a:gd name="connsiteX3" fmla="*/ 5644035 w 6772842"/>
              <a:gd name="connsiteY3" fmla="*/ 0 h 1622507"/>
              <a:gd name="connsiteX4" fmla="*/ 6772842 w 6772842"/>
              <a:gd name="connsiteY4" fmla="*/ 0 h 1622507"/>
              <a:gd name="connsiteX5" fmla="*/ 6772842 w 6772842"/>
              <a:gd name="connsiteY5" fmla="*/ 632170 h 1622507"/>
              <a:gd name="connsiteX6" fmla="*/ 6772842 w 6772842"/>
              <a:gd name="connsiteY6" fmla="*/ 632170 h 1622507"/>
              <a:gd name="connsiteX7" fmla="*/ 6772842 w 6772842"/>
              <a:gd name="connsiteY7" fmla="*/ 903100 h 1622507"/>
              <a:gd name="connsiteX8" fmla="*/ 6772842 w 6772842"/>
              <a:gd name="connsiteY8" fmla="*/ 1083720 h 1622507"/>
              <a:gd name="connsiteX9" fmla="*/ 4805835 w 6772842"/>
              <a:gd name="connsiteY9" fmla="*/ 1083720 h 1622507"/>
              <a:gd name="connsiteX10" fmla="*/ 4001302 w 6772842"/>
              <a:gd name="connsiteY10" fmla="*/ 1622507 h 1622507"/>
              <a:gd name="connsiteX11" fmla="*/ 3950825 w 6772842"/>
              <a:gd name="connsiteY11" fmla="*/ 1083720 h 1622507"/>
              <a:gd name="connsiteX12" fmla="*/ 0 w 6772842"/>
              <a:gd name="connsiteY12" fmla="*/ 1083720 h 1622507"/>
              <a:gd name="connsiteX13" fmla="*/ 0 w 6772842"/>
              <a:gd name="connsiteY13" fmla="*/ 903100 h 1622507"/>
              <a:gd name="connsiteX14" fmla="*/ 0 w 6772842"/>
              <a:gd name="connsiteY14" fmla="*/ 632170 h 1622507"/>
              <a:gd name="connsiteX15" fmla="*/ 0 w 6772842"/>
              <a:gd name="connsiteY15" fmla="*/ 632170 h 1622507"/>
              <a:gd name="connsiteX16" fmla="*/ 0 w 6772842"/>
              <a:gd name="connsiteY16" fmla="*/ 0 h 16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72841" h="1622507">
                <a:moveTo>
                  <a:pt x="0" y="0"/>
                </a:moveTo>
                <a:lnTo>
                  <a:pt x="3950825" y="0"/>
                </a:lnTo>
                <a:lnTo>
                  <a:pt x="3950825" y="0"/>
                </a:lnTo>
                <a:lnTo>
                  <a:pt x="5644035" y="0"/>
                </a:lnTo>
                <a:lnTo>
                  <a:pt x="6772842" y="0"/>
                </a:lnTo>
                <a:lnTo>
                  <a:pt x="6772842" y="632170"/>
                </a:lnTo>
                <a:lnTo>
                  <a:pt x="6772842" y="632170"/>
                </a:lnTo>
                <a:lnTo>
                  <a:pt x="6772842" y="903100"/>
                </a:lnTo>
                <a:lnTo>
                  <a:pt x="6772842" y="1083720"/>
                </a:lnTo>
                <a:lnTo>
                  <a:pt x="4805835" y="1083720"/>
                </a:lnTo>
                <a:lnTo>
                  <a:pt x="4001302" y="1622507"/>
                </a:lnTo>
                <a:lnTo>
                  <a:pt x="3950825" y="1083720"/>
                </a:lnTo>
                <a:lnTo>
                  <a:pt x="0" y="1083720"/>
                </a:lnTo>
                <a:lnTo>
                  <a:pt x="0" y="903100"/>
                </a:lnTo>
                <a:lnTo>
                  <a:pt x="0" y="632170"/>
                </a:lnTo>
                <a:lnTo>
                  <a:pt x="0" y="632170"/>
                </a:lnTo>
                <a:lnTo>
                  <a:pt x="0" y="0"/>
                </a:lnTo>
                <a:close/>
              </a:path>
            </a:pathLst>
          </a:custGeom>
          <a:solidFill>
            <a:schemeClr val="bg1"/>
          </a:solidFill>
          <a:ln w="38100">
            <a:solidFill>
              <a:srgbClr val="FF9900"/>
            </a:solidFill>
          </a:ln>
          <a:effectLst>
            <a:outerShdw blurRad="50800" dist="38100" dir="2700000" algn="tl" rotWithShape="0">
              <a:prstClr val="black">
                <a:alpha val="40000"/>
              </a:prstClr>
            </a:outerShdw>
          </a:effectLst>
        </p:spPr>
        <p:txBody>
          <a:bodyPr wrap="square" lIns="180000" tIns="144000" rtlCol="0" anchor="t" anchorCtr="0">
            <a:no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28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喫煙・受動喫煙・飲酒・食</a:t>
            </a:r>
            <a:r>
              <a:rPr kumimoji="1" lang="ja-JP" altLang="en-US" sz="2800" b="1" i="0" u="none" strike="noStrike" kern="1200" cap="none" spc="-30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事</a:t>
            </a:r>
            <a:r>
              <a:rPr kumimoji="1" lang="ja-JP" altLang="en-US" sz="28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（野菜不足、脂肪のとりすぎなど</a:t>
            </a:r>
            <a:r>
              <a:rPr kumimoji="1" lang="ja-JP" altLang="en-US" sz="2800" b="1" i="0" u="none" strike="noStrike" kern="1200" cap="none" spc="-150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a:t>
            </a:r>
            <a:r>
              <a:rPr kumimoji="1" lang="ja-JP" altLang="en-US" sz="28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・運動不足など</a:t>
            </a:r>
          </a:p>
        </p:txBody>
      </p:sp>
      <p:grpSp>
        <p:nvGrpSpPr>
          <p:cNvPr id="45" name="グループ化 44">
            <a:extLst>
              <a:ext uri="{FF2B5EF4-FFF2-40B4-BE49-F238E27FC236}">
                <a16:creationId xmlns:a16="http://schemas.microsoft.com/office/drawing/2014/main" id="{95D4F8C3-D05C-44F1-B2CB-92B3BA5840F6}"/>
              </a:ext>
            </a:extLst>
          </p:cNvPr>
          <p:cNvGrpSpPr/>
          <p:nvPr/>
        </p:nvGrpSpPr>
        <p:grpSpPr>
          <a:xfrm>
            <a:off x="3741779" y="2361565"/>
            <a:ext cx="2587119" cy="2557626"/>
            <a:chOff x="3677860" y="1707463"/>
            <a:chExt cx="2915872" cy="2915870"/>
          </a:xfrm>
        </p:grpSpPr>
        <p:sp>
          <p:nvSpPr>
            <p:cNvPr id="46" name="円/楕円 19">
              <a:extLst>
                <a:ext uri="{FF2B5EF4-FFF2-40B4-BE49-F238E27FC236}">
                  <a16:creationId xmlns:a16="http://schemas.microsoft.com/office/drawing/2014/main" id="{94D346CF-A6A8-4E56-A7F9-82BB05E9FEA6}"/>
                </a:ext>
              </a:extLst>
            </p:cNvPr>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47" name="テキスト ボックス 46">
              <a:extLst>
                <a:ext uri="{FF2B5EF4-FFF2-40B4-BE49-F238E27FC236}">
                  <a16:creationId xmlns:a16="http://schemas.microsoft.com/office/drawing/2014/main" id="{9179F8E0-2EEC-450E-BA3D-A01CCB588E2A}"/>
                </a:ext>
              </a:extLst>
            </p:cNvPr>
            <p:cNvSpPr txBox="1"/>
            <p:nvPr/>
          </p:nvSpPr>
          <p:spPr>
            <a:xfrm>
              <a:off x="3911092" y="2799988"/>
              <a:ext cx="2449408" cy="794963"/>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生活習慣</a:t>
              </a:r>
            </a:p>
          </p:txBody>
        </p:sp>
      </p:grpSp>
      <p:grpSp>
        <p:nvGrpSpPr>
          <p:cNvPr id="48" name="グループ化 47">
            <a:extLst>
              <a:ext uri="{FF2B5EF4-FFF2-40B4-BE49-F238E27FC236}">
                <a16:creationId xmlns:a16="http://schemas.microsoft.com/office/drawing/2014/main" id="{C9C9215C-7B2C-481B-97FD-A209E100FCB6}"/>
              </a:ext>
            </a:extLst>
          </p:cNvPr>
          <p:cNvGrpSpPr/>
          <p:nvPr/>
        </p:nvGrpSpPr>
        <p:grpSpPr>
          <a:xfrm>
            <a:off x="1016587" y="2465217"/>
            <a:ext cx="2587119" cy="2298403"/>
            <a:chOff x="746302" y="1935088"/>
            <a:chExt cx="2723331" cy="2458690"/>
          </a:xfrm>
        </p:grpSpPr>
        <p:sp>
          <p:nvSpPr>
            <p:cNvPr id="49" name="円/楕円 23">
              <a:extLst>
                <a:ext uri="{FF2B5EF4-FFF2-40B4-BE49-F238E27FC236}">
                  <a16:creationId xmlns:a16="http://schemas.microsoft.com/office/drawing/2014/main" id="{CFAD80CD-ABBB-4BDB-A52A-0699374C8028}"/>
                </a:ext>
              </a:extLst>
            </p:cNvPr>
            <p:cNvSpPr/>
            <p:nvPr/>
          </p:nvSpPr>
          <p:spPr>
            <a:xfrm>
              <a:off x="887993" y="1935088"/>
              <a:ext cx="2507895" cy="245869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50" name="テキスト ボックス 49">
              <a:extLst>
                <a:ext uri="{FF2B5EF4-FFF2-40B4-BE49-F238E27FC236}">
                  <a16:creationId xmlns:a16="http://schemas.microsoft.com/office/drawing/2014/main" id="{42438481-521E-458D-AED4-473790A22E88}"/>
                </a:ext>
              </a:extLst>
            </p:cNvPr>
            <p:cNvSpPr txBox="1"/>
            <p:nvPr/>
          </p:nvSpPr>
          <p:spPr>
            <a:xfrm>
              <a:off x="746302" y="2552389"/>
              <a:ext cx="2723331" cy="1251684"/>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細菌・</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ウイルス</a:t>
              </a:r>
            </a:p>
          </p:txBody>
        </p:sp>
      </p:grpSp>
      <p:grpSp>
        <p:nvGrpSpPr>
          <p:cNvPr id="51" name="グループ化 50">
            <a:extLst>
              <a:ext uri="{FF2B5EF4-FFF2-40B4-BE49-F238E27FC236}">
                <a16:creationId xmlns:a16="http://schemas.microsoft.com/office/drawing/2014/main" id="{EB97F3E5-50AC-476A-AEB5-D1D02256CDEB}"/>
              </a:ext>
            </a:extLst>
          </p:cNvPr>
          <p:cNvGrpSpPr/>
          <p:nvPr/>
        </p:nvGrpSpPr>
        <p:grpSpPr>
          <a:xfrm>
            <a:off x="6537028" y="2817475"/>
            <a:ext cx="1752490" cy="1679856"/>
            <a:chOff x="8264397" y="356574"/>
            <a:chExt cx="2915872" cy="2915870"/>
          </a:xfrm>
        </p:grpSpPr>
        <p:sp>
          <p:nvSpPr>
            <p:cNvPr id="52" name="円/楕円 17">
              <a:extLst>
                <a:ext uri="{FF2B5EF4-FFF2-40B4-BE49-F238E27FC236}">
                  <a16:creationId xmlns:a16="http://schemas.microsoft.com/office/drawing/2014/main" id="{B84398FB-0205-402F-BDF2-6D02400A3083}"/>
                </a:ext>
              </a:extLst>
            </p:cNvPr>
            <p:cNvSpPr/>
            <p:nvPr/>
          </p:nvSpPr>
          <p:spPr>
            <a:xfrm>
              <a:off x="8264397" y="356574"/>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53" name="テキスト ボックス 52">
              <a:extLst>
                <a:ext uri="{FF2B5EF4-FFF2-40B4-BE49-F238E27FC236}">
                  <a16:creationId xmlns:a16="http://schemas.microsoft.com/office/drawing/2014/main" id="{39A4D7BB-5E38-4D9F-AFA2-514EB3A7B483}"/>
                </a:ext>
              </a:extLst>
            </p:cNvPr>
            <p:cNvSpPr txBox="1"/>
            <p:nvPr/>
          </p:nvSpPr>
          <p:spPr>
            <a:xfrm>
              <a:off x="8573969" y="1206363"/>
              <a:ext cx="2316073" cy="1442433"/>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遺伝的</a:t>
              </a: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原因</a:t>
              </a:r>
            </a:p>
          </p:txBody>
        </p:sp>
      </p:grpSp>
      <p:sp>
        <p:nvSpPr>
          <p:cNvPr id="54" name="円/楕円 1">
            <a:extLst>
              <a:ext uri="{FF2B5EF4-FFF2-40B4-BE49-F238E27FC236}">
                <a16:creationId xmlns:a16="http://schemas.microsoft.com/office/drawing/2014/main" id="{489D54C4-5289-4D77-AD1C-181513E3F51A}"/>
              </a:ext>
            </a:extLst>
          </p:cNvPr>
          <p:cNvSpPr/>
          <p:nvPr/>
        </p:nvSpPr>
        <p:spPr>
          <a:xfrm>
            <a:off x="3826033" y="2455891"/>
            <a:ext cx="2418613" cy="2317056"/>
          </a:xfrm>
          <a:prstGeom prst="ellipse">
            <a:avLst/>
          </a:prstGeom>
          <a:noFill/>
          <a:ln w="76200" cap="sq">
            <a:solidFill>
              <a:srgbClr val="FF000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sym typeface="Wingdings"/>
            </a:endParaRPr>
          </a:p>
        </p:txBody>
      </p:sp>
    </p:spTree>
    <p:extLst>
      <p:ext uri="{BB962C8B-B14F-4D97-AF65-F5344CB8AC3E}">
        <p14:creationId xmlns:p14="http://schemas.microsoft.com/office/powerpoint/2010/main" val="39156812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down)">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heel(1)">
                                      <p:cBhvr>
                                        <p:cTn id="16" dur="10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1" grpId="0" animBg="1"/>
      <p:bldP spid="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2A5C9CC-111B-484E-A058-68EB7BCC0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49" y="1815279"/>
            <a:ext cx="8572500" cy="4543425"/>
          </a:xfrm>
          <a:prstGeom prst="rect">
            <a:avLst/>
          </a:prstGeom>
        </p:spPr>
      </p:pic>
      <p:sp>
        <p:nvSpPr>
          <p:cNvPr id="34" name="テキスト ボックス 33"/>
          <p:cNvSpPr txBox="1"/>
          <p:nvPr/>
        </p:nvSpPr>
        <p:spPr>
          <a:xfrm>
            <a:off x="325488" y="197266"/>
            <a:ext cx="8493024" cy="707886"/>
          </a:xfrm>
          <a:prstGeom prst="rect">
            <a:avLst/>
          </a:prstGeom>
          <a:noFill/>
          <a:effectLst/>
        </p:spPr>
        <p:txBody>
          <a:bodyPr wrap="square" rtlCol="0">
            <a:spAutoFit/>
          </a:bodyPr>
          <a:lstStyle>
            <a:defPPr>
              <a:defRPr lang="ja-JP"/>
            </a:defPPr>
            <a:lvl1pPr marL="0" algn="ctr" defTabSz="914400" rtl="0" eaLnBrk="1" latinLnBrk="0" hangingPunct="1">
              <a:defRPr kumimoji="1" sz="3900" b="1" kern="1200">
                <a:solidFill>
                  <a:schemeClr val="bg1"/>
                </a:solidFill>
                <a:effectLst>
                  <a:outerShdw blurRad="38100" dist="38100" dir="2700000" algn="tl">
                    <a:srgbClr val="000000">
                      <a:alpha val="43137"/>
                    </a:srgbClr>
                  </a:outerShdw>
                </a:effectLst>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3900" b="1" i="0" normalizeH="0" noProof="0">
                <a:solidFill>
                  <a:srgbClr val="FFFFFF"/>
                </a:solidFill>
                <a:uLnTx/>
                <a:uFillTx/>
                <a:latin typeface="+mn-lt"/>
                <a:ea typeface="+mn-ea"/>
                <a:cs typeface="+mn-cs"/>
              </a:defRPr>
            </a:pPr>
            <a:r>
              <a:rPr kumimoji="1" lang="ja-JP" altLang="en-US" sz="39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Arial" panose="020B0604020202020204" pitchFamily="34" charset="0"/>
              </a:rPr>
              <a:t>がんの原因</a:t>
            </a:r>
          </a:p>
        </p:txBody>
      </p:sp>
      <p:sp>
        <p:nvSpPr>
          <p:cNvPr id="11" name="テキスト ボックス 10"/>
          <p:cNvSpPr txBox="1"/>
          <p:nvPr/>
        </p:nvSpPr>
        <p:spPr>
          <a:xfrm>
            <a:off x="2520710" y="1108264"/>
            <a:ext cx="4102579" cy="630110"/>
          </a:xfrm>
          <a:prstGeom prst="roundRect">
            <a:avLst>
              <a:gd name="adj" fmla="val 50000"/>
            </a:avLst>
          </a:prstGeom>
          <a:solidFill>
            <a:srgbClr val="075D11"/>
          </a:solidFill>
          <a:ln>
            <a:noFill/>
          </a:ln>
        </p:spPr>
        <p:txBody>
          <a:bodyPr wrap="square" lIns="0" tIns="0" rIns="0" rtlCol="0">
            <a:no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3600" b="1" i="0" u="none" strike="noStrike" kern="1200" cap="none" spc="30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男性</a:t>
            </a:r>
            <a:r>
              <a:rPr kumimoji="1" lang="ja-JP" altLang="en-US" sz="3000" b="1" i="0" u="none" strike="noStrike" kern="1200" cap="none" spc="30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の場合</a:t>
            </a:r>
          </a:p>
        </p:txBody>
      </p:sp>
      <p:sp>
        <p:nvSpPr>
          <p:cNvPr id="9" name="テキスト ボックス 8"/>
          <p:cNvSpPr txBox="1"/>
          <p:nvPr/>
        </p:nvSpPr>
        <p:spPr>
          <a:xfrm>
            <a:off x="374689" y="6358704"/>
            <a:ext cx="8134943" cy="577081"/>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Arial" panose="020B0604020202020204" pitchFamily="34" charset="0"/>
              </a:rPr>
              <a:t>（「科学的根拠に基づくがんリスク評価とがん予防ガイドライン提言に関する研究（</a:t>
            </a:r>
            <a:r>
              <a:rPr kumimoji="1" lang="en-US" altLang="ja-JP" sz="1050" b="0" i="0" u="none" strike="noStrike" kern="1200" cap="none" spc="0" normalizeH="0" baseline="0" noProof="0" dirty="0">
                <a:ln>
                  <a:noFill/>
                </a:ln>
                <a:solidFill>
                  <a:srgbClr val="595959"/>
                </a:solidFill>
                <a:effectLst/>
                <a:uLnTx/>
                <a:uFillTx/>
                <a:latin typeface="メイリオ" panose="020B0604030504040204" pitchFamily="50" charset="-128"/>
                <a:ea typeface="ＭＳ Ｐゴシック" panose="020B0600070205080204" pitchFamily="50" charset="-128"/>
                <a:cs typeface="Arial" panose="020B0604020202020204" pitchFamily="34" charset="0"/>
              </a:rPr>
              <a:t>Inoue</a:t>
            </a: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Arial" panose="020B0604020202020204" pitchFamily="34" charset="0"/>
              </a:rPr>
              <a:t>， </a:t>
            </a:r>
            <a:r>
              <a:rPr kumimoji="1" lang="en-US" altLang="ja-JP" sz="1050" b="0" i="0" u="none" strike="noStrike" kern="1200" cap="none" spc="0" normalizeH="0" baseline="0" noProof="0" dirty="0">
                <a:ln>
                  <a:noFill/>
                </a:ln>
                <a:solidFill>
                  <a:srgbClr val="595959"/>
                </a:solidFill>
                <a:effectLst/>
                <a:uLnTx/>
                <a:uFillTx/>
                <a:latin typeface="メイリオ" panose="020B0604030504040204" pitchFamily="50" charset="-128"/>
                <a:ea typeface="ＭＳ Ｐゴシック" panose="020B0600070205080204" pitchFamily="50" charset="-128"/>
                <a:cs typeface="Arial" panose="020B0604020202020204" pitchFamily="34" charset="0"/>
              </a:rPr>
              <a:t>M. et al.: Ann Oncol</a:t>
            </a: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Arial" panose="020B0604020202020204" pitchFamily="34" charset="0"/>
              </a:rPr>
              <a:t>， </a:t>
            </a:r>
            <a:r>
              <a:rPr kumimoji="1" lang="en-US" altLang="ja-JP" sz="1050" b="0" i="0" u="none" strike="noStrike" kern="1200" cap="none" spc="0" normalizeH="0" baseline="0" noProof="0" dirty="0">
                <a:ln>
                  <a:noFill/>
                </a:ln>
                <a:solidFill>
                  <a:srgbClr val="595959"/>
                </a:solidFill>
                <a:effectLst/>
                <a:uLnTx/>
                <a:uFillTx/>
                <a:latin typeface="メイリオ" panose="020B0604030504040204" pitchFamily="50" charset="-128"/>
                <a:ea typeface="ＭＳ Ｐゴシック" panose="020B0600070205080204" pitchFamily="50" charset="-128"/>
                <a:cs typeface="Arial" panose="020B0604020202020204" pitchFamily="34" charset="0"/>
              </a:rPr>
              <a:t>2012; 23(5): 1362-9</a:t>
            </a: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Arial" panose="020B0604020202020204" pitchFamily="34" charset="0"/>
              </a:rPr>
              <a:t>）」を基に国立がん研究センターがん情報サービスが作成）</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0" lang="ja-JP" altLang="ja-JP"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0" name="正方形/長方形 9">
            <a:extLst>
              <a:ext uri="{FF2B5EF4-FFF2-40B4-BE49-F238E27FC236}">
                <a16:creationId xmlns:a16="http://schemas.microsoft.com/office/drawing/2014/main" id="{40CF5FFF-0218-403A-B98C-3F7A883654D1}"/>
              </a:ext>
            </a:extLst>
          </p:cNvPr>
          <p:cNvSpPr/>
          <p:nvPr/>
        </p:nvSpPr>
        <p:spPr>
          <a:xfrm>
            <a:off x="8479519" y="6438697"/>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Arial" panose="020B0604020202020204" pitchFamily="34" charset="0"/>
                <a:sym typeface="Wingdings"/>
              </a:rPr>
              <a:t>３</a:t>
            </a:r>
          </a:p>
        </p:txBody>
      </p:sp>
    </p:spTree>
    <p:extLst>
      <p:ext uri="{BB962C8B-B14F-4D97-AF65-F5344CB8AC3E}">
        <p14:creationId xmlns:p14="http://schemas.microsoft.com/office/powerpoint/2010/main" val="375734778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p:cNvSpPr txBox="1"/>
          <p:nvPr/>
        </p:nvSpPr>
        <p:spPr>
          <a:xfrm>
            <a:off x="325488" y="197266"/>
            <a:ext cx="8493024" cy="707886"/>
          </a:xfrm>
          <a:prstGeom prst="rect">
            <a:avLst/>
          </a:prstGeom>
          <a:noFill/>
          <a:effectLst/>
        </p:spPr>
        <p:txBody>
          <a:bodyPr wrap="square" rtlCol="0">
            <a:spAutoFit/>
          </a:bodyPr>
          <a:lstStyle>
            <a:defPPr>
              <a:defRPr lang="ja-JP"/>
            </a:defPPr>
            <a:lvl1pPr marL="0" algn="ctr" defTabSz="914400" rtl="0" eaLnBrk="1" latinLnBrk="0" hangingPunct="1">
              <a:defRPr kumimoji="1" sz="3900" b="1" kern="1200">
                <a:solidFill>
                  <a:schemeClr val="bg1"/>
                </a:solidFill>
                <a:effectLst>
                  <a:outerShdw blurRad="38100" dist="38100" dir="2700000" algn="tl">
                    <a:srgbClr val="000000">
                      <a:alpha val="43137"/>
                    </a:srgbClr>
                  </a:outerShdw>
                </a:effectLst>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3900" b="1" i="0" normalizeH="0" noProof="0">
                <a:solidFill>
                  <a:srgbClr val="FFFFFF"/>
                </a:solidFill>
                <a:uLnTx/>
                <a:uFillTx/>
                <a:latin typeface="+mn-lt"/>
                <a:ea typeface="+mn-ea"/>
                <a:cs typeface="+mn-cs"/>
              </a:defRPr>
            </a:pPr>
            <a:r>
              <a:rPr kumimoji="1" lang="ja-JP" altLang="en-US" sz="39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Arial" panose="020B0604020202020204" pitchFamily="34" charset="0"/>
              </a:rPr>
              <a:t>がんの原因</a:t>
            </a:r>
          </a:p>
        </p:txBody>
      </p:sp>
      <p:sp>
        <p:nvSpPr>
          <p:cNvPr id="12" name="テキスト ボックス 11"/>
          <p:cNvSpPr txBox="1"/>
          <p:nvPr/>
        </p:nvSpPr>
        <p:spPr>
          <a:xfrm>
            <a:off x="2520710" y="1093516"/>
            <a:ext cx="4102579" cy="630110"/>
          </a:xfrm>
          <a:prstGeom prst="roundRect">
            <a:avLst>
              <a:gd name="adj" fmla="val 50000"/>
            </a:avLst>
          </a:prstGeom>
          <a:solidFill>
            <a:srgbClr val="0CA41E"/>
          </a:solidFill>
          <a:ln>
            <a:noFill/>
          </a:ln>
        </p:spPr>
        <p:txBody>
          <a:bodyPr wrap="square" lIns="0" tIns="0" rIns="0" bIns="46800" rtlCol="0">
            <a:no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3600" b="1" i="0" u="none" strike="noStrike" kern="1200" cap="none" spc="30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女性</a:t>
            </a:r>
            <a:r>
              <a:rPr kumimoji="1" lang="ja-JP" altLang="en-US" sz="3000" b="1" i="0" u="none" strike="noStrike" kern="1200" cap="none" spc="30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の場合</a:t>
            </a:r>
          </a:p>
        </p:txBody>
      </p:sp>
      <p:sp>
        <p:nvSpPr>
          <p:cNvPr id="11" name="正方形/長方形 10">
            <a:extLst>
              <a:ext uri="{FF2B5EF4-FFF2-40B4-BE49-F238E27FC236}">
                <a16:creationId xmlns:a16="http://schemas.microsoft.com/office/drawing/2014/main" id="{1C2126D4-9061-46E1-ABFD-B78531F541B8}"/>
              </a:ext>
            </a:extLst>
          </p:cNvPr>
          <p:cNvSpPr/>
          <p:nvPr/>
        </p:nvSpPr>
        <p:spPr>
          <a:xfrm>
            <a:off x="8462119" y="6409622"/>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Arial" panose="020B0604020202020204" pitchFamily="34" charset="0"/>
                <a:sym typeface="Wingdings"/>
              </a:rPr>
              <a:t>４</a:t>
            </a:r>
          </a:p>
        </p:txBody>
      </p:sp>
      <p:sp>
        <p:nvSpPr>
          <p:cNvPr id="9" name="テキスト ボックス 8">
            <a:extLst>
              <a:ext uri="{FF2B5EF4-FFF2-40B4-BE49-F238E27FC236}">
                <a16:creationId xmlns:a16="http://schemas.microsoft.com/office/drawing/2014/main" id="{E860554D-C01F-429E-9E7F-A98E257047C3}"/>
              </a:ext>
            </a:extLst>
          </p:cNvPr>
          <p:cNvSpPr txBox="1"/>
          <p:nvPr/>
        </p:nvSpPr>
        <p:spPr>
          <a:xfrm>
            <a:off x="390947" y="6372193"/>
            <a:ext cx="8134943" cy="577081"/>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Arial" panose="020B0604020202020204" pitchFamily="34" charset="0"/>
              </a:rPr>
              <a:t>（「科学的根拠に基づくがんリスク評価とがん予防ガイドライン提言に関する研究（</a:t>
            </a:r>
            <a:r>
              <a:rPr kumimoji="1" lang="en-US" altLang="ja-JP" sz="1050" b="0" i="0" u="none" strike="noStrike" kern="1200" cap="none" spc="0" normalizeH="0" baseline="0" noProof="0" dirty="0">
                <a:ln>
                  <a:noFill/>
                </a:ln>
                <a:solidFill>
                  <a:srgbClr val="595959"/>
                </a:solidFill>
                <a:effectLst/>
                <a:uLnTx/>
                <a:uFillTx/>
                <a:latin typeface="メイリオ" panose="020B0604030504040204" pitchFamily="50" charset="-128"/>
                <a:ea typeface="ＭＳ Ｐゴシック" panose="020B0600070205080204" pitchFamily="50" charset="-128"/>
                <a:cs typeface="Arial" panose="020B0604020202020204" pitchFamily="34" charset="0"/>
              </a:rPr>
              <a:t>Inoue</a:t>
            </a: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Arial" panose="020B0604020202020204" pitchFamily="34" charset="0"/>
              </a:rPr>
              <a:t>， </a:t>
            </a:r>
            <a:r>
              <a:rPr kumimoji="1" lang="en-US" altLang="ja-JP" sz="1050" b="0" i="0" u="none" strike="noStrike" kern="1200" cap="none" spc="0" normalizeH="0" baseline="0" noProof="0" dirty="0">
                <a:ln>
                  <a:noFill/>
                </a:ln>
                <a:solidFill>
                  <a:srgbClr val="595959"/>
                </a:solidFill>
                <a:effectLst/>
                <a:uLnTx/>
                <a:uFillTx/>
                <a:latin typeface="メイリオ" panose="020B0604030504040204" pitchFamily="50" charset="-128"/>
                <a:ea typeface="ＭＳ Ｐゴシック" panose="020B0600070205080204" pitchFamily="50" charset="-128"/>
                <a:cs typeface="Arial" panose="020B0604020202020204" pitchFamily="34" charset="0"/>
              </a:rPr>
              <a:t>M. et al.: Ann Oncol</a:t>
            </a: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Arial" panose="020B0604020202020204" pitchFamily="34" charset="0"/>
              </a:rPr>
              <a:t>， </a:t>
            </a:r>
            <a:r>
              <a:rPr kumimoji="1" lang="en-US" altLang="ja-JP" sz="1050" b="0" i="0" u="none" strike="noStrike" kern="1200" cap="none" spc="0" normalizeH="0" baseline="0" noProof="0" dirty="0">
                <a:ln>
                  <a:noFill/>
                </a:ln>
                <a:solidFill>
                  <a:srgbClr val="595959"/>
                </a:solidFill>
                <a:effectLst/>
                <a:uLnTx/>
                <a:uFillTx/>
                <a:latin typeface="メイリオ" panose="020B0604030504040204" pitchFamily="50" charset="-128"/>
                <a:ea typeface="ＭＳ Ｐゴシック" panose="020B0600070205080204" pitchFamily="50" charset="-128"/>
                <a:cs typeface="Arial" panose="020B0604020202020204" pitchFamily="34" charset="0"/>
              </a:rPr>
              <a:t>2012; 23(5): 1362-9</a:t>
            </a: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Arial" panose="020B0604020202020204" pitchFamily="34" charset="0"/>
              </a:rPr>
              <a:t>）」を基に国立がん研究センターがん情報サービスが作成）</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0" lang="ja-JP" altLang="ja-JP"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7" name="図 6">
            <a:extLst>
              <a:ext uri="{FF2B5EF4-FFF2-40B4-BE49-F238E27FC236}">
                <a16:creationId xmlns:a16="http://schemas.microsoft.com/office/drawing/2014/main" id="{30924BC1-E4AA-46CD-990A-FED550CDD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25" y="1746855"/>
            <a:ext cx="8610170" cy="4676967"/>
          </a:xfrm>
          <a:prstGeom prst="rect">
            <a:avLst/>
          </a:prstGeom>
        </p:spPr>
      </p:pic>
    </p:spTree>
    <p:extLst>
      <p:ext uri="{BB962C8B-B14F-4D97-AF65-F5344CB8AC3E}">
        <p14:creationId xmlns:p14="http://schemas.microsoft.com/office/powerpoint/2010/main" val="403654246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円/楕円 24"/>
          <p:cNvSpPr/>
          <p:nvPr/>
        </p:nvSpPr>
        <p:spPr>
          <a:xfrm>
            <a:off x="3025676" y="1514173"/>
            <a:ext cx="3144123" cy="3124352"/>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20000"/>
              </a:lnSpc>
              <a:spcBef>
                <a:spcPct val="0"/>
              </a:spcBef>
              <a:spcAft>
                <a:spcPct val="0"/>
              </a:spcAft>
              <a:buClrTx/>
              <a:buSzTx/>
              <a:buFontTx/>
              <a:buNone/>
              <a:tabLst/>
              <a:defRPr/>
            </a:pPr>
            <a:r>
              <a:rPr kumimoji="1" lang="ja-JP" altLang="ja-JP" sz="4000" b="1" i="0" u="none" strike="noStrike" kern="1200" cap="none" spc="0" normalizeH="0" baseline="0" noProof="0" dirty="0">
                <a:ln>
                  <a:noFill/>
                </a:ln>
                <a:solidFill>
                  <a:srgbClr val="000000"/>
                </a:solidFill>
                <a:effectLst/>
                <a:uLnTx/>
                <a:uFillTx/>
                <a:latin typeface="游明朝" panose="02020400000000000000" pitchFamily="18" charset="-128"/>
                <a:ea typeface="メイリオ" panose="020B0604030504040204" pitchFamily="50" charset="-128"/>
                <a:cs typeface="メイリオ" panose="020B0604030504040204" pitchFamily="50" charset="-128"/>
                <a:sym typeface="Wingdings"/>
              </a:rPr>
              <a:t>たばこを吸わない</a:t>
            </a:r>
            <a:endParaRPr kumimoji="1" lang="ja-JP" altLang="ja-JP" sz="1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sym typeface="Wingdings"/>
            </a:endParaRPr>
          </a:p>
        </p:txBody>
      </p:sp>
      <p:sp>
        <p:nvSpPr>
          <p:cNvPr id="22" name="円/楕円 21"/>
          <p:cNvSpPr/>
          <p:nvPr/>
        </p:nvSpPr>
        <p:spPr>
          <a:xfrm>
            <a:off x="1222300" y="3112042"/>
            <a:ext cx="2289649" cy="1694469"/>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400" b="1" i="0" u="none" strike="noStrike" kern="1200" cap="none" spc="-1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バランスの</a:t>
            </a:r>
            <a:r>
              <a:rPr kumimoji="1" lang="ja-JP" altLang="en-US" sz="2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よい食事</a:t>
            </a:r>
          </a:p>
        </p:txBody>
      </p:sp>
      <p:grpSp>
        <p:nvGrpSpPr>
          <p:cNvPr id="12" name="グループ化 11"/>
          <p:cNvGrpSpPr/>
          <p:nvPr/>
        </p:nvGrpSpPr>
        <p:grpSpPr>
          <a:xfrm>
            <a:off x="326528" y="-17252"/>
            <a:ext cx="8151156" cy="1751783"/>
            <a:chOff x="326528" y="-17252"/>
            <a:chExt cx="8151156" cy="1751783"/>
          </a:xfrm>
        </p:grpSpPr>
        <p:pic>
          <p:nvPicPr>
            <p:cNvPr id="13"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87215" y="-17252"/>
              <a:ext cx="7190469" cy="1751783"/>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1996964" y="433762"/>
              <a:ext cx="640871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algn="ctr" defTabSz="914400" rtl="0" eaLnBrk="1" latinLnBrk="0" hangingPunct="1">
                <a:defRPr kumimoji="1" sz="36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a:defRPr>
                  <a:solidFill>
                    <a:schemeClr val="dk1"/>
                  </a:solidFill>
                </a:defRPr>
              </a:lvl9pPr>
            </a:lstStyle>
            <a:p>
              <a:pPr marL="0" marR="0" lvl="0" indent="0" algn="l" defTabSz="914400" rtl="0" eaLnBrk="1" fontAlgn="auto" latinLnBrk="0" hangingPunct="1">
                <a:lnSpc>
                  <a:spcPts val="45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どのような生活を送れば</a:t>
              </a:r>
              <a:br>
                <a:rPr kumimoji="1" lang="en-US" altLang="ja-JP"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42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よいのだろう</a:t>
              </a:r>
            </a:p>
          </p:txBody>
        </p:sp>
        <p:grpSp>
          <p:nvGrpSpPr>
            <p:cNvPr id="16" name="グループ化 15"/>
            <p:cNvGrpSpPr/>
            <p:nvPr/>
          </p:nvGrpSpPr>
          <p:grpSpPr>
            <a:xfrm>
              <a:off x="326528" y="348797"/>
              <a:ext cx="1008112" cy="1067428"/>
              <a:chOff x="728192" y="921380"/>
              <a:chExt cx="1008112" cy="1067428"/>
            </a:xfrm>
          </p:grpSpPr>
          <p:sp>
            <p:nvSpPr>
              <p:cNvPr id="17" name="円/楕円 16"/>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18" name="テキスト ボックス 17"/>
              <p:cNvSpPr txBox="1"/>
              <p:nvPr/>
            </p:nvSpPr>
            <p:spPr>
              <a:xfrm>
                <a:off x="741793" y="921380"/>
                <a:ext cx="971567" cy="1050544"/>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ts val="85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2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sp>
        <p:nvSpPr>
          <p:cNvPr id="28" name="円/楕円 27"/>
          <p:cNvSpPr/>
          <p:nvPr/>
        </p:nvSpPr>
        <p:spPr>
          <a:xfrm>
            <a:off x="1222300" y="1483042"/>
            <a:ext cx="2485604" cy="1694469"/>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20000"/>
              </a:lnSpc>
              <a:spcBef>
                <a:spcPct val="0"/>
              </a:spcBef>
              <a:spcAft>
                <a:spcPct val="0"/>
              </a:spcAft>
              <a:buClrTx/>
              <a:buSzTx/>
              <a:buFontTx/>
              <a:buNone/>
              <a:tabLst/>
              <a:defRPr/>
            </a:pPr>
            <a:r>
              <a:rPr kumimoji="1" lang="ja-JP" altLang="ja-JP" sz="2400" b="1" i="0" u="none" strike="noStrike" kern="1200" cap="none" spc="0" normalizeH="0" baseline="0" noProof="0" dirty="0">
                <a:ln>
                  <a:noFill/>
                </a:ln>
                <a:solidFill>
                  <a:srgbClr val="000000"/>
                </a:solidFill>
                <a:effectLst/>
                <a:uLnTx/>
                <a:uFillTx/>
                <a:latin typeface="游明朝" panose="02020400000000000000" pitchFamily="18" charset="-128"/>
                <a:ea typeface="メイリオ" panose="020B0604030504040204" pitchFamily="50" charset="-128"/>
                <a:cs typeface="メイリオ" panose="020B0604030504040204" pitchFamily="50" charset="-128"/>
                <a:sym typeface="Wingdings"/>
              </a:rPr>
              <a:t>お酒を飲みすぎない</a:t>
            </a:r>
            <a:endParaRPr kumimoji="1" lang="ja-JP" altLang="ja-JP" sz="12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sym typeface="Wingdings"/>
            </a:endParaRPr>
          </a:p>
        </p:txBody>
      </p:sp>
      <p:sp>
        <p:nvSpPr>
          <p:cNvPr id="19" name="円/楕円 18"/>
          <p:cNvSpPr/>
          <p:nvPr/>
        </p:nvSpPr>
        <p:spPr>
          <a:xfrm>
            <a:off x="5637275" y="1451347"/>
            <a:ext cx="2447783" cy="1694468"/>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適正体重</a:t>
            </a:r>
            <a:endParaRPr kumimoji="1" lang="en-US" altLang="ja-JP" sz="2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の維持</a:t>
            </a:r>
          </a:p>
        </p:txBody>
      </p:sp>
      <p:sp>
        <p:nvSpPr>
          <p:cNvPr id="21" name="円/楕円 20"/>
          <p:cNvSpPr/>
          <p:nvPr/>
        </p:nvSpPr>
        <p:spPr>
          <a:xfrm>
            <a:off x="5511280" y="3091319"/>
            <a:ext cx="2573778" cy="1694469"/>
          </a:xfrm>
          <a:prstGeom prst="ellipse">
            <a:avLst/>
          </a:prstGeom>
          <a:solidFill>
            <a:srgbClr val="FFE181">
              <a:alpha val="8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180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適度な</a:t>
            </a:r>
            <a:br>
              <a:rPr kumimoji="1" lang="en-US" altLang="ja-JP" sz="2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br>
            <a:r>
              <a:rPr kumimoji="1" lang="ja-JP" altLang="en-US" sz="2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運動</a:t>
            </a:r>
          </a:p>
        </p:txBody>
      </p:sp>
      <p:sp>
        <p:nvSpPr>
          <p:cNvPr id="30" name="テキスト ボックス 29"/>
          <p:cNvSpPr txBox="1"/>
          <p:nvPr/>
        </p:nvSpPr>
        <p:spPr>
          <a:xfrm>
            <a:off x="385269" y="4801415"/>
            <a:ext cx="8424936" cy="1355448"/>
          </a:xfrm>
          <a:prstGeom prst="roundRect">
            <a:avLst>
              <a:gd name="adj" fmla="val 14464"/>
            </a:avLst>
          </a:prstGeom>
          <a:solidFill>
            <a:srgbClr val="FF9900"/>
          </a:solidFill>
        </p:spPr>
        <p:txBody>
          <a:bodyPr wrap="square" tIns="180000" rtlCol="0">
            <a:no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mn-ea"/>
                <a:ea typeface="+mn-ea"/>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solidFill>
                  <a:srgbClr val="FFFFFF"/>
                </a:solidFill>
                <a:uLnTx/>
                <a:uFillTx/>
                <a:latin typeface="+mn-ea"/>
                <a:ea typeface="+mn-ea"/>
                <a:cs typeface="メイリオ" panose="020B0604030504040204" pitchFamily="50" charset="-128"/>
              </a:defRPr>
            </a:pPr>
            <a:r>
              <a:rPr kumimoji="1" lang="ja-JP" altLang="en-US" sz="3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望ましい生活習慣により</a:t>
            </a:r>
            <a:endParaRPr kumimoji="1" lang="en-US" altLang="ja-JP" sz="3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5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がんになるリスクを減らすことができる</a:t>
            </a:r>
          </a:p>
        </p:txBody>
      </p:sp>
      <p:sp>
        <p:nvSpPr>
          <p:cNvPr id="14" name="テキスト ボックス 13"/>
          <p:cNvSpPr txBox="1"/>
          <p:nvPr/>
        </p:nvSpPr>
        <p:spPr>
          <a:xfrm>
            <a:off x="413417" y="6199976"/>
            <a:ext cx="7992259" cy="400110"/>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出典：国立がん研究センター社会と健康研究センター予防研究グループ　科学的根拠に基づく発がん性・がん予防効果の評価とがん予防ガイドライン提言に関する研究を基に国立がん研究センターがん情報サービスが作成）</a:t>
            </a:r>
          </a:p>
        </p:txBody>
      </p:sp>
      <p:sp>
        <p:nvSpPr>
          <p:cNvPr id="23" name="正方形/長方形 22">
            <a:extLst>
              <a:ext uri="{FF2B5EF4-FFF2-40B4-BE49-F238E27FC236}">
                <a16:creationId xmlns:a16="http://schemas.microsoft.com/office/drawing/2014/main" id="{A9FD6E2E-D1FB-4834-9C22-3CDA961D7F13}"/>
              </a:ext>
            </a:extLst>
          </p:cNvPr>
          <p:cNvSpPr/>
          <p:nvPr/>
        </p:nvSpPr>
        <p:spPr>
          <a:xfrm>
            <a:off x="8515455" y="6192671"/>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６</a:t>
            </a:r>
          </a:p>
        </p:txBody>
      </p:sp>
    </p:spTree>
    <p:extLst>
      <p:ext uri="{BB962C8B-B14F-4D97-AF65-F5344CB8AC3E}">
        <p14:creationId xmlns:p14="http://schemas.microsoft.com/office/powerpoint/2010/main" val="26067995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nodeType="afterGroup">
                            <p:stCondLst>
                              <p:cond delay="2500"/>
                            </p:stCondLst>
                            <p:childTnLst>
                              <p:par>
                                <p:cTn id="25" presetID="14" presetClass="entr" presetSubtype="1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animBg="1"/>
      <p:bldP spid="28" grpId="0" animBg="1"/>
      <p:bldP spid="19" grpId="0" animBg="1"/>
      <p:bldP spid="21"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kamura\Desktop\サタケさんイラストスライド化拡大-06.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820736" y="3331312"/>
            <a:ext cx="3502527" cy="324165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3306795" y="6033901"/>
            <a:ext cx="2622351" cy="625920"/>
            <a:chOff x="2966910" y="4243749"/>
            <a:chExt cx="2622351" cy="625920"/>
          </a:xfrm>
        </p:grpSpPr>
        <p:sp>
          <p:nvSpPr>
            <p:cNvPr id="14" name="正方形/長方形 13"/>
            <p:cNvSpPr/>
            <p:nvPr/>
          </p:nvSpPr>
          <p:spPr>
            <a:xfrm>
              <a:off x="2966910" y="4243749"/>
              <a:ext cx="2568766" cy="625920"/>
            </a:xfrm>
            <a:prstGeom prst="rect">
              <a:avLst/>
            </a:prstGeom>
            <a:solidFill>
              <a:srgbClr val="0070C0"/>
            </a:solidFill>
          </p:spPr>
          <p:txBody>
            <a:bodyPr wrap="square" tIns="108000" bIns="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A</a:t>
              </a:r>
              <a:r>
                <a:rPr kumimoji="1" lang="ja-JP"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さん</a:t>
              </a:r>
            </a:p>
          </p:txBody>
        </p:sp>
        <p:sp>
          <p:nvSpPr>
            <p:cNvPr id="2" name="正方形/長方形 1"/>
            <p:cNvSpPr/>
            <p:nvPr/>
          </p:nvSpPr>
          <p:spPr>
            <a:xfrm>
              <a:off x="4064485" y="4364999"/>
              <a:ext cx="1524776" cy="478387"/>
            </a:xfrm>
            <a:prstGeom prst="rect">
              <a:avLst/>
            </a:prstGeom>
          </p:spPr>
          <p:txBody>
            <a:bodyPr wrap="none" tIns="108000" bIns="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40</a:t>
              </a:r>
              <a:r>
                <a:rPr kumimoji="1" lang="ja-JP" alt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才）</a:t>
              </a:r>
            </a:p>
          </p:txBody>
        </p:sp>
      </p:grpSp>
      <p:sp>
        <p:nvSpPr>
          <p:cNvPr id="16" name="角丸四角形吹き出し 15"/>
          <p:cNvSpPr/>
          <p:nvPr/>
        </p:nvSpPr>
        <p:spPr>
          <a:xfrm>
            <a:off x="395536" y="1811060"/>
            <a:ext cx="3003459" cy="2194004"/>
          </a:xfrm>
          <a:prstGeom prst="wedgeRoundRectCallout">
            <a:avLst>
              <a:gd name="adj1" fmla="val 41601"/>
              <a:gd name="adj2" fmla="val 66664"/>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lIns="108000" tIns="108000" rIns="72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生活習慣が</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がんの予防に大事だと知っていますよ！</a:t>
            </a:r>
          </a:p>
        </p:txBody>
      </p:sp>
      <p:sp>
        <p:nvSpPr>
          <p:cNvPr id="17" name="角丸四角形吹き出し 16"/>
          <p:cNvSpPr/>
          <p:nvPr/>
        </p:nvSpPr>
        <p:spPr>
          <a:xfrm>
            <a:off x="4139951" y="1857327"/>
            <a:ext cx="4608512" cy="2147737"/>
          </a:xfrm>
          <a:prstGeom prst="wedgeRoundRectCallout">
            <a:avLst>
              <a:gd name="adj1" fmla="val 1222"/>
              <a:gd name="adj2" fmla="val 69504"/>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Ins="72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でも、体がじょうぶ</a:t>
            </a:r>
            <a:br>
              <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b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だから気にしてません。</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忙しくて、それどころじゃありませんよ</a:t>
            </a:r>
            <a:r>
              <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a:t>
            </a: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a:t>
            </a:r>
            <a:endParaRPr kumimoji="1" lang="en-US" altLang="ja-JP" sz="3200" b="1" i="0" u="none" strike="noStrike" kern="1200" cap="none" spc="0" normalizeH="0" baseline="0" noProof="0" dirty="0">
              <a:ln>
                <a:noFill/>
              </a:ln>
              <a:solidFill>
                <a:prstClr val="black"/>
              </a:solidFill>
              <a:effectLst/>
              <a:highlight>
                <a:srgbClr val="FFFF00"/>
              </a:highligh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p:txBody>
      </p:sp>
      <p:grpSp>
        <p:nvGrpSpPr>
          <p:cNvPr id="22" name="グループ化 21"/>
          <p:cNvGrpSpPr/>
          <p:nvPr/>
        </p:nvGrpSpPr>
        <p:grpSpPr>
          <a:xfrm>
            <a:off x="355103" y="-17252"/>
            <a:ext cx="9296698" cy="1920846"/>
            <a:chOff x="326528" y="-17252"/>
            <a:chExt cx="9296698" cy="1920846"/>
          </a:xfrm>
        </p:grpSpPr>
        <p:pic>
          <p:nvPicPr>
            <p:cNvPr id="23" name="Picture 2" descr="C:\Users\nakamura\Desktop\スライド文字-05.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87215" y="-17252"/>
              <a:ext cx="7846316"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4" name="テキスト ボックス 23"/>
            <p:cNvSpPr txBox="1"/>
            <p:nvPr/>
          </p:nvSpPr>
          <p:spPr>
            <a:xfrm>
              <a:off x="1863614" y="433762"/>
              <a:ext cx="775961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algn="ctr" defTabSz="914400" rtl="0" eaLnBrk="1" latinLnBrk="0" hangingPunct="1">
                <a:defRPr kumimoji="1" sz="36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a:defRPr>
                  <a:solidFill>
                    <a:schemeClr val="dk1"/>
                  </a:solidFill>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がんのリスクを減らすための</a:t>
              </a:r>
              <a:endParaRPr kumimoji="1" lang="en-US" altLang="ja-JP" sz="4000" b="1" i="0" u="none" strike="noStrike" kern="1200" cap="none" spc="-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アドバイスを考えよう</a:t>
              </a:r>
              <a:endParaRPr kumimoji="1" lang="en-US" altLang="ja-JP" sz="4000" b="1" i="0" u="none" strike="noStrike" kern="1200" cap="none" spc="-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5" name="グループ化 24"/>
            <p:cNvGrpSpPr/>
            <p:nvPr/>
          </p:nvGrpSpPr>
          <p:grpSpPr>
            <a:xfrm>
              <a:off x="326528" y="348797"/>
              <a:ext cx="1008112" cy="1067428"/>
              <a:chOff x="728192" y="921380"/>
              <a:chExt cx="1008112" cy="1067428"/>
            </a:xfrm>
          </p:grpSpPr>
          <p:sp>
            <p:nvSpPr>
              <p:cNvPr id="26" name="円/楕円 25"/>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27" name="テキスト ボックス 26"/>
              <p:cNvSpPr txBox="1"/>
              <p:nvPr/>
            </p:nvSpPr>
            <p:spPr>
              <a:xfrm>
                <a:off x="741793" y="921380"/>
                <a:ext cx="971567" cy="1050544"/>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ts val="85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2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grpSp>
        <p:nvGrpSpPr>
          <p:cNvPr id="8" name="グループ化 7"/>
          <p:cNvGrpSpPr/>
          <p:nvPr/>
        </p:nvGrpSpPr>
        <p:grpSpPr>
          <a:xfrm>
            <a:off x="277898" y="5595323"/>
            <a:ext cx="8326046" cy="1064498"/>
            <a:chOff x="395536" y="5589240"/>
            <a:chExt cx="8424936" cy="1318042"/>
          </a:xfrm>
        </p:grpSpPr>
        <p:sp>
          <p:nvSpPr>
            <p:cNvPr id="11" name="テキスト ボックス 10"/>
            <p:cNvSpPr txBox="1"/>
            <p:nvPr/>
          </p:nvSpPr>
          <p:spPr>
            <a:xfrm>
              <a:off x="395536" y="5589240"/>
              <a:ext cx="8424936" cy="1318042"/>
            </a:xfrm>
            <a:prstGeom prst="roundRect">
              <a:avLst/>
            </a:prstGeom>
            <a:solidFill>
              <a:srgbClr val="0070C0"/>
            </a:solidFill>
          </p:spPr>
          <p:txBody>
            <a:bodyPr wrap="square" lIns="1116000" tIns="0" bIns="324000" rtlCol="0" anchor="ctr" anchorCtr="0">
              <a:no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endParaRPr kumimoji="1" lang="en-US" altLang="ja-JP" sz="3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●細胞の変異は毎日起こっている</a:t>
              </a:r>
              <a:endParaRPr kumimoji="1" lang="en-US" altLang="ja-JP" sz="3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●がん細胞は</a:t>
              </a:r>
              <a:r>
                <a:rPr kumimoji="1" lang="en-US" altLang="ja-JP" sz="3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10</a:t>
              </a:r>
              <a:r>
                <a:rPr kumimoji="1" lang="ja-JP" altLang="en-US" sz="3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en-US" altLang="ja-JP" sz="3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20</a:t>
              </a:r>
              <a:r>
                <a:rPr kumimoji="1" lang="ja-JP" altLang="en-US" sz="31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年かけて成長する</a:t>
              </a:r>
            </a:p>
          </p:txBody>
        </p:sp>
        <p:sp>
          <p:nvSpPr>
            <p:cNvPr id="7" name="テキスト ボックス 6"/>
            <p:cNvSpPr txBox="1"/>
            <p:nvPr/>
          </p:nvSpPr>
          <p:spPr>
            <a:xfrm>
              <a:off x="588039" y="5805142"/>
              <a:ext cx="887617" cy="944935"/>
            </a:xfrm>
            <a:prstGeom prst="flowChartConnector">
              <a:avLst/>
            </a:prstGeom>
            <a:solidFill>
              <a:schemeClr val="bg1"/>
            </a:solidFill>
          </p:spPr>
          <p:txBody>
            <a:bodyPr wrap="square" bIns="0" rtlCol="0" anchor="ctr" anchorCtr="0">
              <a:no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8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Arial" panose="020B0604020202020204" pitchFamily="34" charset="0"/>
                </a:rPr>
                <a:t>ヒント</a:t>
              </a:r>
            </a:p>
          </p:txBody>
        </p:sp>
      </p:grpSp>
      <p:sp>
        <p:nvSpPr>
          <p:cNvPr id="18" name="正方形/長方形 17">
            <a:extLst>
              <a:ext uri="{FF2B5EF4-FFF2-40B4-BE49-F238E27FC236}">
                <a16:creationId xmlns:a16="http://schemas.microsoft.com/office/drawing/2014/main" id="{9065ABD9-CF3E-47DC-9F9C-F7774CF5B900}"/>
              </a:ext>
            </a:extLst>
          </p:cNvPr>
          <p:cNvSpPr/>
          <p:nvPr/>
        </p:nvSpPr>
        <p:spPr>
          <a:xfrm>
            <a:off x="8544951" y="6192671"/>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７</a:t>
            </a:r>
          </a:p>
        </p:txBody>
      </p:sp>
    </p:spTree>
    <p:extLst>
      <p:ext uri="{BB962C8B-B14F-4D97-AF65-F5344CB8AC3E}">
        <p14:creationId xmlns:p14="http://schemas.microsoft.com/office/powerpoint/2010/main" val="17393990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nodeType="clickPar">
                      <p:stCondLst>
                        <p:cond delay="indefinite"/>
                      </p:stCondLst>
                      <p:childTnLst>
                        <p:par>
                          <p:cTn id="13" fill="hold" nodeType="afterGroup">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a:xfrm>
            <a:off x="5550707" y="1772507"/>
            <a:ext cx="3208837" cy="2944080"/>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2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pic>
        <p:nvPicPr>
          <p:cNvPr id="17" name="Picture 2" descr="C:\Users\nakamura\Desktop\サタケさんイラストスライド化拡大-06.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06959" y="2047285"/>
            <a:ext cx="2629379" cy="2433541"/>
          </a:xfrm>
          <a:prstGeom prst="rect">
            <a:avLst/>
          </a:prstGeom>
          <a:noFill/>
          <a:extLst>
            <a:ext uri="{909E8E84-426E-40DD-AFC4-6F175D3DCCD1}">
              <a14:hiddenFill xmlns:a14="http://schemas.microsoft.com/office/drawing/2010/main">
                <a:solidFill>
                  <a:srgbClr val="FFFFFF"/>
                </a:solidFill>
              </a14:hiddenFill>
            </a:ext>
          </a:extLst>
        </p:spPr>
      </p:pic>
      <p:sp>
        <p:nvSpPr>
          <p:cNvPr id="13" name="角丸四角形吹き出し 12"/>
          <p:cNvSpPr/>
          <p:nvPr/>
        </p:nvSpPr>
        <p:spPr>
          <a:xfrm>
            <a:off x="414201" y="4681864"/>
            <a:ext cx="4661855" cy="1943263"/>
          </a:xfrm>
          <a:prstGeom prst="wedgeRoundRectCallout">
            <a:avLst>
              <a:gd name="adj1" fmla="val 62820"/>
              <a:gd name="adj2" fmla="val -26579"/>
              <a:gd name="adj3" fmla="val 16667"/>
            </a:avLst>
          </a:prstGeom>
          <a:ln w="57150">
            <a:solidFill>
              <a:srgbClr val="FF99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180000" tIns="144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若い頃からの</a:t>
            </a:r>
            <a:endPar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望ましい生活習慣が</a:t>
            </a:r>
            <a:endParaRPr kumimoji="1" lang="en-US" altLang="ja-JP"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大切</a:t>
            </a: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ですよ。</a:t>
            </a:r>
          </a:p>
        </p:txBody>
      </p:sp>
      <p:sp>
        <p:nvSpPr>
          <p:cNvPr id="14" name="角丸四角形吹き出し 13"/>
          <p:cNvSpPr/>
          <p:nvPr/>
        </p:nvSpPr>
        <p:spPr>
          <a:xfrm>
            <a:off x="426831" y="1838659"/>
            <a:ext cx="4649225" cy="2664296"/>
          </a:xfrm>
          <a:prstGeom prst="wedgeRoundRectCallout">
            <a:avLst>
              <a:gd name="adj1" fmla="val 63628"/>
              <a:gd name="adj2" fmla="val 51142"/>
              <a:gd name="adj3" fmla="val 16667"/>
            </a:avLst>
          </a:prstGeom>
          <a:ln w="57150">
            <a:solidFill>
              <a:srgbClr val="FF99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180000" tIns="144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細胞の</a:t>
            </a:r>
            <a:r>
              <a:rPr kumimoji="1" lang="ja-JP" altLang="en-US"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変異は</a:t>
            </a:r>
            <a:endParaRPr kumimoji="1" lang="en-US" altLang="ja-JP"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常に起こっており</a:t>
            </a: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a:t>
            </a:r>
            <a:br>
              <a:rPr kumimoji="1" lang="en-US" altLang="ja-JP" sz="3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b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長い時間をかけて</a:t>
            </a:r>
            <a:endPar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がんになります。</a:t>
            </a:r>
          </a:p>
        </p:txBody>
      </p:sp>
      <p:sp>
        <p:nvSpPr>
          <p:cNvPr id="9" name="テキスト ボックス 8"/>
          <p:cNvSpPr txBox="1"/>
          <p:nvPr/>
        </p:nvSpPr>
        <p:spPr>
          <a:xfrm>
            <a:off x="413861" y="239807"/>
            <a:ext cx="8280920" cy="1446550"/>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5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がんのリスクを減らすための</a:t>
            </a:r>
            <a:endParaRPr kumimoji="0" lang="en-US" altLang="ja-JP" sz="4400" b="1" i="0" u="none" strike="noStrike" kern="1200" cap="none" spc="-5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アドバイス</a:t>
            </a:r>
          </a:p>
        </p:txBody>
      </p:sp>
      <p:pic>
        <p:nvPicPr>
          <p:cNvPr id="2050" name="Picture 2" descr="C:\Users\nakamura\Desktop\サタケさんイラストスライド化拡大-07.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172507" y="4191592"/>
            <a:ext cx="2602702" cy="284787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BC0E1B2B-E7E0-47EC-820F-8D3F1C4B80A2}"/>
              </a:ext>
            </a:extLst>
          </p:cNvPr>
          <p:cNvSpPr/>
          <p:nvPr/>
        </p:nvSpPr>
        <p:spPr>
          <a:xfrm>
            <a:off x="8480582" y="6435000"/>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８</a:t>
            </a:r>
          </a:p>
        </p:txBody>
      </p:sp>
    </p:spTree>
    <p:extLst>
      <p:ext uri="{BB962C8B-B14F-4D97-AF65-F5344CB8AC3E}">
        <p14:creationId xmlns:p14="http://schemas.microsoft.com/office/powerpoint/2010/main" val="34200040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吹き出し 5"/>
          <p:cNvSpPr/>
          <p:nvPr/>
        </p:nvSpPr>
        <p:spPr>
          <a:xfrm>
            <a:off x="4067945" y="404664"/>
            <a:ext cx="4248471" cy="1720346"/>
          </a:xfrm>
          <a:prstGeom prst="wedgeRoundRectCallout">
            <a:avLst>
              <a:gd name="adj1" fmla="val -60462"/>
              <a:gd name="adj2" fmla="val -15098"/>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lIns="180000"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望ましい生活習慣を</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していれば、がんにならないの？</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602" y="961013"/>
            <a:ext cx="2984801" cy="1720346"/>
          </a:xfrm>
          <a:prstGeom prst="rect">
            <a:avLst/>
          </a:prstGeom>
        </p:spPr>
      </p:pic>
      <p:sp>
        <p:nvSpPr>
          <p:cNvPr id="8" name="角丸四角形吹き出し 7"/>
          <p:cNvSpPr/>
          <p:nvPr/>
        </p:nvSpPr>
        <p:spPr>
          <a:xfrm>
            <a:off x="653919" y="2834724"/>
            <a:ext cx="5447406" cy="3413646"/>
          </a:xfrm>
          <a:prstGeom prst="wedgeRoundRectCallout">
            <a:avLst>
              <a:gd name="adj1" fmla="val 64783"/>
              <a:gd name="adj2" fmla="val -842"/>
              <a:gd name="adj3" fmla="val 16667"/>
            </a:avLst>
          </a:prstGeom>
          <a:ln w="57150">
            <a:solidFill>
              <a:srgbClr val="FF99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52000" tIns="144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がんの原因には、</a:t>
            </a:r>
            <a:endParaRPr kumimoji="1" lang="en-US" altLang="ja-JP" sz="3600" b="1" i="0" u="none" strike="noStrike" kern="1200" cap="none" spc="0" normalizeH="0" baseline="0" noProof="0" dirty="0">
              <a:ln>
                <a:noFill/>
              </a:ln>
              <a:solidFill>
                <a:prstClr val="black"/>
              </a:solidFill>
              <a:effectLst/>
              <a:highlight>
                <a:srgbClr val="FFFF00"/>
              </a:highligh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わかっていないものも</a:t>
            </a:r>
            <a:endPar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あります。</a:t>
            </a:r>
            <a:endPar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5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がん検診を受けることが大切</a:t>
            </a:r>
            <a:r>
              <a:rPr kumimoji="1" lang="ja-JP" altLang="en-US" sz="45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です。</a:t>
            </a:r>
            <a:endParaRPr kumimoji="1" lang="en-US" altLang="ja-JP" sz="45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p:txBody>
      </p:sp>
      <p:pic>
        <p:nvPicPr>
          <p:cNvPr id="9" name="Picture 2" descr="C:\Users\nakamura\Desktop\サタケさんイラストスライド化拡大-07.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17770" y="3861048"/>
            <a:ext cx="2602702" cy="2847870"/>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a:extLst>
              <a:ext uri="{FF2B5EF4-FFF2-40B4-BE49-F238E27FC236}">
                <a16:creationId xmlns:a16="http://schemas.microsoft.com/office/drawing/2014/main" id="{95E40E97-1558-42E2-84A1-D30C5B5A7E77}"/>
              </a:ext>
            </a:extLst>
          </p:cNvPr>
          <p:cNvSpPr/>
          <p:nvPr/>
        </p:nvSpPr>
        <p:spPr>
          <a:xfrm>
            <a:off x="8487815" y="6208266"/>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９</a:t>
            </a:r>
          </a:p>
        </p:txBody>
      </p:sp>
    </p:spTree>
    <p:extLst>
      <p:ext uri="{BB962C8B-B14F-4D97-AF65-F5344CB8AC3E}">
        <p14:creationId xmlns:p14="http://schemas.microsoft.com/office/powerpoint/2010/main" val="19872906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899592" y="1097034"/>
            <a:ext cx="4824536" cy="2554545"/>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わたしたちの</a:t>
            </a:r>
            <a:br>
              <a:rPr kumimoji="1" lang="en-US" altLang="ja-JP"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br>
            <a:r>
              <a:rPr kumimoji="1" lang="ja-JP" altLang="en-US"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体の細胞は</a:t>
            </a:r>
            <a:br>
              <a:rPr kumimoji="1" lang="en-US" altLang="ja-JP"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br>
            <a:r>
              <a:rPr kumimoji="1" lang="ja-JP" altLang="en-US"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毎日分裂し</a:t>
            </a:r>
            <a:endParaRPr kumimoji="1" lang="en-US" altLang="ja-JP"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新しくなっている</a:t>
            </a:r>
            <a:endParaRPr kumimoji="1" lang="en-US" altLang="ja-JP"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endParaRPr>
          </a:p>
        </p:txBody>
      </p:sp>
      <p:sp>
        <p:nvSpPr>
          <p:cNvPr id="19" name="テキスト ボックス 18"/>
          <p:cNvSpPr txBox="1"/>
          <p:nvPr/>
        </p:nvSpPr>
        <p:spPr>
          <a:xfrm>
            <a:off x="2391862" y="226675"/>
            <a:ext cx="4360276" cy="692497"/>
          </a:xfrm>
          <a:prstGeom prst="rect">
            <a:avLst/>
          </a:prstGeom>
          <a:noFill/>
          <a:effectLst/>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9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rPr>
              <a:t>がんのしくみ</a:t>
            </a:r>
          </a:p>
        </p:txBody>
      </p:sp>
      <p:grpSp>
        <p:nvGrpSpPr>
          <p:cNvPr id="7" name="グループ化 6"/>
          <p:cNvGrpSpPr/>
          <p:nvPr/>
        </p:nvGrpSpPr>
        <p:grpSpPr>
          <a:xfrm>
            <a:off x="1200817" y="3782771"/>
            <a:ext cx="1787007" cy="2456046"/>
            <a:chOff x="1352744" y="3977813"/>
            <a:chExt cx="1279613" cy="1845874"/>
          </a:xfrm>
        </p:grpSpPr>
        <p:pic>
          <p:nvPicPr>
            <p:cNvPr id="42" name="図 41"/>
            <p:cNvPicPr>
              <a:picLocks noChangeAspect="1"/>
            </p:cNvPicPr>
            <p:nvPr/>
          </p:nvPicPr>
          <p:blipFill>
            <a:blip r:embed="rId3" cstate="print">
              <a:extLst>
                <a:ext uri="{28A0092B-C50C-407E-A947-70E740481C1C}">
                  <a14:useLocalDpi xmlns:a14="http://schemas.microsoft.com/office/drawing/2010/main" val="0"/>
                </a:ext>
              </a:extLst>
            </a:blip>
            <a:srcRect l="33770"/>
            <a:stretch>
              <a:fillRect/>
            </a:stretch>
          </p:blipFill>
          <p:spPr>
            <a:xfrm rot="10800000">
              <a:off x="1352744" y="5164054"/>
              <a:ext cx="1279613" cy="659633"/>
            </a:xfrm>
            <a:prstGeom prst="rect">
              <a:avLst/>
            </a:prstGeom>
          </p:spPr>
        </p:pic>
        <p:pic>
          <p:nvPicPr>
            <p:cNvPr id="43" name="図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0705" y="3977813"/>
              <a:ext cx="598777" cy="628460"/>
            </a:xfrm>
            <a:prstGeom prst="rect">
              <a:avLst/>
            </a:prstGeom>
          </p:spPr>
        </p:pic>
        <p:sp>
          <p:nvSpPr>
            <p:cNvPr id="22" name="下矢印 21"/>
            <p:cNvSpPr/>
            <p:nvPr/>
          </p:nvSpPr>
          <p:spPr>
            <a:xfrm rot="1519670">
              <a:off x="1677017" y="4648046"/>
              <a:ext cx="210940" cy="476086"/>
            </a:xfrm>
            <a:prstGeom prst="downArrow">
              <a:avLst/>
            </a:prstGeom>
            <a:solidFill>
              <a:srgbClr val="FF9900"/>
            </a:solid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bIns="0" anchor="ctr"/>
            <a:lstStyle>
              <a:defPPr>
                <a:defRPr lang="ja-JP"/>
              </a:defPPr>
            </a:lstStyle>
            <a:p>
              <a:pPr marL="0" marR="0" lvl="0" indent="0" algn="ctr" defTabSz="914400" rtl="0" eaLnBrk="1" fontAlgn="base" latinLnBrk="0" hangingPunct="1">
                <a:lnSpc>
                  <a:spcPts val="36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4000" b="0" i="0" u="none" strike="noStrike" kern="1200" cap="none" spc="0" normalizeH="0" baseline="0" noProof="0">
                <a:ln>
                  <a:noFill/>
                </a:ln>
                <a:solidFill>
                  <a:prstClr val="white"/>
                </a:solidFill>
                <a:effectLst/>
                <a:uLnTx/>
                <a:uFillTx/>
                <a:latin typeface="HGP創英角ｺﾞｼｯｸUB" pitchFamily="50" charset="-128"/>
                <a:ea typeface="HGP創英角ｺﾞｼｯｸUB" pitchFamily="50" charset="-128"/>
                <a:cs typeface="Arial" pitchFamily="34" charset="0"/>
              </a:endParaRPr>
            </a:p>
          </p:txBody>
        </p:sp>
        <p:sp>
          <p:nvSpPr>
            <p:cNvPr id="24" name="下矢印 23"/>
            <p:cNvSpPr/>
            <p:nvPr/>
          </p:nvSpPr>
          <p:spPr>
            <a:xfrm rot="20080333" flipH="1">
              <a:off x="2089516" y="4651908"/>
              <a:ext cx="210940" cy="476086"/>
            </a:xfrm>
            <a:prstGeom prst="downArrow">
              <a:avLst/>
            </a:prstGeom>
            <a:solidFill>
              <a:srgbClr val="FF9900"/>
            </a:solid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bIns="0" anchor="ctr"/>
            <a:lstStyle>
              <a:defPPr>
                <a:defRPr lang="ja-JP"/>
              </a:defPPr>
            </a:lstStyle>
            <a:p>
              <a:pPr marL="0" marR="0" lvl="0" indent="0" algn="ctr" defTabSz="914400" rtl="0" eaLnBrk="1" fontAlgn="base" latinLnBrk="0" hangingPunct="1">
                <a:lnSpc>
                  <a:spcPts val="36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4000" b="0" i="0" u="none" strike="noStrike" kern="1200" cap="none" spc="0" normalizeH="0" baseline="0" noProof="0">
                <a:ln>
                  <a:noFill/>
                </a:ln>
                <a:solidFill>
                  <a:prstClr val="white"/>
                </a:solidFill>
                <a:effectLst/>
                <a:uLnTx/>
                <a:uFillTx/>
                <a:latin typeface="HGP創英角ｺﾞｼｯｸUB" pitchFamily="50" charset="-128"/>
                <a:ea typeface="HGP創英角ｺﾞｼｯｸUB" pitchFamily="50" charset="-128"/>
                <a:cs typeface="Arial" pitchFamily="34" charset="0"/>
              </a:endParaRPr>
            </a:p>
          </p:txBody>
        </p:sp>
      </p:grpSp>
      <p:sp>
        <p:nvSpPr>
          <p:cNvPr id="17" name="角丸四角形 16"/>
          <p:cNvSpPr/>
          <p:nvPr/>
        </p:nvSpPr>
        <p:spPr>
          <a:xfrm>
            <a:off x="1990980" y="5340582"/>
            <a:ext cx="1063514" cy="956098"/>
          </a:xfrm>
          <a:prstGeom prst="roundRect">
            <a:avLst>
              <a:gd name="adj" fmla="val 13261"/>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black"/>
              </a:solidFill>
              <a:effectLst/>
              <a:uLnTx/>
              <a:uFillTx/>
              <a:latin typeface="Century Gothic" panose="020B0502020202020204"/>
              <a:cs typeface="Arial" pitchFamily="34" charset="0"/>
              <a:sym typeface="Wingdings"/>
            </a:endParaRPr>
          </a:p>
        </p:txBody>
      </p:sp>
      <p:sp>
        <p:nvSpPr>
          <p:cNvPr id="38" name="角丸四角形吹き出し 37"/>
          <p:cNvSpPr/>
          <p:nvPr/>
        </p:nvSpPr>
        <p:spPr>
          <a:xfrm>
            <a:off x="3568313" y="3512641"/>
            <a:ext cx="5042389" cy="2784039"/>
          </a:xfrm>
          <a:prstGeom prst="wedgeRoundRectCallout">
            <a:avLst>
              <a:gd name="adj1" fmla="val -65062"/>
              <a:gd name="adj2" fmla="val 28866"/>
              <a:gd name="adj3" fmla="val 16667"/>
            </a:avLst>
          </a:prstGeom>
          <a:solidFill>
            <a:srgbClr val="FF9900"/>
          </a:solidFill>
          <a:ln>
            <a:noFill/>
          </a:ln>
        </p:spPr>
        <p:style>
          <a:lnRef idx="2">
            <a:schemeClr val="dk1"/>
          </a:lnRef>
          <a:fillRef idx="1">
            <a:schemeClr val="lt1"/>
          </a:fillRef>
          <a:effectRef idx="0">
            <a:schemeClr val="dk1"/>
          </a:effectRef>
          <a:fontRef idx="minor">
            <a:schemeClr val="dk1"/>
          </a:fontRef>
        </p:style>
        <p:txBody>
          <a:bodyPr lIns="0" tIns="108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sym typeface="Wingdings"/>
              </a:rPr>
              <a:t>細胞分裂するとき</a:t>
            </a:r>
          </a:p>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sym typeface="Wingdings"/>
              </a:rPr>
              <a:t>変異</a:t>
            </a:r>
            <a:endParaRPr kumimoji="1" lang="en-US" altLang="ja-JP"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sym typeface="Wingdings"/>
            </a:endParaRPr>
          </a:p>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itchFamily="34" charset="0"/>
                <a:sym typeface="Wingdings"/>
              </a:rPr>
              <a:t>が起こることがある</a:t>
            </a:r>
          </a:p>
        </p:txBody>
      </p:sp>
      <p:sp>
        <p:nvSpPr>
          <p:cNvPr id="15" name="正方形/長方形 14"/>
          <p:cNvSpPr/>
          <p:nvPr/>
        </p:nvSpPr>
        <p:spPr>
          <a:xfrm>
            <a:off x="5927576" y="3036806"/>
            <a:ext cx="1749197" cy="523220"/>
          </a:xfrm>
          <a:prstGeom prst="rect">
            <a:avLst/>
          </a:prstGeom>
        </p:spPr>
        <p:txBody>
          <a:bodyPr wrap="none">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約</a:t>
            </a:r>
            <a:r>
              <a:rPr kumimoji="1" lang="en-US" altLang="ja-JP"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37</a:t>
            </a: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兆個</a:t>
            </a:r>
            <a:endParaRPr kumimoji="1" lang="ja-JP" altLang="en-US" sz="2800" b="0" i="0" u="none" strike="noStrike" kern="1200" cap="none" spc="0" normalizeH="0" baseline="0" noProof="0">
              <a:ln>
                <a:noFill/>
              </a:ln>
              <a:solidFill>
                <a:prstClr val="black"/>
              </a:solidFill>
              <a:effectLst/>
              <a:uLnTx/>
              <a:uFillTx/>
              <a:latin typeface="Century Gothic" panose="020B0502020202020204"/>
              <a:ea typeface="メイリオ" panose="020B0604030504040204" pitchFamily="50" charset="-128"/>
              <a:cs typeface="Arial" pitchFamily="34" charset="0"/>
            </a:endParaRPr>
          </a:p>
        </p:txBody>
      </p:sp>
      <p:pic>
        <p:nvPicPr>
          <p:cNvPr id="16" name="Picture 4" descr="C:\Users\nakamura\Desktop\サタケさんイラストスライド化拡大-01.png"/>
          <p:cNvPicPr>
            <a:picLocks noChangeAspect="1" noChangeArrowheads="1"/>
          </p:cNvPicPr>
          <p:nvPr/>
        </p:nvPicPr>
        <p:blipFill>
          <a:blip r:embed="rId5">
            <a:extLst>
              <a:ext uri="{28A0092B-C50C-407E-A947-70E740481C1C}">
                <a14:useLocalDpi xmlns:a14="http://schemas.microsoft.com/office/drawing/2010/main" val="0"/>
              </a:ext>
            </a:extLst>
          </a:blip>
          <a:srcRect b="12836"/>
          <a:stretch>
            <a:fillRect/>
          </a:stretch>
        </p:blipFill>
        <p:spPr bwMode="auto">
          <a:xfrm>
            <a:off x="7351073" y="1181981"/>
            <a:ext cx="1352462" cy="18616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498785" y="1171933"/>
            <a:ext cx="2453891" cy="187166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539552" y="6430777"/>
            <a:ext cx="7848872" cy="253916"/>
          </a:xfrm>
          <a:prstGeom prst="rect">
            <a:avLst/>
          </a:prstGeom>
          <a:noFill/>
        </p:spPr>
        <p:txBody>
          <a:bodyPr wrap="square" rtlCol="0">
            <a:spAutoFit/>
          </a:bodyPr>
          <a:lstStyle>
            <a:defPPr>
              <a:defRPr lang="ja-JP"/>
            </a:defPPr>
            <a:lvl1pPr marL="0" algn="r" defTabSz="914400" rtl="0" eaLnBrk="1" latinLnBrk="0" hangingPunct="1">
              <a:defRPr kumimoji="1" sz="1050" kern="1200">
                <a:solidFill>
                  <a:schemeClr val="tx1">
                    <a:lumMod val="65000"/>
                    <a:lumOff val="35000"/>
                  </a:schemeClr>
                </a:solidFill>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kumimoji="1" sz="1050" b="0" i="0" normalizeH="0" noProof="0">
                <a:solidFill>
                  <a:srgbClr val="595959"/>
                </a:solidFill>
                <a:uLnTx/>
                <a:uFillTx/>
                <a:latin typeface="+mn-lt"/>
                <a:ea typeface="+mn-ea"/>
                <a:cs typeface="+mn-cs"/>
              </a:defRPr>
            </a:pPr>
            <a:r>
              <a:rPr kumimoji="1" lang="ja-JP" altLang="en-US" sz="1050" b="0" i="0" u="none" strike="noStrike" kern="1200" cap="none" spc="0" normalizeH="0" baseline="0" noProof="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出典（細胞の数） </a:t>
            </a:r>
            <a:r>
              <a:rPr kumimoji="1" lang="ja-JP" altLang="en-US" sz="1050" b="0" i="0" u="none" strike="noStrike" kern="1200" cap="none" spc="0" normalizeH="0" baseline="0" noProof="0">
                <a:ln>
                  <a:noFill/>
                </a:ln>
                <a:solidFill>
                  <a:prstClr val="black">
                    <a:lumMod val="65000"/>
                    <a:lumOff val="35000"/>
                  </a:prstClr>
                </a:solidFill>
                <a:effectLst/>
                <a:uLnTx/>
                <a:uFillTx/>
                <a:latin typeface="Calibri"/>
                <a:ea typeface="ＭＳ Ｐゴシック"/>
                <a:cs typeface="Arial" pitchFamily="34" charset="0"/>
              </a:rPr>
              <a:t>：</a:t>
            </a:r>
            <a:r>
              <a:rPr kumimoji="1" lang="en-US" altLang="ja-JP" sz="1050" b="0" i="0" u="none" strike="noStrike" kern="1200" cap="none" spc="0" normalizeH="0" baseline="0" noProof="0">
                <a:ln>
                  <a:noFill/>
                </a:ln>
                <a:solidFill>
                  <a:prstClr val="black">
                    <a:lumMod val="65000"/>
                    <a:lumOff val="35000"/>
                  </a:prstClr>
                </a:solidFill>
                <a:effectLst/>
                <a:uLnTx/>
                <a:uFillTx/>
                <a:latin typeface="Calibri"/>
                <a:ea typeface="ＭＳ Ｐゴシック"/>
                <a:cs typeface="Arial" pitchFamily="34" charset="0"/>
              </a:rPr>
              <a:t> Annals of Human Biology Volume 40, 2013 -  Issue 6 ‘An estimation of the number of cells in the human body’</a:t>
            </a:r>
            <a:endParaRPr kumimoji="1" lang="ja-JP" altLang="en-US" sz="1050" b="0" i="0" u="none" strike="noStrike" kern="1200" cap="none" spc="0" normalizeH="0" baseline="0" noProof="0">
              <a:ln>
                <a:noFill/>
              </a:ln>
              <a:solidFill>
                <a:prstClr val="black">
                  <a:lumMod val="65000"/>
                  <a:lumOff val="35000"/>
                </a:prstClr>
              </a:solidFill>
              <a:effectLst/>
              <a:uLnTx/>
              <a:uFillTx/>
              <a:latin typeface="Calibri"/>
              <a:ea typeface="ＭＳ Ｐゴシック"/>
              <a:cs typeface="Arial" pitchFamily="34" charset="0"/>
            </a:endParaRPr>
          </a:p>
        </p:txBody>
      </p:sp>
      <p:sp>
        <p:nvSpPr>
          <p:cNvPr id="20" name="正方形/長方形 19">
            <a:extLst>
              <a:ext uri="{FF2B5EF4-FFF2-40B4-BE49-F238E27FC236}">
                <a16:creationId xmlns:a16="http://schemas.microsoft.com/office/drawing/2014/main" id="{7D8ABAEA-4344-4FE8-8D4D-7931332B7A0B}"/>
              </a:ext>
            </a:extLst>
          </p:cNvPr>
          <p:cNvSpPr/>
          <p:nvPr/>
        </p:nvSpPr>
        <p:spPr>
          <a:xfrm>
            <a:off x="8460697" y="6341927"/>
            <a:ext cx="430256" cy="431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1800" b="1" i="0" u="none" strike="noStrike" kern="1200" cap="none" spc="0" normalizeH="0" baseline="0" noProof="0">
                <a:ln>
                  <a:noFill/>
                </a:ln>
                <a:solidFill>
                  <a:prstClr val="black"/>
                </a:solidFill>
                <a:effectLst/>
                <a:uLnTx/>
                <a:uFillTx/>
                <a:latin typeface="Century Gothic" panose="020B0502020202020204"/>
                <a:ea typeface="Arial" pitchFamily="34" charset="0"/>
                <a:cs typeface="Arial" pitchFamily="34" charset="0"/>
                <a:sym typeface="Wingdings"/>
              </a:rPr>
              <a:t>４</a:t>
            </a:r>
          </a:p>
        </p:txBody>
      </p:sp>
    </p:spTree>
    <p:extLst>
      <p:ext uri="{BB962C8B-B14F-4D97-AF65-F5344CB8AC3E}">
        <p14:creationId xmlns:p14="http://schemas.microsoft.com/office/powerpoint/2010/main" val="4198426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nodeType="afterGroup">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1000"/>
                                        <p:tgtEl>
                                          <p:spTgt spid="17"/>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825032" y="1092226"/>
          <a:ext cx="7635400" cy="5411382"/>
        </p:xfrm>
        <a:graphic>
          <a:graphicData uri="http://schemas.openxmlformats.org/presentationml/2006/ole">
            <mc:AlternateContent xmlns:mc="http://schemas.openxmlformats.org/markup-compatibility/2006">
              <mc:Choice xmlns:v="urn:schemas-microsoft-com:vml" Requires="v">
                <p:oleObj name="文書" r:id="rId3" imgW="6007608" imgH="4258056" progId="Word.Document.8">
                  <p:embed/>
                </p:oleObj>
              </mc:Choice>
              <mc:Fallback>
                <p:oleObj name="文書" r:id="rId3" imgW="6007608" imgH="4258056" progId="Word.Document.8">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032" y="1092226"/>
                        <a:ext cx="7635400" cy="5411382"/>
                      </a:xfrm>
                      <a:prstGeom prst="rect">
                        <a:avLst/>
                      </a:prstGeom>
                      <a:noFill/>
                      <a:ln>
                        <a:noFill/>
                      </a:ln>
                      <a:effectLst/>
                    </p:spPr>
                  </p:pic>
                </p:oleObj>
              </mc:Fallback>
            </mc:AlternateContent>
          </a:graphicData>
        </a:graphic>
      </p:graphicFrame>
      <p:sp>
        <p:nvSpPr>
          <p:cNvPr id="1027" name="Text Box 3"/>
          <p:cNvSpPr txBox="1">
            <a:spLocks noChangeArrowheads="1"/>
          </p:cNvSpPr>
          <p:nvPr/>
        </p:nvSpPr>
        <p:spPr bwMode="auto">
          <a:xfrm>
            <a:off x="2051720" y="476672"/>
            <a:ext cx="4801314" cy="615553"/>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80000"/>
              </a:lnSpc>
              <a:spcBef>
                <a:spcPts val="417"/>
              </a:spcBef>
              <a:spcAft>
                <a:spcPts val="417"/>
              </a:spcAft>
              <a:buClrTx/>
              <a:buSzTx/>
              <a:buFontTx/>
              <a:buNone/>
              <a:tabLst/>
              <a:defRPr/>
            </a:pPr>
            <a:r>
              <a:rPr kumimoji="1" lang="ja-JP" altLang="en-US" sz="4000" b="0" i="0" u="none" strike="noStrike" kern="1200" cap="none" spc="0" normalizeH="0" baseline="0" noProof="0">
                <a:ln>
                  <a:noFill/>
                </a:ln>
                <a:solidFill>
                  <a:srgbClr val="766F54"/>
                </a:solidFill>
                <a:effectLst/>
                <a:uLnTx/>
                <a:uFillTx/>
                <a:latin typeface="Century Gothic"/>
                <a:ea typeface="メイリオ" panose="020B0604030504040204" pitchFamily="50" charset="-128"/>
                <a:cs typeface="+mn-cs"/>
              </a:rPr>
              <a:t>遺伝素因と環境要因</a:t>
            </a:r>
          </a:p>
        </p:txBody>
      </p:sp>
    </p:spTree>
    <p:extLst>
      <p:ext uri="{BB962C8B-B14F-4D97-AF65-F5344CB8AC3E}">
        <p14:creationId xmlns:p14="http://schemas.microsoft.com/office/powerpoint/2010/main" val="1490543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1206502" y="621772"/>
            <a:ext cx="6604693" cy="1118127"/>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333" b="0" i="0" u="none" strike="noStrike" kern="1200" cap="none" spc="0" normalizeH="0" baseline="0" noProof="0" dirty="0">
                <a:ln>
                  <a:noFill/>
                </a:ln>
                <a:solidFill>
                  <a:srgbClr val="0000FF"/>
                </a:solidFill>
                <a:effectLst/>
                <a:uLnTx/>
                <a:uFillTx/>
                <a:latin typeface="Century Gothic"/>
                <a:ea typeface="メイリオ" panose="020B0604030504040204" pitchFamily="50" charset="-128"/>
                <a:cs typeface="+mn-cs"/>
              </a:rPr>
              <a:t>現状において日本人に推奨できる</a:t>
            </a:r>
            <a:endParaRPr kumimoji="1" lang="en-US" altLang="en-US" sz="3333" b="0" i="0" u="none" strike="noStrike" kern="1200" cap="none" spc="0" normalizeH="0" baseline="0" noProof="0" dirty="0">
              <a:ln>
                <a:noFill/>
              </a:ln>
              <a:solidFill>
                <a:srgbClr val="0000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333" b="0" i="0" u="none" strike="noStrike" kern="1200" cap="none" spc="0" normalizeH="0" baseline="0" noProof="0" dirty="0">
                <a:ln>
                  <a:noFill/>
                </a:ln>
                <a:solidFill>
                  <a:srgbClr val="0000FF"/>
                </a:solidFill>
                <a:effectLst/>
                <a:uLnTx/>
                <a:uFillTx/>
                <a:latin typeface="Century Gothic"/>
                <a:ea typeface="メイリオ" panose="020B0604030504040204" pitchFamily="50" charset="-128"/>
                <a:cs typeface="+mn-cs"/>
              </a:rPr>
              <a:t>科学的根拠に基づくがん予防法</a:t>
            </a:r>
          </a:p>
        </p:txBody>
      </p:sp>
      <p:sp>
        <p:nvSpPr>
          <p:cNvPr id="35843" name="Text Box 4"/>
          <p:cNvSpPr txBox="1">
            <a:spLocks noChangeArrowheads="1"/>
          </p:cNvSpPr>
          <p:nvPr/>
        </p:nvSpPr>
        <p:spPr bwMode="auto">
          <a:xfrm>
            <a:off x="762002" y="1875897"/>
            <a:ext cx="8494633" cy="440043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喫煙：たばこは吸わない。他人のたばこの煙を避ける。</a:t>
            </a:r>
            <a: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飲酒：飲むなら、節度のある飲酒をする。</a:t>
            </a:r>
            <a: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食事：食事は偏らずバランスよくとる。</a:t>
            </a:r>
            <a:b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b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　＊</a:t>
            </a:r>
            <a: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t> </a:t>
            </a: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塩蔵食品、食塩の摂取は最小限にする。</a:t>
            </a:r>
            <a:b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b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　＊</a:t>
            </a:r>
            <a: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t> </a:t>
            </a: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野菜や果物不足にならない。</a:t>
            </a:r>
            <a:b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b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　＊</a:t>
            </a:r>
            <a: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t> </a:t>
            </a: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加工肉、赤肉（牛・豚・羊など）はとり過ぎない　</a:t>
            </a:r>
            <a:endParaRPr kumimoji="1" lang="en-US" altLang="en-US" sz="2333" b="1"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　＊</a:t>
            </a:r>
            <a: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t> </a:t>
            </a: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飲食物を熱い状態でとらない。</a:t>
            </a:r>
            <a: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身体活動：日常生活を活動的に過ごす</a:t>
            </a:r>
            <a: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体形：成人期での体重を適正な範囲に維持する</a:t>
            </a:r>
            <a:endParaRPr kumimoji="1" lang="en-US" altLang="en-US" sz="2333" b="1"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　　（太りすぎない、やせすぎない）</a:t>
            </a:r>
            <a: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感染</a:t>
            </a:r>
            <a: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t>	</a:t>
            </a: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肝炎ウイルス感染の有無を知り、感染している</a:t>
            </a:r>
            <a:endParaRPr kumimoji="1" lang="en-US" altLang="en-US" sz="2333" b="1"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333"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　　場合はその治療の措置をとる。</a:t>
            </a:r>
            <a:r>
              <a:rPr kumimoji="1" lang="en-US" altLang="en-US" sz="2333" b="1" i="0" u="none" strike="noStrike" kern="1200" cap="none" spc="0" normalizeH="0" baseline="0" noProof="0" dirty="0">
                <a:ln>
                  <a:noFill/>
                </a:ln>
                <a:solidFill>
                  <a:prstClr val="black"/>
                </a:solidFill>
                <a:effectLst/>
                <a:uLnTx/>
                <a:uFillTx/>
                <a:latin typeface="Century Gothic"/>
                <a:ea typeface="+mn-ea"/>
                <a:cs typeface="+mn-cs"/>
              </a:rPr>
              <a:t>	</a:t>
            </a:r>
          </a:p>
        </p:txBody>
      </p:sp>
    </p:spTree>
    <p:extLst>
      <p:ext uri="{BB962C8B-B14F-4D97-AF65-F5344CB8AC3E}">
        <p14:creationId xmlns:p14="http://schemas.microsoft.com/office/powerpoint/2010/main" val="41755629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24136" y="1121342"/>
            <a:ext cx="8784976" cy="5654554"/>
          </a:xfrm>
          <a:prstGeom prst="rect">
            <a:avLst/>
          </a:prstGeom>
        </p:spPr>
      </p:pic>
      <p:sp>
        <p:nvSpPr>
          <p:cNvPr id="5" name="タイトル 1"/>
          <p:cNvSpPr>
            <a:spLocks noGrp="1"/>
          </p:cNvSpPr>
          <p:nvPr>
            <p:ph type="title"/>
          </p:nvPr>
        </p:nvSpPr>
        <p:spPr>
          <a:xfrm>
            <a:off x="1187624" y="359342"/>
            <a:ext cx="6858000" cy="762000"/>
          </a:xfrm>
        </p:spPr>
        <p:txBody>
          <a:bodyPr/>
          <a:lstStyle/>
          <a:p>
            <a:pPr algn="ctr"/>
            <a:r>
              <a:rPr lang="ja-JP" altLang="en-US" dirty="0">
                <a:solidFill>
                  <a:srgbClr val="0432FF"/>
                </a:solidFill>
              </a:rPr>
              <a:t>タバコの害について</a:t>
            </a:r>
          </a:p>
        </p:txBody>
      </p:sp>
      <p:sp>
        <p:nvSpPr>
          <p:cNvPr id="2" name="スライド番号プレースホルダー 1">
            <a:extLst>
              <a:ext uri="{FF2B5EF4-FFF2-40B4-BE49-F238E27FC236}">
                <a16:creationId xmlns:a16="http://schemas.microsoft.com/office/drawing/2014/main" id="{87B01330-9D6B-49A9-BD55-3F644B09C1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5368-D2A1-1D4C-A2AF-B9057DF660C5}" type="slidenum">
              <a:rPr kumimoji="1" lang="ja-JP" altLang="en-US" sz="2000" b="0" i="0" u="none" strike="noStrike" kern="1200" cap="none" spc="0" normalizeH="0" baseline="0" noProof="0" smtClean="0">
                <a:ln>
                  <a:noFill/>
                </a:ln>
                <a:solidFill>
                  <a:srgbClr val="FEFFFF"/>
                </a:solidFill>
                <a:effectLst/>
                <a:uLnTx/>
                <a:uFillTx/>
                <a:latin typeface="Century Gothic"/>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2000" b="0" i="0" u="none" strike="noStrike" kern="1200" cap="none" spc="0" normalizeH="0" baseline="0" noProof="0">
              <a:ln>
                <a:noFill/>
              </a:ln>
              <a:solidFill>
                <a:srgbClr val="FEFFFF"/>
              </a:solidFill>
              <a:effectLst/>
              <a:uLnTx/>
              <a:uFillTx/>
              <a:latin typeface="Century Gothic"/>
              <a:ea typeface="メイリオ" panose="020B0604030504040204" pitchFamily="50" charset="-128"/>
              <a:cs typeface="+mn-cs"/>
            </a:endParaRPr>
          </a:p>
        </p:txBody>
      </p:sp>
    </p:spTree>
    <p:extLst>
      <p:ext uri="{BB962C8B-B14F-4D97-AF65-F5344CB8AC3E}">
        <p14:creationId xmlns:p14="http://schemas.microsoft.com/office/powerpoint/2010/main" val="2490447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1206500" y="332656"/>
            <a:ext cx="6858000" cy="762000"/>
          </a:xfrm>
        </p:spPr>
        <p:txBody>
          <a:bodyPr/>
          <a:lstStyle/>
          <a:p>
            <a:pPr algn="ctr"/>
            <a:r>
              <a:rPr lang="ja-JP" altLang="en-US" dirty="0">
                <a:solidFill>
                  <a:srgbClr val="0432FF"/>
                </a:solidFill>
              </a:rPr>
              <a:t>タバコの害について</a:t>
            </a:r>
          </a:p>
        </p:txBody>
      </p:sp>
      <p:sp>
        <p:nvSpPr>
          <p:cNvPr id="2" name="スライド番号プレースホルダー 1">
            <a:extLst>
              <a:ext uri="{FF2B5EF4-FFF2-40B4-BE49-F238E27FC236}">
                <a16:creationId xmlns:a16="http://schemas.microsoft.com/office/drawing/2014/main" id="{5483CD2B-1B7D-4FFB-A2FD-C1E2FB1FD4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5368-D2A1-1D4C-A2AF-B9057DF660C5}" type="slidenum">
              <a:rPr kumimoji="1" lang="ja-JP" altLang="en-US" sz="2000" b="0" i="0" u="none" strike="noStrike" kern="1200" cap="none" spc="0" normalizeH="0" baseline="0" noProof="0" smtClean="0">
                <a:ln>
                  <a:noFill/>
                </a:ln>
                <a:solidFill>
                  <a:srgbClr val="FEFFFF"/>
                </a:solidFill>
                <a:effectLst/>
                <a:uLnTx/>
                <a:uFillTx/>
                <a:latin typeface="Century Gothic"/>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2000" b="0" i="0" u="none" strike="noStrike" kern="1200" cap="none" spc="0" normalizeH="0" baseline="0" noProof="0">
              <a:ln>
                <a:noFill/>
              </a:ln>
              <a:solidFill>
                <a:srgbClr val="FEFFFF"/>
              </a:solidFill>
              <a:effectLst/>
              <a:uLnTx/>
              <a:uFillTx/>
              <a:latin typeface="Century Gothic"/>
              <a:ea typeface="メイリオ" panose="020B0604030504040204" pitchFamily="50" charset="-128"/>
              <a:cs typeface="+mn-cs"/>
            </a:endParaRPr>
          </a:p>
        </p:txBody>
      </p:sp>
      <p:pic>
        <p:nvPicPr>
          <p:cNvPr id="7" name="図 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392808" y="3810001"/>
            <a:ext cx="4739831" cy="2931367"/>
          </a:xfrm>
          <a:prstGeom prst="rect">
            <a:avLst/>
          </a:prstGeom>
        </p:spPr>
      </p:pic>
      <p:pic>
        <p:nvPicPr>
          <p:cNvPr id="5" name="図 4"/>
          <p:cNvPicPr>
            <a:picLocks noChangeAspect="1"/>
          </p:cNvPicPr>
          <p:nvPr/>
        </p:nvPicPr>
        <p:blipFill>
          <a:blip r:embed="rId5"/>
          <a:stretch>
            <a:fillRect/>
          </a:stretch>
        </p:blipFill>
        <p:spPr>
          <a:xfrm>
            <a:off x="0" y="922792"/>
            <a:ext cx="4932040" cy="4159354"/>
          </a:xfrm>
          <a:prstGeom prst="rect">
            <a:avLst/>
          </a:prstGeom>
        </p:spPr>
      </p:pic>
    </p:spTree>
    <p:extLst>
      <p:ext uri="{BB962C8B-B14F-4D97-AF65-F5344CB8AC3E}">
        <p14:creationId xmlns:p14="http://schemas.microsoft.com/office/powerpoint/2010/main" val="2622412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684F13F-6EEC-2A45-BB0C-F29D9FD0733D}"/>
              </a:ext>
            </a:extLst>
          </p:cNvPr>
          <p:cNvPicPr>
            <a:picLocks noChangeAspect="1"/>
          </p:cNvPicPr>
          <p:nvPr/>
        </p:nvPicPr>
        <p:blipFill>
          <a:blip r:embed="rId3"/>
          <a:stretch>
            <a:fillRect/>
          </a:stretch>
        </p:blipFill>
        <p:spPr>
          <a:xfrm>
            <a:off x="29322" y="3301574"/>
            <a:ext cx="4542678" cy="3407009"/>
          </a:xfrm>
          <a:prstGeom prst="rect">
            <a:avLst/>
          </a:prstGeom>
        </p:spPr>
      </p:pic>
      <p:pic>
        <p:nvPicPr>
          <p:cNvPr id="4" name="図 3">
            <a:extLst>
              <a:ext uri="{FF2B5EF4-FFF2-40B4-BE49-F238E27FC236}">
                <a16:creationId xmlns:a16="http://schemas.microsoft.com/office/drawing/2014/main" id="{B4079F2D-3933-564B-92D7-581FC02B82B7}"/>
              </a:ext>
            </a:extLst>
          </p:cNvPr>
          <p:cNvPicPr>
            <a:picLocks noChangeAspect="1"/>
          </p:cNvPicPr>
          <p:nvPr/>
        </p:nvPicPr>
        <p:blipFill>
          <a:blip r:embed="rId4"/>
          <a:stretch>
            <a:fillRect/>
          </a:stretch>
        </p:blipFill>
        <p:spPr>
          <a:xfrm>
            <a:off x="3959932" y="1798760"/>
            <a:ext cx="3024336" cy="5086383"/>
          </a:xfrm>
          <a:prstGeom prst="rect">
            <a:avLst/>
          </a:prstGeom>
        </p:spPr>
      </p:pic>
      <p:pic>
        <p:nvPicPr>
          <p:cNvPr id="8" name="図 7">
            <a:extLst>
              <a:ext uri="{FF2B5EF4-FFF2-40B4-BE49-F238E27FC236}">
                <a16:creationId xmlns:a16="http://schemas.microsoft.com/office/drawing/2014/main" id="{A061412C-5C82-D149-BFA0-23E7734DEFA8}"/>
              </a:ext>
            </a:extLst>
          </p:cNvPr>
          <p:cNvPicPr>
            <a:picLocks noChangeAspect="1"/>
          </p:cNvPicPr>
          <p:nvPr/>
        </p:nvPicPr>
        <p:blipFill>
          <a:blip r:embed="rId5"/>
          <a:stretch>
            <a:fillRect/>
          </a:stretch>
        </p:blipFill>
        <p:spPr>
          <a:xfrm>
            <a:off x="-11460" y="-36946"/>
            <a:ext cx="4583459" cy="3293503"/>
          </a:xfrm>
          <a:prstGeom prst="rect">
            <a:avLst/>
          </a:prstGeom>
        </p:spPr>
      </p:pic>
      <p:sp>
        <p:nvSpPr>
          <p:cNvPr id="6" name="タイトル 1"/>
          <p:cNvSpPr>
            <a:spLocks noGrp="1"/>
          </p:cNvSpPr>
          <p:nvPr>
            <p:ph type="title"/>
          </p:nvPr>
        </p:nvSpPr>
        <p:spPr>
          <a:xfrm>
            <a:off x="4788024" y="628879"/>
            <a:ext cx="3960440" cy="504056"/>
          </a:xfrm>
          <a:solidFill>
            <a:schemeClr val="bg1"/>
          </a:solidFill>
        </p:spPr>
        <p:txBody>
          <a:bodyPr>
            <a:normAutofit fontScale="90000"/>
          </a:bodyPr>
          <a:lstStyle/>
          <a:p>
            <a:pPr algn="ctr"/>
            <a:r>
              <a:rPr lang="ja-JP" altLang="en-US">
                <a:solidFill>
                  <a:srgbClr val="0432FF"/>
                </a:solidFill>
              </a:rPr>
              <a:t>タバコの害について</a:t>
            </a:r>
            <a:endParaRPr lang="ja-JP" altLang="en-US" dirty="0">
              <a:solidFill>
                <a:srgbClr val="0432FF"/>
              </a:solidFill>
            </a:endParaRPr>
          </a:p>
        </p:txBody>
      </p:sp>
      <p:sp>
        <p:nvSpPr>
          <p:cNvPr id="3" name="スライド番号プレースホルダー 2">
            <a:extLst>
              <a:ext uri="{FF2B5EF4-FFF2-40B4-BE49-F238E27FC236}">
                <a16:creationId xmlns:a16="http://schemas.microsoft.com/office/drawing/2014/main" id="{5B3090F7-1400-4C70-801F-6EA7F8D012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5368-D2A1-1D4C-A2AF-B9057DF660C5}" type="slidenum">
              <a:rPr kumimoji="1" lang="ja-JP" altLang="en-US" sz="2000" b="0" i="0" u="none" strike="noStrike" kern="1200" cap="none" spc="0" normalizeH="0" baseline="0" noProof="0" smtClean="0">
                <a:ln>
                  <a:noFill/>
                </a:ln>
                <a:solidFill>
                  <a:srgbClr val="FEFFFF"/>
                </a:solidFill>
                <a:effectLst/>
                <a:uLnTx/>
                <a:uFillTx/>
                <a:latin typeface="Century Gothic"/>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2000" b="0" i="0" u="none" strike="noStrike" kern="1200" cap="none" spc="0" normalizeH="0" baseline="0" noProof="0">
              <a:ln>
                <a:noFill/>
              </a:ln>
              <a:solidFill>
                <a:srgbClr val="FEFFFF"/>
              </a:solidFill>
              <a:effectLst/>
              <a:uLnTx/>
              <a:uFillTx/>
              <a:latin typeface="Century Gothic"/>
              <a:ea typeface="メイリオ" panose="020B0604030504040204" pitchFamily="50" charset="-128"/>
              <a:cs typeface="+mn-cs"/>
            </a:endParaRPr>
          </a:p>
        </p:txBody>
      </p:sp>
      <p:pic>
        <p:nvPicPr>
          <p:cNvPr id="9" name="図 8">
            <a:extLst>
              <a:ext uri="{FF2B5EF4-FFF2-40B4-BE49-F238E27FC236}">
                <a16:creationId xmlns:a16="http://schemas.microsoft.com/office/drawing/2014/main" id="{E0B8FF2F-C59F-3C40-9787-FEA4C7BB1226}"/>
              </a:ext>
            </a:extLst>
          </p:cNvPr>
          <p:cNvPicPr>
            <a:picLocks noChangeAspect="1"/>
          </p:cNvPicPr>
          <p:nvPr/>
        </p:nvPicPr>
        <p:blipFill>
          <a:blip r:embed="rId6"/>
          <a:stretch>
            <a:fillRect/>
          </a:stretch>
        </p:blipFill>
        <p:spPr>
          <a:xfrm>
            <a:off x="6244518" y="2200622"/>
            <a:ext cx="2921827" cy="4570290"/>
          </a:xfrm>
          <a:prstGeom prst="rect">
            <a:avLst/>
          </a:prstGeom>
        </p:spPr>
      </p:pic>
    </p:spTree>
    <p:extLst>
      <p:ext uri="{BB962C8B-B14F-4D97-AF65-F5344CB8AC3E}">
        <p14:creationId xmlns:p14="http://schemas.microsoft.com/office/powerpoint/2010/main" val="220238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title"/>
          </p:nvPr>
        </p:nvSpPr>
        <p:spPr>
          <a:xfrm>
            <a:off x="1206500" y="188640"/>
            <a:ext cx="6858000" cy="762000"/>
          </a:xfrm>
        </p:spPr>
        <p:txBody>
          <a:bodyPr/>
          <a:lstStyle/>
          <a:p>
            <a:pPr algn="ctr"/>
            <a:r>
              <a:rPr lang="ja-JP" altLang="en-US" dirty="0">
                <a:solidFill>
                  <a:srgbClr val="0432FF"/>
                </a:solidFill>
              </a:rPr>
              <a:t>タバコの害について</a:t>
            </a:r>
          </a:p>
        </p:txBody>
      </p:sp>
      <p:sp>
        <p:nvSpPr>
          <p:cNvPr id="2" name="スライド番号プレースホルダー 1">
            <a:extLst>
              <a:ext uri="{FF2B5EF4-FFF2-40B4-BE49-F238E27FC236}">
                <a16:creationId xmlns:a16="http://schemas.microsoft.com/office/drawing/2014/main" id="{82E0BDAD-9FDD-4AD4-9D34-D67CC29335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EF5368-D2A1-1D4C-A2AF-B9057DF660C5}" type="slidenum">
              <a:rPr kumimoji="1" lang="ja-JP" altLang="en-US" sz="2000" b="0" i="0" u="none" strike="noStrike" kern="1200" cap="none" spc="0" normalizeH="0" baseline="0" noProof="0" smtClean="0">
                <a:ln>
                  <a:noFill/>
                </a:ln>
                <a:solidFill>
                  <a:srgbClr val="FEFFFF"/>
                </a:solidFill>
                <a:effectLst/>
                <a:uLnTx/>
                <a:uFillTx/>
                <a:latin typeface="Century Gothic"/>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2000" b="0" i="0" u="none" strike="noStrike" kern="1200" cap="none" spc="0" normalizeH="0" baseline="0" noProof="0">
              <a:ln>
                <a:noFill/>
              </a:ln>
              <a:solidFill>
                <a:srgbClr val="FEFFFF"/>
              </a:solidFill>
              <a:effectLst/>
              <a:uLnTx/>
              <a:uFillTx/>
              <a:latin typeface="Century Gothic"/>
              <a:ea typeface="メイリオ" panose="020B0604030504040204" pitchFamily="50" charset="-128"/>
              <a:cs typeface="+mn-cs"/>
            </a:endParaRPr>
          </a:p>
        </p:txBody>
      </p:sp>
      <p:pic>
        <p:nvPicPr>
          <p:cNvPr id="3" name="図 2">
            <a:extLst>
              <a:ext uri="{FF2B5EF4-FFF2-40B4-BE49-F238E27FC236}">
                <a16:creationId xmlns:a16="http://schemas.microsoft.com/office/drawing/2014/main" id="{1102A00D-479C-7B48-996F-C9AA59B90696}"/>
              </a:ext>
            </a:extLst>
          </p:cNvPr>
          <p:cNvPicPr>
            <a:picLocks noChangeAspect="1"/>
          </p:cNvPicPr>
          <p:nvPr/>
        </p:nvPicPr>
        <p:blipFill>
          <a:blip r:embed="rId3"/>
          <a:stretch>
            <a:fillRect/>
          </a:stretch>
        </p:blipFill>
        <p:spPr>
          <a:xfrm>
            <a:off x="548456" y="722554"/>
            <a:ext cx="8128000" cy="6083300"/>
          </a:xfrm>
          <a:prstGeom prst="rect">
            <a:avLst/>
          </a:prstGeom>
        </p:spPr>
      </p:pic>
    </p:spTree>
    <p:extLst>
      <p:ext uri="{BB962C8B-B14F-4D97-AF65-F5344CB8AC3E}">
        <p14:creationId xmlns:p14="http://schemas.microsoft.com/office/powerpoint/2010/main" val="4039752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243630" y="1221171"/>
            <a:ext cx="6528725" cy="5255829"/>
          </a:xfrm>
          <a:prstGeom prst="rect">
            <a:avLst/>
          </a:prstGeom>
        </p:spPr>
      </p:pic>
      <p:sp>
        <p:nvSpPr>
          <p:cNvPr id="3" name="TextBox 2"/>
          <p:cNvSpPr txBox="1"/>
          <p:nvPr/>
        </p:nvSpPr>
        <p:spPr>
          <a:xfrm>
            <a:off x="827584" y="360135"/>
            <a:ext cx="6607899" cy="6395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556"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最も</a:t>
            </a:r>
            <a:r>
              <a:rPr kumimoji="1" lang="ja-JP" altLang="en-US" sz="3556"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長生きする</a:t>
            </a:r>
            <a:r>
              <a:rPr kumimoji="1" lang="en-US" altLang="ja-JP" sz="3556"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BMI</a:t>
            </a:r>
            <a:r>
              <a:rPr kumimoji="1" lang="ja-JP" altLang="en-US" sz="3556"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は</a:t>
            </a:r>
            <a:r>
              <a:rPr kumimoji="1" lang="en-US" altLang="ja-JP" sz="3556"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26 </a:t>
            </a:r>
            <a:r>
              <a:rPr kumimoji="1" lang="ja-JP" altLang="en-US" sz="3556"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です！</a:t>
            </a:r>
            <a:endParaRPr kumimoji="1" lang="ja-JP" altLang="en-US" sz="3556"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6B5B85AB-46CD-CB48-8B5F-620DE6F7F621}"/>
              </a:ext>
            </a:extLst>
          </p:cNvPr>
          <p:cNvSpPr txBox="1"/>
          <p:nvPr/>
        </p:nvSpPr>
        <p:spPr>
          <a:xfrm>
            <a:off x="2145247" y="1212058"/>
            <a:ext cx="66752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体格指数：</a:t>
            </a:r>
            <a:r>
              <a:rPr kumimoji="1" lang="en-US" altLang="ja-JP" sz="3200"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BMI=</a:t>
            </a:r>
            <a:r>
              <a:rPr kumimoji="1" lang="ja-JP" altLang="en-US" sz="32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体重</a:t>
            </a:r>
            <a:r>
              <a:rPr kumimoji="1" lang="en-US" altLang="ja-JP" sz="3200"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(Kg)/</a:t>
            </a:r>
            <a:r>
              <a:rPr kumimoji="1" lang="ja-JP" altLang="en-US" sz="32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身長</a:t>
            </a:r>
            <a:r>
              <a:rPr kumimoji="1" lang="en-US" altLang="ja-JP" sz="3200"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(m)</a:t>
            </a:r>
            <a:r>
              <a:rPr kumimoji="1" lang="en-US" altLang="ja-JP" sz="3200" b="0" i="0" u="none" strike="noStrike" kern="1200" cap="none" spc="0" normalizeH="0" baseline="30000" noProof="0" dirty="0">
                <a:ln>
                  <a:noFill/>
                </a:ln>
                <a:solidFill>
                  <a:prstClr val="black"/>
                </a:solidFill>
                <a:effectLst/>
                <a:uLnTx/>
                <a:uFillTx/>
                <a:latin typeface="Century Gothic"/>
                <a:ea typeface="メイリオ" panose="020B0604030504040204" pitchFamily="50" charset="-128"/>
                <a:cs typeface="+mn-cs"/>
              </a:rPr>
              <a:t>2</a:t>
            </a:r>
            <a:endParaRPr kumimoji="1" lang="ja-JP" altLang="en-US" sz="3200" b="0" i="0" u="none" strike="noStrike" kern="1200" cap="none" spc="0" normalizeH="0" baseline="30000" noProof="0">
              <a:ln>
                <a:noFill/>
              </a:ln>
              <a:solidFill>
                <a:prstClr val="black"/>
              </a:solidFill>
              <a:effectLst/>
              <a:uLnTx/>
              <a:uFillTx/>
              <a:latin typeface="Century Gothic"/>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2FC69A9B-8F0C-044E-847F-6C74430D96D0}"/>
              </a:ext>
            </a:extLst>
          </p:cNvPr>
          <p:cNvSpPr txBox="1"/>
          <p:nvPr/>
        </p:nvSpPr>
        <p:spPr>
          <a:xfrm>
            <a:off x="2195736" y="2648756"/>
            <a:ext cx="687880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やせすぎも太りすぎもがんの</a:t>
            </a:r>
            <a:endParaRPr kumimoji="1" lang="en-US" altLang="ja-JP" sz="2400"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発生を促進します！</a:t>
            </a:r>
            <a:endParaRPr kumimoji="1" lang="en-US" altLang="ja-JP" sz="2400"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若い人では、健康な</a:t>
            </a:r>
            <a:r>
              <a:rPr kumimoji="1" lang="en-US" altLang="ja-JP" sz="2400"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BMI</a:t>
            </a:r>
            <a:r>
              <a:rPr kumimoji="1" lang="ja-JP" altLang="en-US" sz="24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は、</a:t>
            </a:r>
            <a:r>
              <a:rPr kumimoji="1" lang="en-US" altLang="ja-JP" sz="2400"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18.5</a:t>
            </a:r>
            <a:r>
              <a:rPr kumimoji="1" lang="ja-JP" altLang="en-US" sz="24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から</a:t>
            </a:r>
            <a:r>
              <a:rPr kumimoji="1" lang="en-US" altLang="ja-JP" sz="2400"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25</a:t>
            </a:r>
            <a:r>
              <a:rPr kumimoji="1" lang="ja-JP" altLang="en-US" sz="24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です</a:t>
            </a:r>
            <a:r>
              <a:rPr kumimoji="1" lang="ja-JP" altLang="en-US" sz="2400" b="0" i="0" u="none" strike="noStrike" kern="1200" cap="none" spc="0" normalizeH="0" baseline="30000" noProof="0">
                <a:ln>
                  <a:noFill/>
                </a:ln>
                <a:solidFill>
                  <a:prstClr val="black"/>
                </a:solidFill>
                <a:effectLst/>
                <a:uLnTx/>
                <a:uFillTx/>
                <a:latin typeface="Century Gothic"/>
                <a:ea typeface="メイリオ" panose="020B0604030504040204" pitchFamily="50" charset="-128"/>
                <a:cs typeface="+mn-cs"/>
              </a:rPr>
              <a:t>＊</a:t>
            </a:r>
            <a:r>
              <a:rPr kumimoji="1" lang="ja-JP" altLang="en-US" sz="24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a:t>
            </a:r>
          </a:p>
        </p:txBody>
      </p:sp>
      <p:sp>
        <p:nvSpPr>
          <p:cNvPr id="4" name="テキスト ボックス 3">
            <a:extLst>
              <a:ext uri="{FF2B5EF4-FFF2-40B4-BE49-F238E27FC236}">
                <a16:creationId xmlns:a16="http://schemas.microsoft.com/office/drawing/2014/main" id="{02C4E541-E6DD-5244-9BB7-B2CBCDBFCAC4}"/>
              </a:ext>
            </a:extLst>
          </p:cNvPr>
          <p:cNvSpPr txBox="1"/>
          <p:nvPr/>
        </p:nvSpPr>
        <p:spPr>
          <a:xfrm>
            <a:off x="5482859" y="6116781"/>
            <a:ext cx="2674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a:t>
            </a:r>
            <a:r>
              <a:rPr kumimoji="1" lang="en-US" altLang="ja-JP" sz="1800" b="0" i="0" u="none" strike="noStrike" kern="1200" cap="none" spc="0" normalizeH="0" baseline="0" noProof="0" dirty="0">
                <a:ln>
                  <a:noFill/>
                </a:ln>
                <a:solidFill>
                  <a:prstClr val="black"/>
                </a:solidFill>
                <a:effectLst/>
                <a:uLnTx/>
                <a:uFillTx/>
                <a:latin typeface="Century Gothic"/>
                <a:ea typeface="メイリオ" panose="020B0604030504040204" pitchFamily="50" charset="-128"/>
                <a:cs typeface="+mn-cs"/>
              </a:rPr>
              <a:t>WHO,</a:t>
            </a:r>
            <a:r>
              <a:rPr kumimoji="1" lang="ja-JP" altLang="en-US" sz="18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日本肥満学会</a:t>
            </a:r>
          </a:p>
        </p:txBody>
      </p:sp>
    </p:spTree>
    <p:extLst>
      <p:ext uri="{BB962C8B-B14F-4D97-AF65-F5344CB8AC3E}">
        <p14:creationId xmlns:p14="http://schemas.microsoft.com/office/powerpoint/2010/main" val="239636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79512" y="211287"/>
            <a:ext cx="8733512" cy="738664"/>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200" b="1" i="0" u="none" strike="noStrike" kern="1200" cap="none" spc="-20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望ましい生活習慣以外に</a:t>
            </a:r>
            <a:r>
              <a:rPr kumimoji="1" lang="ja-JP" altLang="en-US" sz="4200" b="1" i="0" u="none" strike="noStrike" kern="1200" cap="none" spc="-40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できること</a:t>
            </a:r>
            <a:endParaRPr kumimoji="1" lang="en-US" altLang="ja-JP" sz="4200" b="1" i="0" u="none" strike="noStrike" kern="1200" cap="none" spc="-40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25" name="テキスト ボックス 24"/>
          <p:cNvSpPr txBox="1"/>
          <p:nvPr/>
        </p:nvSpPr>
        <p:spPr>
          <a:xfrm>
            <a:off x="398196" y="5235826"/>
            <a:ext cx="8415807" cy="1446550"/>
          </a:xfrm>
          <a:prstGeom prst="rect">
            <a:avLst/>
          </a:prstGeom>
          <a:noFill/>
        </p:spPr>
        <p:txBody>
          <a:bodyPr wrap="square" rtlCol="0">
            <a:spAutoFit/>
          </a:bodyPr>
          <a:lstStyle>
            <a:defPPr>
              <a:defRPr lang="ja-JP"/>
            </a:defPPr>
            <a:lvl1pPr marL="0" algn="ctr" defTabSz="914400" rtl="0" eaLnBrk="1" latinLnBrk="0" hangingPunct="1">
              <a:defRPr kumimoji="1" sz="3200" b="1" kern="1200">
                <a:solidFill>
                  <a:schemeClr val="accent3">
                    <a:lumMod val="50000"/>
                  </a:schemeClr>
                </a:solidFill>
                <a:latin typeface="+mn-ea"/>
                <a:ea typeface="+mn-ea"/>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3200" b="1" i="0" normalizeH="0" noProof="0">
                <a:solidFill>
                  <a:srgbClr val="4F6228"/>
                </a:solidFill>
                <a:uLnTx/>
                <a:uFillTx/>
                <a:latin typeface="+mn-ea"/>
                <a:ea typeface="+mn-ea"/>
                <a:cs typeface="メイリオ" panose="020B0604030504040204" pitchFamily="50" charset="-128"/>
              </a:defRPr>
            </a:pPr>
            <a:r>
              <a:rPr kumimoji="1" lang="ja-JP" altLang="en-US" sz="4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感染している場合も早期治療で</a:t>
            </a:r>
            <a:endParaRPr kumimoji="1" lang="en-US" altLang="ja-JP" sz="4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kumimoji="1" sz="3200" b="1" i="0" normalizeH="0" noProof="0">
                <a:solidFill>
                  <a:srgbClr val="4F6228"/>
                </a:solidFill>
                <a:uLnTx/>
                <a:uFillTx/>
                <a:latin typeface="+mn-ea"/>
                <a:ea typeface="+mn-ea"/>
                <a:cs typeface="メイリオ" panose="020B0604030504040204" pitchFamily="50" charset="-128"/>
              </a:defRPr>
            </a:pPr>
            <a:r>
              <a:rPr kumimoji="1" lang="ja-JP" altLang="en-US" sz="4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治すことができる</a:t>
            </a:r>
          </a:p>
        </p:txBody>
      </p:sp>
      <p:sp>
        <p:nvSpPr>
          <p:cNvPr id="17" name="テキスト ボックス 16"/>
          <p:cNvSpPr txBox="1"/>
          <p:nvPr/>
        </p:nvSpPr>
        <p:spPr>
          <a:xfrm>
            <a:off x="2313074" y="4068279"/>
            <a:ext cx="4915524" cy="981534"/>
          </a:xfrm>
          <a:prstGeom prst="wedgeRoundRectCallout">
            <a:avLst>
              <a:gd name="adj1" fmla="val -40732"/>
              <a:gd name="adj2" fmla="val -84985"/>
              <a:gd name="adj3" fmla="val 16667"/>
            </a:avLst>
          </a:prstGeom>
          <a:solidFill>
            <a:srgbClr val="FF9900"/>
          </a:solidFill>
          <a:effectLst>
            <a:outerShdw blurRad="50800" dist="38100" dir="2700000" algn="tl" rotWithShape="0">
              <a:prstClr val="black">
                <a:alpha val="40000"/>
              </a:prstClr>
            </a:outerShdw>
          </a:effectLst>
        </p:spPr>
        <p:txBody>
          <a:bodyPr wrap="square" lIns="108000" tIns="180000" rtlCol="0">
            <a:no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solidFill>
                  <a:srgbClr val="FFFFFF"/>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感染対策をする</a:t>
            </a:r>
          </a:p>
        </p:txBody>
      </p:sp>
      <p:sp>
        <p:nvSpPr>
          <p:cNvPr id="29" name="正方形/長方形 28">
            <a:extLst>
              <a:ext uri="{FF2B5EF4-FFF2-40B4-BE49-F238E27FC236}">
                <a16:creationId xmlns:a16="http://schemas.microsoft.com/office/drawing/2014/main" id="{1D2D4D79-7AA8-44E2-B018-7E7312735E4D}"/>
              </a:ext>
            </a:extLst>
          </p:cNvPr>
          <p:cNvSpPr/>
          <p:nvPr/>
        </p:nvSpPr>
        <p:spPr>
          <a:xfrm>
            <a:off x="8333305" y="6419315"/>
            <a:ext cx="638711"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en-US" altLang="ja-JP"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10</a:t>
            </a:r>
            <a:endPar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p:txBody>
      </p:sp>
      <p:grpSp>
        <p:nvGrpSpPr>
          <p:cNvPr id="20" name="グループ化 19">
            <a:extLst>
              <a:ext uri="{FF2B5EF4-FFF2-40B4-BE49-F238E27FC236}">
                <a16:creationId xmlns:a16="http://schemas.microsoft.com/office/drawing/2014/main" id="{119DA5CE-040C-47ED-9DF9-1E687CF0BB9A}"/>
              </a:ext>
            </a:extLst>
          </p:cNvPr>
          <p:cNvGrpSpPr/>
          <p:nvPr/>
        </p:nvGrpSpPr>
        <p:grpSpPr>
          <a:xfrm>
            <a:off x="3633386" y="1434665"/>
            <a:ext cx="2587119" cy="2557626"/>
            <a:chOff x="3677860" y="1707463"/>
            <a:chExt cx="2915872" cy="2915870"/>
          </a:xfrm>
        </p:grpSpPr>
        <p:sp>
          <p:nvSpPr>
            <p:cNvPr id="21" name="円/楕円 19">
              <a:extLst>
                <a:ext uri="{FF2B5EF4-FFF2-40B4-BE49-F238E27FC236}">
                  <a16:creationId xmlns:a16="http://schemas.microsoft.com/office/drawing/2014/main" id="{ACEA4BF9-1B3E-4E6E-B71C-9AACB10B9431}"/>
                </a:ext>
              </a:extLst>
            </p:cNvPr>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22" name="テキスト ボックス 21">
              <a:extLst>
                <a:ext uri="{FF2B5EF4-FFF2-40B4-BE49-F238E27FC236}">
                  <a16:creationId xmlns:a16="http://schemas.microsoft.com/office/drawing/2014/main" id="{EF4F5C79-3B20-4B66-A700-6CD648CD196F}"/>
                </a:ext>
              </a:extLst>
            </p:cNvPr>
            <p:cNvSpPr txBox="1"/>
            <p:nvPr/>
          </p:nvSpPr>
          <p:spPr>
            <a:xfrm>
              <a:off x="3911092" y="2799988"/>
              <a:ext cx="2449408" cy="794963"/>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生活習慣</a:t>
              </a:r>
            </a:p>
          </p:txBody>
        </p:sp>
      </p:grpSp>
      <p:grpSp>
        <p:nvGrpSpPr>
          <p:cNvPr id="23" name="グループ化 22">
            <a:extLst>
              <a:ext uri="{FF2B5EF4-FFF2-40B4-BE49-F238E27FC236}">
                <a16:creationId xmlns:a16="http://schemas.microsoft.com/office/drawing/2014/main" id="{7EEBC91B-FB16-4461-B6D8-1A5E3CA51A58}"/>
              </a:ext>
            </a:extLst>
          </p:cNvPr>
          <p:cNvGrpSpPr/>
          <p:nvPr/>
        </p:nvGrpSpPr>
        <p:grpSpPr>
          <a:xfrm>
            <a:off x="1045929" y="1611581"/>
            <a:ext cx="2309219" cy="2248139"/>
            <a:chOff x="127389" y="2096547"/>
            <a:chExt cx="3158767" cy="3056561"/>
          </a:xfrm>
        </p:grpSpPr>
        <p:sp>
          <p:nvSpPr>
            <p:cNvPr id="27" name="円/楕円 23">
              <a:extLst>
                <a:ext uri="{FF2B5EF4-FFF2-40B4-BE49-F238E27FC236}">
                  <a16:creationId xmlns:a16="http://schemas.microsoft.com/office/drawing/2014/main" id="{E6B790C6-229E-4272-85ED-4AC9C3D0B483}"/>
                </a:ext>
              </a:extLst>
            </p:cNvPr>
            <p:cNvSpPr/>
            <p:nvPr/>
          </p:nvSpPr>
          <p:spPr>
            <a:xfrm>
              <a:off x="127389" y="2096547"/>
              <a:ext cx="3158767" cy="3056561"/>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28" name="テキスト ボックス 27">
              <a:extLst>
                <a:ext uri="{FF2B5EF4-FFF2-40B4-BE49-F238E27FC236}">
                  <a16:creationId xmlns:a16="http://schemas.microsoft.com/office/drawing/2014/main" id="{4015FDFB-763A-4682-8BB9-2C0E361ADBA4}"/>
                </a:ext>
              </a:extLst>
            </p:cNvPr>
            <p:cNvSpPr txBox="1"/>
            <p:nvPr/>
          </p:nvSpPr>
          <p:spPr>
            <a:xfrm>
              <a:off x="345106" y="2925978"/>
              <a:ext cx="2723331" cy="1251684"/>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細菌・</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ウイルス</a:t>
              </a:r>
            </a:p>
          </p:txBody>
        </p:sp>
      </p:grpSp>
      <p:grpSp>
        <p:nvGrpSpPr>
          <p:cNvPr id="41" name="グループ化 40">
            <a:extLst>
              <a:ext uri="{FF2B5EF4-FFF2-40B4-BE49-F238E27FC236}">
                <a16:creationId xmlns:a16="http://schemas.microsoft.com/office/drawing/2014/main" id="{3DD22FEF-7E0C-4601-A090-4BCD1BBD515B}"/>
              </a:ext>
            </a:extLst>
          </p:cNvPr>
          <p:cNvGrpSpPr/>
          <p:nvPr/>
        </p:nvGrpSpPr>
        <p:grpSpPr>
          <a:xfrm>
            <a:off x="6573919" y="1873550"/>
            <a:ext cx="1752490" cy="1679856"/>
            <a:chOff x="8264397" y="356574"/>
            <a:chExt cx="2915872" cy="2915870"/>
          </a:xfrm>
        </p:grpSpPr>
        <p:sp>
          <p:nvSpPr>
            <p:cNvPr id="42" name="円/楕円 17">
              <a:extLst>
                <a:ext uri="{FF2B5EF4-FFF2-40B4-BE49-F238E27FC236}">
                  <a16:creationId xmlns:a16="http://schemas.microsoft.com/office/drawing/2014/main" id="{01F784EF-BD29-495B-A5D1-0F21E21504C0}"/>
                </a:ext>
              </a:extLst>
            </p:cNvPr>
            <p:cNvSpPr/>
            <p:nvPr/>
          </p:nvSpPr>
          <p:spPr>
            <a:xfrm>
              <a:off x="8264397" y="356574"/>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43" name="テキスト ボックス 42">
              <a:extLst>
                <a:ext uri="{FF2B5EF4-FFF2-40B4-BE49-F238E27FC236}">
                  <a16:creationId xmlns:a16="http://schemas.microsoft.com/office/drawing/2014/main" id="{0725F475-4B27-449F-9C32-98DC81D411FE}"/>
                </a:ext>
              </a:extLst>
            </p:cNvPr>
            <p:cNvSpPr txBox="1"/>
            <p:nvPr/>
          </p:nvSpPr>
          <p:spPr>
            <a:xfrm>
              <a:off x="8573969" y="1206363"/>
              <a:ext cx="2316073" cy="1442433"/>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遺伝的</a:t>
              </a: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原因</a:t>
              </a:r>
            </a:p>
          </p:txBody>
        </p:sp>
      </p:grpSp>
      <p:sp>
        <p:nvSpPr>
          <p:cNvPr id="44" name="円/楕円 31">
            <a:extLst>
              <a:ext uri="{FF2B5EF4-FFF2-40B4-BE49-F238E27FC236}">
                <a16:creationId xmlns:a16="http://schemas.microsoft.com/office/drawing/2014/main" id="{CD9605B5-EC4E-4A0F-9673-CD1E9095C1EF}"/>
              </a:ext>
            </a:extLst>
          </p:cNvPr>
          <p:cNvSpPr/>
          <p:nvPr/>
        </p:nvSpPr>
        <p:spPr>
          <a:xfrm>
            <a:off x="1113961" y="1700807"/>
            <a:ext cx="2082024" cy="2079133"/>
          </a:xfrm>
          <a:prstGeom prst="ellipse">
            <a:avLst/>
          </a:prstGeom>
          <a:noFill/>
          <a:ln w="76200" cap="sq">
            <a:solidFill>
              <a:srgbClr val="FF000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sym typeface="Wingdings"/>
            </a:endParaRPr>
          </a:p>
        </p:txBody>
      </p:sp>
    </p:spTree>
    <p:extLst>
      <p:ext uri="{BB962C8B-B14F-4D97-AF65-F5344CB8AC3E}">
        <p14:creationId xmlns:p14="http://schemas.microsoft.com/office/powerpoint/2010/main" val="833112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heel(1)">
                                      <p:cBhvr>
                                        <p:cTn id="30"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7"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BF86791-1076-2041-AED3-14A5861E20D7}"/>
              </a:ext>
            </a:extLst>
          </p:cNvPr>
          <p:cNvSpPr txBox="1"/>
          <p:nvPr/>
        </p:nvSpPr>
        <p:spPr>
          <a:xfrm>
            <a:off x="1187624" y="1268760"/>
            <a:ext cx="70070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がんの発生に関係するウイルス・細菌感染</a:t>
            </a:r>
            <a:endParaRPr kumimoji="1" lang="ja-JP" altLang="en-US" sz="28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endParaRPr>
          </a:p>
        </p:txBody>
      </p:sp>
      <p:graphicFrame>
        <p:nvGraphicFramePr>
          <p:cNvPr id="5" name="表 4">
            <a:extLst>
              <a:ext uri="{FF2B5EF4-FFF2-40B4-BE49-F238E27FC236}">
                <a16:creationId xmlns:a16="http://schemas.microsoft.com/office/drawing/2014/main" id="{C6BDACF0-CBD6-934F-843C-756AC3B9E9F7}"/>
              </a:ext>
            </a:extLst>
          </p:cNvPr>
          <p:cNvGraphicFramePr>
            <a:graphicFrameLocks noGrp="1"/>
          </p:cNvGraphicFramePr>
          <p:nvPr/>
        </p:nvGraphicFramePr>
        <p:xfrm>
          <a:off x="251519" y="2708919"/>
          <a:ext cx="8640961" cy="2664297"/>
        </p:xfrm>
        <a:graphic>
          <a:graphicData uri="http://schemas.openxmlformats.org/drawingml/2006/table">
            <a:tbl>
              <a:tblPr/>
              <a:tblGrid>
                <a:gridCol w="4019015">
                  <a:extLst>
                    <a:ext uri="{9D8B030D-6E8A-4147-A177-3AD203B41FA5}">
                      <a16:colId xmlns:a16="http://schemas.microsoft.com/office/drawing/2014/main" val="781813226"/>
                    </a:ext>
                  </a:extLst>
                </a:gridCol>
                <a:gridCol w="1683529">
                  <a:extLst>
                    <a:ext uri="{9D8B030D-6E8A-4147-A177-3AD203B41FA5}">
                      <a16:colId xmlns:a16="http://schemas.microsoft.com/office/drawing/2014/main" val="2270853597"/>
                    </a:ext>
                  </a:extLst>
                </a:gridCol>
                <a:gridCol w="2938417">
                  <a:extLst>
                    <a:ext uri="{9D8B030D-6E8A-4147-A177-3AD203B41FA5}">
                      <a16:colId xmlns:a16="http://schemas.microsoft.com/office/drawing/2014/main" val="2923974132"/>
                    </a:ext>
                  </a:extLst>
                </a:gridCol>
              </a:tblGrid>
              <a:tr h="649413">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原因となるウイルス・細菌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がんの種類</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予防・治療法</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185451"/>
                  </a:ext>
                </a:extLst>
              </a:tr>
              <a:tr h="618489">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ヘリコバクターピロリ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胃がん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内服除菌治療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894732"/>
                  </a:ext>
                </a:extLst>
              </a:tr>
              <a:tr h="618489">
                <a:tc>
                  <a:txBody>
                    <a:bodyPr/>
                    <a:lstStyle/>
                    <a:p>
                      <a:pPr algn="ctr" fontAlgn="ctr"/>
                      <a:r>
                        <a:rPr lang="en" sz="2400" b="0" i="0" u="none" strike="noStrike">
                          <a:solidFill>
                            <a:srgbClr val="000000"/>
                          </a:solidFill>
                          <a:effectLst/>
                          <a:latin typeface="游ゴシック" panose="020B0400000000000000" pitchFamily="34" charset="-128"/>
                          <a:ea typeface="游ゴシック" panose="020B0400000000000000" pitchFamily="34" charset="-128"/>
                        </a:rPr>
                        <a:t>B</a:t>
                      </a: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型、</a:t>
                      </a:r>
                      <a:r>
                        <a:rPr lang="en" sz="2400" b="0" i="0" u="none" strike="noStrike">
                          <a:solidFill>
                            <a:srgbClr val="000000"/>
                          </a:solidFill>
                          <a:effectLst/>
                          <a:latin typeface="游ゴシック" panose="020B0400000000000000" pitchFamily="34" charset="-128"/>
                          <a:ea typeface="游ゴシック" panose="020B0400000000000000" pitchFamily="34" charset="-128"/>
                        </a:rPr>
                        <a:t>C</a:t>
                      </a: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型肝炎ウイルス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肝臓がん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抗ウイルス薬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569630"/>
                  </a:ext>
                </a:extLst>
              </a:tr>
              <a:tr h="777906">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ヒトパピローマウイルス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子宮頸がん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性交時感染予防</a:t>
                      </a:r>
                      <a:endParaRPr lang="en-US" altLang="ja-JP" sz="2400" b="0" i="0" u="none" strike="noStrike" dirty="0">
                        <a:solidFill>
                          <a:srgbClr val="000000"/>
                        </a:solidFill>
                        <a:effectLst/>
                        <a:latin typeface="游ゴシック" panose="020B0400000000000000" pitchFamily="34" charset="-128"/>
                        <a:ea typeface="游ゴシック" panose="020B0400000000000000" pitchFamily="34" charset="-128"/>
                      </a:endParaRPr>
                    </a:p>
                    <a:p>
                      <a:pPr algn="ctr" fontAlgn="ctr"/>
                      <a:r>
                        <a:rPr lang="ja-JP" altLang="en-US" sz="2400" b="0" i="0" u="none" strike="noStrike">
                          <a:solidFill>
                            <a:srgbClr val="000000"/>
                          </a:solidFill>
                          <a:effectLst/>
                          <a:latin typeface="游ゴシック" panose="020B0400000000000000" pitchFamily="34" charset="-128"/>
                          <a:ea typeface="游ゴシック" panose="020B0400000000000000" pitchFamily="34" charset="-128"/>
                        </a:rPr>
                        <a:t>・ワクチン接種</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195318"/>
                  </a:ext>
                </a:extLst>
              </a:tr>
            </a:tbl>
          </a:graphicData>
        </a:graphic>
      </p:graphicFrame>
    </p:spTree>
    <p:extLst>
      <p:ext uri="{BB962C8B-B14F-4D97-AF65-F5344CB8AC3E}">
        <p14:creationId xmlns:p14="http://schemas.microsoft.com/office/powerpoint/2010/main" val="4219352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円/楕円 23">
            <a:extLst>
              <a:ext uri="{FF2B5EF4-FFF2-40B4-BE49-F238E27FC236}">
                <a16:creationId xmlns:a16="http://schemas.microsoft.com/office/drawing/2014/main" id="{8CFF02B5-C753-4832-B9A8-D212F0187D1A}"/>
              </a:ext>
            </a:extLst>
          </p:cNvPr>
          <p:cNvSpPr/>
          <p:nvPr/>
        </p:nvSpPr>
        <p:spPr>
          <a:xfrm>
            <a:off x="1045929" y="1611581"/>
            <a:ext cx="2309219" cy="2248139"/>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25" name="テキスト ボックス 24"/>
          <p:cNvSpPr txBox="1"/>
          <p:nvPr/>
        </p:nvSpPr>
        <p:spPr>
          <a:xfrm>
            <a:off x="302077" y="5810959"/>
            <a:ext cx="8415807" cy="769441"/>
          </a:xfrm>
          <a:prstGeom prst="rect">
            <a:avLst/>
          </a:prstGeom>
          <a:noFill/>
        </p:spPr>
        <p:txBody>
          <a:bodyPr wrap="square" rtlCol="0">
            <a:spAutoFit/>
          </a:bodyPr>
          <a:lstStyle>
            <a:defPPr>
              <a:defRPr lang="ja-JP"/>
            </a:defPPr>
            <a:lvl1pPr marL="0" algn="ctr" defTabSz="914400" rtl="0" eaLnBrk="1" latinLnBrk="0" hangingPunct="1">
              <a:defRPr kumimoji="1" sz="3200" b="1" kern="1200">
                <a:solidFill>
                  <a:schemeClr val="accent3">
                    <a:lumMod val="50000"/>
                  </a:schemeClr>
                </a:solidFill>
                <a:latin typeface="+mn-ea"/>
                <a:ea typeface="+mn-ea"/>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早期発見すれば治りやすい</a:t>
            </a:r>
          </a:p>
        </p:txBody>
      </p:sp>
      <p:sp>
        <p:nvSpPr>
          <p:cNvPr id="17" name="テキスト ボックス 16"/>
          <p:cNvSpPr txBox="1"/>
          <p:nvPr/>
        </p:nvSpPr>
        <p:spPr>
          <a:xfrm>
            <a:off x="2663000" y="4622989"/>
            <a:ext cx="4915524" cy="897456"/>
          </a:xfrm>
          <a:prstGeom prst="wedgeRoundRectCallout">
            <a:avLst>
              <a:gd name="adj1" fmla="val 43642"/>
              <a:gd name="adj2" fmla="val -153979"/>
              <a:gd name="adj3" fmla="val 16667"/>
            </a:avLst>
          </a:prstGeom>
          <a:solidFill>
            <a:srgbClr val="FF9900"/>
          </a:solidFill>
          <a:effectLst>
            <a:outerShdw blurRad="50800" dist="38100" dir="2700000" algn="tl" rotWithShape="0">
              <a:prstClr val="black">
                <a:alpha val="40000"/>
              </a:prstClr>
            </a:outerShdw>
          </a:effectLst>
        </p:spPr>
        <p:txBody>
          <a:bodyPr wrap="square" tIns="144000" rtlCol="0">
            <a:no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solidFill>
                  <a:srgbClr val="FFFFFF"/>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がん検診を受ける</a:t>
            </a:r>
          </a:p>
        </p:txBody>
      </p:sp>
      <p:sp>
        <p:nvSpPr>
          <p:cNvPr id="15" name="テキスト ボックス 14"/>
          <p:cNvSpPr txBox="1"/>
          <p:nvPr/>
        </p:nvSpPr>
        <p:spPr>
          <a:xfrm>
            <a:off x="179512" y="211287"/>
            <a:ext cx="8733512" cy="738664"/>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200" b="1" i="0" u="none" strike="noStrike" kern="1200" cap="none" spc="-20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望ましい生活習慣以外に</a:t>
            </a:r>
            <a:r>
              <a:rPr kumimoji="1" lang="ja-JP" altLang="en-US" sz="4200" b="1" i="0" u="none" strike="noStrike" kern="1200" cap="none" spc="-40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できること</a:t>
            </a:r>
            <a:endParaRPr kumimoji="1" lang="en-US" altLang="ja-JP" sz="4200" b="1" i="0" u="none" strike="noStrike" kern="1200" cap="none" spc="-40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24" name="正方形/長方形 23">
            <a:extLst>
              <a:ext uri="{FF2B5EF4-FFF2-40B4-BE49-F238E27FC236}">
                <a16:creationId xmlns:a16="http://schemas.microsoft.com/office/drawing/2014/main" id="{FBD6E8B0-D990-4835-8B8A-BF48E27C140E}"/>
              </a:ext>
            </a:extLst>
          </p:cNvPr>
          <p:cNvSpPr/>
          <p:nvPr/>
        </p:nvSpPr>
        <p:spPr>
          <a:xfrm>
            <a:off x="8289061" y="6419315"/>
            <a:ext cx="638711"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en-US" altLang="ja-JP"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11</a:t>
            </a:r>
            <a:endPar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p:txBody>
      </p:sp>
      <p:grpSp>
        <p:nvGrpSpPr>
          <p:cNvPr id="21" name="グループ化 20">
            <a:extLst>
              <a:ext uri="{FF2B5EF4-FFF2-40B4-BE49-F238E27FC236}">
                <a16:creationId xmlns:a16="http://schemas.microsoft.com/office/drawing/2014/main" id="{129642F3-D1D0-4574-BF51-95BD20040C96}"/>
              </a:ext>
            </a:extLst>
          </p:cNvPr>
          <p:cNvGrpSpPr/>
          <p:nvPr/>
        </p:nvGrpSpPr>
        <p:grpSpPr>
          <a:xfrm>
            <a:off x="3633386" y="1434665"/>
            <a:ext cx="2587119" cy="2557626"/>
            <a:chOff x="3677860" y="1707463"/>
            <a:chExt cx="2915872" cy="2915870"/>
          </a:xfrm>
        </p:grpSpPr>
        <p:sp>
          <p:nvSpPr>
            <p:cNvPr id="22" name="円/楕円 19">
              <a:extLst>
                <a:ext uri="{FF2B5EF4-FFF2-40B4-BE49-F238E27FC236}">
                  <a16:creationId xmlns:a16="http://schemas.microsoft.com/office/drawing/2014/main" id="{458ED772-AEC4-409E-A862-7BBF2B6FCF34}"/>
                </a:ext>
              </a:extLst>
            </p:cNvPr>
            <p:cNvSpPr/>
            <p:nvPr/>
          </p:nvSpPr>
          <p:spPr>
            <a:xfrm>
              <a:off x="3677860" y="1707463"/>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23" name="テキスト ボックス 22">
              <a:extLst>
                <a:ext uri="{FF2B5EF4-FFF2-40B4-BE49-F238E27FC236}">
                  <a16:creationId xmlns:a16="http://schemas.microsoft.com/office/drawing/2014/main" id="{F060BE33-20A3-426B-89CC-D1221D3E5286}"/>
                </a:ext>
              </a:extLst>
            </p:cNvPr>
            <p:cNvSpPr txBox="1"/>
            <p:nvPr/>
          </p:nvSpPr>
          <p:spPr>
            <a:xfrm>
              <a:off x="3911092" y="2799988"/>
              <a:ext cx="2449408" cy="794963"/>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6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生活習慣</a:t>
              </a:r>
            </a:p>
          </p:txBody>
        </p:sp>
      </p:grpSp>
      <p:grpSp>
        <p:nvGrpSpPr>
          <p:cNvPr id="42" name="グループ化 41">
            <a:extLst>
              <a:ext uri="{FF2B5EF4-FFF2-40B4-BE49-F238E27FC236}">
                <a16:creationId xmlns:a16="http://schemas.microsoft.com/office/drawing/2014/main" id="{CC5CE6AA-27B4-4014-8AB1-697C71585205}"/>
              </a:ext>
            </a:extLst>
          </p:cNvPr>
          <p:cNvGrpSpPr/>
          <p:nvPr/>
        </p:nvGrpSpPr>
        <p:grpSpPr>
          <a:xfrm>
            <a:off x="6573919" y="1873550"/>
            <a:ext cx="1752490" cy="1679856"/>
            <a:chOff x="8264397" y="356574"/>
            <a:chExt cx="2915872" cy="2915870"/>
          </a:xfrm>
        </p:grpSpPr>
        <p:sp>
          <p:nvSpPr>
            <p:cNvPr id="43" name="円/楕円 17">
              <a:extLst>
                <a:ext uri="{FF2B5EF4-FFF2-40B4-BE49-F238E27FC236}">
                  <a16:creationId xmlns:a16="http://schemas.microsoft.com/office/drawing/2014/main" id="{D05CDAA9-2771-40E3-B26A-629DBBFF4B88}"/>
                </a:ext>
              </a:extLst>
            </p:cNvPr>
            <p:cNvSpPr/>
            <p:nvPr/>
          </p:nvSpPr>
          <p:spPr>
            <a:xfrm>
              <a:off x="8264397" y="356574"/>
              <a:ext cx="2915872" cy="291587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44" name="テキスト ボックス 43">
              <a:extLst>
                <a:ext uri="{FF2B5EF4-FFF2-40B4-BE49-F238E27FC236}">
                  <a16:creationId xmlns:a16="http://schemas.microsoft.com/office/drawing/2014/main" id="{8939F132-CCA3-48BC-9A5E-4698FD6BD16E}"/>
                </a:ext>
              </a:extLst>
            </p:cNvPr>
            <p:cNvSpPr txBox="1"/>
            <p:nvPr/>
          </p:nvSpPr>
          <p:spPr>
            <a:xfrm>
              <a:off x="8573969" y="1206363"/>
              <a:ext cx="2316073" cy="1442433"/>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遺伝的</a:t>
              </a:r>
              <a:endParaRPr kumimoji="1" lang="en-US" altLang="ja-JP" sz="24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24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原因</a:t>
              </a:r>
            </a:p>
          </p:txBody>
        </p:sp>
      </p:grpSp>
      <p:sp>
        <p:nvSpPr>
          <p:cNvPr id="45" name="円/楕円 31">
            <a:extLst>
              <a:ext uri="{FF2B5EF4-FFF2-40B4-BE49-F238E27FC236}">
                <a16:creationId xmlns:a16="http://schemas.microsoft.com/office/drawing/2014/main" id="{06826E00-7C48-46F3-9966-41D47C0C5F86}"/>
              </a:ext>
            </a:extLst>
          </p:cNvPr>
          <p:cNvSpPr/>
          <p:nvPr/>
        </p:nvSpPr>
        <p:spPr>
          <a:xfrm>
            <a:off x="6687536" y="2038981"/>
            <a:ext cx="1525255" cy="1409466"/>
          </a:xfrm>
          <a:prstGeom prst="ellipse">
            <a:avLst/>
          </a:prstGeom>
          <a:noFill/>
          <a:ln w="76200" cap="sq">
            <a:solidFill>
              <a:srgbClr val="FF0000"/>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sym typeface="Wingdings"/>
            </a:endParaRPr>
          </a:p>
        </p:txBody>
      </p:sp>
      <p:sp>
        <p:nvSpPr>
          <p:cNvPr id="18" name="テキスト ボックス 17">
            <a:extLst>
              <a:ext uri="{FF2B5EF4-FFF2-40B4-BE49-F238E27FC236}">
                <a16:creationId xmlns:a16="http://schemas.microsoft.com/office/drawing/2014/main" id="{6582B77E-2DD7-43B9-956C-240CB2225C43}"/>
              </a:ext>
            </a:extLst>
          </p:cNvPr>
          <p:cNvSpPr txBox="1"/>
          <p:nvPr/>
        </p:nvSpPr>
        <p:spPr>
          <a:xfrm>
            <a:off x="1205091" y="2221638"/>
            <a:ext cx="1990893" cy="920629"/>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細菌・</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Calibri"/>
                <a:ea typeface="ＭＳ Ｐゴシック" panose="020B0600070205080204" pitchFamily="50" charset="-128"/>
                <a:cs typeface="Arial" panose="020B0604020202020204" pitchFamily="34" charset="0"/>
              </a:rPr>
              <a:t>ウイルス</a:t>
            </a:r>
          </a:p>
        </p:txBody>
      </p:sp>
    </p:spTree>
    <p:extLst>
      <p:ext uri="{BB962C8B-B14F-4D97-AF65-F5344CB8AC3E}">
        <p14:creationId xmlns:p14="http://schemas.microsoft.com/office/powerpoint/2010/main" val="23761757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wheel(1)">
                                      <p:cBhvr>
                                        <p:cTn id="2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7"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5270" y="2095500"/>
            <a:ext cx="2356878" cy="766654"/>
          </a:xfrm>
          <a:prstGeom prst="rect">
            <a:avLst/>
          </a:prstGeom>
        </p:spPr>
      </p:pic>
      <p:sp>
        <p:nvSpPr>
          <p:cNvPr id="20" name="テキスト ボックス 19"/>
          <p:cNvSpPr txBox="1"/>
          <p:nvPr/>
        </p:nvSpPr>
        <p:spPr>
          <a:xfrm>
            <a:off x="5880443" y="1124744"/>
            <a:ext cx="1902903" cy="954107"/>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2800" b="1" i="0" u="none" strike="noStrike" kern="1200" cap="none" spc="0" normalizeH="0" baseline="0" noProof="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rPr>
              <a:t>変異した細胞</a:t>
            </a:r>
            <a:endParaRPr kumimoji="1" lang="en-US" altLang="ja-JP" sz="2800" b="1" i="0" u="none" strike="noStrike" kern="1200" cap="none" spc="0" normalizeH="0" baseline="0" noProof="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endParaRPr>
          </a:p>
        </p:txBody>
      </p:sp>
      <p:cxnSp>
        <p:nvCxnSpPr>
          <p:cNvPr id="22" name="直線コネクタ 21"/>
          <p:cNvCxnSpPr/>
          <p:nvPr/>
        </p:nvCxnSpPr>
        <p:spPr>
          <a:xfrm flipH="1">
            <a:off x="5038834" y="1511089"/>
            <a:ext cx="1032204" cy="567762"/>
          </a:xfrm>
          <a:prstGeom prst="line">
            <a:avLst/>
          </a:prstGeom>
          <a:noFill/>
          <a:ln w="76200" cap="sq">
            <a:solidFill>
              <a:srgbClr val="FF0000"/>
            </a:solidFill>
            <a:bevel/>
          </a:ln>
        </p:spPr>
        <p:style>
          <a:lnRef idx="2">
            <a:schemeClr val="accent3"/>
          </a:lnRef>
          <a:fillRef idx="1">
            <a:schemeClr val="lt1"/>
          </a:fillRef>
          <a:effectRef idx="0">
            <a:schemeClr val="accent3"/>
          </a:effectRef>
          <a:fontRef idx="minor">
            <a:schemeClr val="dk1"/>
          </a:fontRef>
        </p:style>
      </p:cxnSp>
      <p:grpSp>
        <p:nvGrpSpPr>
          <p:cNvPr id="4" name="グループ化 3"/>
          <p:cNvGrpSpPr/>
          <p:nvPr/>
        </p:nvGrpSpPr>
        <p:grpSpPr>
          <a:xfrm>
            <a:off x="5200432" y="2868494"/>
            <a:ext cx="1735701" cy="1874352"/>
            <a:chOff x="5200432" y="2868494"/>
            <a:chExt cx="1735701" cy="1874352"/>
          </a:xfrm>
        </p:grpSpPr>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rcRect r="33725"/>
            <a:stretch>
              <a:fillRect/>
            </a:stretch>
          </p:blipFill>
          <p:spPr>
            <a:xfrm>
              <a:off x="5373373" y="3956871"/>
              <a:ext cx="1562760" cy="767019"/>
            </a:xfrm>
            <a:prstGeom prst="rect">
              <a:avLst/>
            </a:prstGeom>
          </p:spPr>
        </p:pic>
        <p:sp>
          <p:nvSpPr>
            <p:cNvPr id="19" name="角丸四角形 18"/>
            <p:cNvSpPr/>
            <p:nvPr/>
          </p:nvSpPr>
          <p:spPr>
            <a:xfrm>
              <a:off x="6011498" y="3949667"/>
              <a:ext cx="286510" cy="793179"/>
            </a:xfrm>
            <a:prstGeom prst="roundRect">
              <a:avLst>
                <a:gd name="adj" fmla="val 26333"/>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black"/>
                </a:solidFill>
                <a:effectLst/>
                <a:uLnTx/>
                <a:uFillTx/>
                <a:latin typeface="Century Gothic" panose="020B0502020202020204"/>
                <a:cs typeface="Arial" pitchFamily="34" charset="0"/>
              </a:endParaRPr>
            </a:p>
          </p:txBody>
        </p:sp>
        <p:sp>
          <p:nvSpPr>
            <p:cNvPr id="23" name="下矢印 22"/>
            <p:cNvSpPr/>
            <p:nvPr/>
          </p:nvSpPr>
          <p:spPr>
            <a:xfrm rot="18967676" flipH="1">
              <a:off x="5200432" y="2868494"/>
              <a:ext cx="521353" cy="1166079"/>
            </a:xfrm>
            <a:prstGeom prst="downArrow">
              <a:avLst>
                <a:gd name="adj1" fmla="val 50000"/>
                <a:gd name="adj2" fmla="val 61619"/>
              </a:avLst>
            </a:prstGeom>
            <a:solidFill>
              <a:srgbClr val="FF9900"/>
            </a:solid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bIns="0" anchor="ctr"/>
            <a:lstStyle>
              <a:defPPr>
                <a:defRPr lang="ja-JP"/>
              </a:defPPr>
            </a:lstStyle>
            <a:p>
              <a:pPr marL="0" marR="0" lvl="0" indent="0" algn="ctr" defTabSz="914400" rtl="0" eaLnBrk="1" fontAlgn="base" latinLnBrk="0" hangingPunct="1">
                <a:lnSpc>
                  <a:spcPts val="36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4000" b="0" i="0" u="none" strike="noStrike" kern="1200" cap="none" spc="0" normalizeH="0" baseline="0" noProof="0">
                <a:ln>
                  <a:noFill/>
                </a:ln>
                <a:solidFill>
                  <a:prstClr val="white"/>
                </a:solidFill>
                <a:effectLst/>
                <a:uLnTx/>
                <a:uFillTx/>
                <a:latin typeface="HGP創英角ｺﾞｼｯｸUB" pitchFamily="50" charset="-128"/>
                <a:ea typeface="HGP創英角ｺﾞｼｯｸUB" pitchFamily="50" charset="-128"/>
                <a:cs typeface="Arial" pitchFamily="34" charset="0"/>
              </a:endParaRPr>
            </a:p>
          </p:txBody>
        </p:sp>
      </p:grpSp>
      <p:sp>
        <p:nvSpPr>
          <p:cNvPr id="24" name="角丸四角形吹き出し 23"/>
          <p:cNvSpPr/>
          <p:nvPr/>
        </p:nvSpPr>
        <p:spPr>
          <a:xfrm>
            <a:off x="6395752" y="2355454"/>
            <a:ext cx="1770602" cy="1096078"/>
          </a:xfrm>
          <a:prstGeom prst="wedgeRoundRectCallout">
            <a:avLst>
              <a:gd name="adj1" fmla="val -54776"/>
              <a:gd name="adj2" fmla="val 85200"/>
              <a:gd name="adj3" fmla="val 16667"/>
            </a:avLst>
          </a:prstGeom>
          <a:solidFill>
            <a:schemeClr val="bg1"/>
          </a:solidFill>
          <a:ln w="57150">
            <a:solidFill>
              <a:srgbClr val="0070C0"/>
            </a:solidFill>
          </a:ln>
        </p:spPr>
        <p:style>
          <a:lnRef idx="2">
            <a:schemeClr val="accent3"/>
          </a:lnRef>
          <a:fillRef idx="1">
            <a:schemeClr val="lt1"/>
          </a:fillRef>
          <a:effectRef idx="0">
            <a:schemeClr val="accent3"/>
          </a:effectRef>
          <a:fontRef idx="minor">
            <a:schemeClr val="dk1"/>
          </a:fontRef>
        </p:style>
        <p:txBody>
          <a:bodyPr tIns="180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000" b="1" i="0" u="none" strike="noStrike" kern="1200" cap="none" spc="0" normalizeH="0" baseline="0" noProof="0">
                <a:ln>
                  <a:noFill/>
                </a:ln>
                <a:solidFill>
                  <a:srgbClr val="0070C0"/>
                </a:solidFill>
                <a:effectLst/>
                <a:uLnTx/>
                <a:uFillTx/>
                <a:latin typeface="メイリオ" panose="020B0604030504040204" pitchFamily="50" charset="-128"/>
                <a:cs typeface="メイリオ" panose="020B0604030504040204" pitchFamily="50" charset="-128"/>
                <a:sym typeface="Wingdings"/>
              </a:rPr>
              <a:t>排除</a:t>
            </a:r>
          </a:p>
        </p:txBody>
      </p:sp>
      <p:grpSp>
        <p:nvGrpSpPr>
          <p:cNvPr id="2" name="グループ化 1"/>
          <p:cNvGrpSpPr/>
          <p:nvPr/>
        </p:nvGrpSpPr>
        <p:grpSpPr>
          <a:xfrm>
            <a:off x="1646084" y="3190856"/>
            <a:ext cx="2618207" cy="1615088"/>
            <a:chOff x="1646084" y="3190856"/>
            <a:chExt cx="2618207" cy="1615088"/>
          </a:xfrm>
        </p:grpSpPr>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6084" y="3981683"/>
              <a:ext cx="2340000" cy="761164"/>
            </a:xfrm>
            <a:prstGeom prst="rect">
              <a:avLst/>
            </a:prstGeom>
          </p:spPr>
        </p:pic>
        <p:sp>
          <p:nvSpPr>
            <p:cNvPr id="36" name="角丸四角形 35"/>
            <p:cNvSpPr/>
            <p:nvPr/>
          </p:nvSpPr>
          <p:spPr>
            <a:xfrm>
              <a:off x="2321224" y="3916010"/>
              <a:ext cx="955376" cy="889934"/>
            </a:xfrm>
            <a:prstGeom prst="roundRect">
              <a:avLst>
                <a:gd name="adj" fmla="val 26333"/>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black"/>
                </a:solidFill>
                <a:effectLst/>
                <a:uLnTx/>
                <a:uFillTx/>
                <a:latin typeface="Century Gothic" panose="020B0502020202020204"/>
                <a:cs typeface="Arial" pitchFamily="34" charset="0"/>
              </a:endParaRPr>
            </a:p>
          </p:txBody>
        </p:sp>
        <p:sp>
          <p:nvSpPr>
            <p:cNvPr id="28" name="下矢印 27"/>
            <p:cNvSpPr/>
            <p:nvPr/>
          </p:nvSpPr>
          <p:spPr>
            <a:xfrm rot="2700000" flipH="1">
              <a:off x="3420575" y="2868493"/>
              <a:ext cx="521353" cy="1166079"/>
            </a:xfrm>
            <a:prstGeom prst="downArrow">
              <a:avLst>
                <a:gd name="adj1" fmla="val 50000"/>
                <a:gd name="adj2" fmla="val 61619"/>
              </a:avLst>
            </a:prstGeom>
            <a:solidFill>
              <a:srgbClr val="FF9900"/>
            </a:solid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bIns="0" anchor="ctr"/>
            <a:lstStyle>
              <a:defPPr>
                <a:defRPr lang="ja-JP"/>
              </a:defPPr>
            </a:lstStyle>
            <a:p>
              <a:pPr marL="0" marR="0" lvl="0" indent="0" algn="ctr" defTabSz="914400" rtl="0" eaLnBrk="1" fontAlgn="base" latinLnBrk="0" hangingPunct="1">
                <a:lnSpc>
                  <a:spcPts val="36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4000" b="0" i="0" u="none" strike="noStrike" kern="1200" cap="none" spc="0" normalizeH="0" baseline="0" noProof="0">
                <a:ln>
                  <a:noFill/>
                </a:ln>
                <a:solidFill>
                  <a:prstClr val="white"/>
                </a:solidFill>
                <a:effectLst/>
                <a:uLnTx/>
                <a:uFillTx/>
                <a:latin typeface="HGP創英角ｺﾞｼｯｸUB" pitchFamily="50" charset="-128"/>
                <a:ea typeface="HGP創英角ｺﾞｼｯｸUB" pitchFamily="50" charset="-128"/>
                <a:cs typeface="Arial" pitchFamily="34" charset="0"/>
              </a:endParaRPr>
            </a:p>
          </p:txBody>
        </p:sp>
      </p:grpSp>
      <p:sp>
        <p:nvSpPr>
          <p:cNvPr id="16" name="テキスト ボックス 15"/>
          <p:cNvSpPr txBox="1"/>
          <p:nvPr/>
        </p:nvSpPr>
        <p:spPr>
          <a:xfrm>
            <a:off x="431540" y="208696"/>
            <a:ext cx="8280919" cy="692497"/>
          </a:xfrm>
          <a:prstGeom prst="rect">
            <a:avLst/>
          </a:prstGeom>
          <a:noFill/>
          <a:effectLst/>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9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Arial" pitchFamily="34" charset="0"/>
              </a:rPr>
              <a:t>変異した細胞はどうなるのだろうか</a:t>
            </a:r>
          </a:p>
        </p:txBody>
      </p:sp>
      <p:sp>
        <p:nvSpPr>
          <p:cNvPr id="31" name="角丸四角形吹き出し 30"/>
          <p:cNvSpPr/>
          <p:nvPr/>
        </p:nvSpPr>
        <p:spPr>
          <a:xfrm>
            <a:off x="683568" y="1913721"/>
            <a:ext cx="2409269" cy="1515774"/>
          </a:xfrm>
          <a:prstGeom prst="wedgeRoundRectCallout">
            <a:avLst>
              <a:gd name="adj1" fmla="val 40815"/>
              <a:gd name="adj2" fmla="val 77917"/>
              <a:gd name="adj3" fmla="val 16667"/>
            </a:avLst>
          </a:prstGeom>
          <a:solidFill>
            <a:schemeClr val="bg1"/>
          </a:solidFill>
          <a:ln w="57150">
            <a:solidFill>
              <a:srgbClr val="FF9900"/>
            </a:solidFill>
          </a:ln>
        </p:spPr>
        <p:style>
          <a:lnRef idx="2">
            <a:schemeClr val="accent3"/>
          </a:lnRef>
          <a:fillRef idx="1">
            <a:schemeClr val="lt1"/>
          </a:fillRef>
          <a:effectRef idx="0">
            <a:schemeClr val="accent3"/>
          </a:effectRef>
          <a:fontRef idx="minor">
            <a:schemeClr val="dk1"/>
          </a:fontRef>
        </p:style>
        <p:txBody>
          <a:bodyPr tIns="180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000" b="1" i="0" u="none" strike="noStrike" kern="1200" cap="none" spc="0" normalizeH="0" baseline="0" noProof="0">
                <a:ln>
                  <a:noFill/>
                </a:ln>
                <a:solidFill>
                  <a:srgbClr val="FF9900"/>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正常に</a:t>
            </a:r>
            <a:endParaRPr kumimoji="1" lang="en-US" altLang="ja-JP" sz="4000" b="1" i="0" u="none" strike="noStrike" kern="1200" cap="none" spc="0" normalizeH="0" baseline="0" noProof="0">
              <a:ln>
                <a:noFill/>
              </a:ln>
              <a:solidFill>
                <a:srgbClr val="FF9900"/>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4000" b="1" i="0" u="none" strike="noStrike" kern="1200" cap="none" spc="0" normalizeH="0" baseline="0" noProof="0">
                <a:ln>
                  <a:noFill/>
                </a:ln>
                <a:solidFill>
                  <a:srgbClr val="FF9900"/>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修復</a:t>
            </a:r>
          </a:p>
        </p:txBody>
      </p:sp>
      <p:sp>
        <p:nvSpPr>
          <p:cNvPr id="18" name="テキスト ボックス 17"/>
          <p:cNvSpPr txBox="1"/>
          <p:nvPr/>
        </p:nvSpPr>
        <p:spPr>
          <a:xfrm>
            <a:off x="683568" y="5085184"/>
            <a:ext cx="7846912" cy="1426031"/>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ts val="52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4400" b="1" i="0" u="none" strike="noStrike" kern="1200" cap="none" spc="0" normalizeH="0" baseline="0" noProof="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rPr>
              <a:t>修復や排除により</a:t>
            </a:r>
            <a:endParaRPr kumimoji="1" lang="en-US" altLang="ja-JP" sz="4400" b="1" i="0" u="none" strike="noStrike" kern="1200" cap="none" spc="0" normalizeH="0" baseline="0" noProof="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endParaRPr>
          </a:p>
          <a:p>
            <a:pPr marL="0" marR="0" lvl="0" indent="0" algn="ctr" defTabSz="914400" rtl="0" eaLnBrk="1" fontAlgn="auto" latinLnBrk="0" hangingPunct="1">
              <a:lnSpc>
                <a:spcPts val="52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4400" b="1" i="0" u="none" strike="noStrike" kern="1200" cap="none" spc="0" normalizeH="0" baseline="0" noProof="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rPr>
              <a:t>正常に保たれるしくみがある</a:t>
            </a:r>
            <a:endParaRPr kumimoji="1" lang="en-US" altLang="ja-JP" sz="4400" b="1" i="0" u="none" strike="noStrike" kern="1200" cap="none" spc="0" normalizeH="0" baseline="0" noProof="0">
              <a:ln>
                <a:noFill/>
              </a:ln>
              <a:solidFill>
                <a:prstClr val="black">
                  <a:lumMod val="75000"/>
                  <a:lumOff val="25000"/>
                </a:prstClr>
              </a:solidFill>
              <a:effectLst/>
              <a:uLnTx/>
              <a:uFillTx/>
              <a:latin typeface="Century Gothic" panose="020B0502020202020204"/>
              <a:ea typeface="メイリオ" panose="020B0604030504040204" pitchFamily="50" charset="-128"/>
              <a:cs typeface="Arial" pitchFamily="34" charset="0"/>
            </a:endParaRPr>
          </a:p>
        </p:txBody>
      </p:sp>
      <p:sp>
        <p:nvSpPr>
          <p:cNvPr id="25" name="角丸四角形 24"/>
          <p:cNvSpPr/>
          <p:nvPr/>
        </p:nvSpPr>
        <p:spPr>
          <a:xfrm>
            <a:off x="4066260" y="2066020"/>
            <a:ext cx="972574" cy="858924"/>
          </a:xfrm>
          <a:prstGeom prst="roundRect">
            <a:avLst>
              <a:gd name="adj" fmla="val 13261"/>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black"/>
              </a:solidFill>
              <a:effectLst/>
              <a:uLnTx/>
              <a:uFillTx/>
              <a:latin typeface="Century Gothic" panose="020B0502020202020204"/>
              <a:cs typeface="Arial" pitchFamily="34" charset="0"/>
              <a:sym typeface="Wingdings"/>
            </a:endParaRPr>
          </a:p>
        </p:txBody>
      </p:sp>
      <p:sp>
        <p:nvSpPr>
          <p:cNvPr id="26" name="正方形/長方形 25">
            <a:extLst>
              <a:ext uri="{FF2B5EF4-FFF2-40B4-BE49-F238E27FC236}">
                <a16:creationId xmlns:a16="http://schemas.microsoft.com/office/drawing/2014/main" id="{9EE297ED-7719-4ECC-98FC-99B8D250FE59}"/>
              </a:ext>
            </a:extLst>
          </p:cNvPr>
          <p:cNvSpPr/>
          <p:nvPr/>
        </p:nvSpPr>
        <p:spPr>
          <a:xfrm>
            <a:off x="8460432" y="6366305"/>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1800" b="1" i="0" u="none" strike="noStrike" kern="1200" cap="none" spc="0" normalizeH="0" baseline="0" noProof="0">
                <a:ln>
                  <a:noFill/>
                </a:ln>
                <a:solidFill>
                  <a:prstClr val="black"/>
                </a:solidFill>
                <a:effectLst/>
                <a:uLnTx/>
                <a:uFillTx/>
                <a:latin typeface="Century Gothic" panose="020B0502020202020204"/>
                <a:ea typeface="Arial" pitchFamily="34" charset="0"/>
                <a:cs typeface="Arial" pitchFamily="34" charset="0"/>
                <a:sym typeface="Wingdings"/>
              </a:rPr>
              <a:t>５</a:t>
            </a:r>
          </a:p>
        </p:txBody>
      </p:sp>
    </p:spTree>
    <p:extLst>
      <p:ext uri="{BB962C8B-B14F-4D97-AF65-F5344CB8AC3E}">
        <p14:creationId xmlns:p14="http://schemas.microsoft.com/office/powerpoint/2010/main" val="2563935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childTnLst>
                    </p:cTn>
                  </p:par>
                  <p:par>
                    <p:cTn id="12" fill="hold" nodeType="clickPar">
                      <p:stCondLst>
                        <p:cond delay="indefinite"/>
                      </p:stCondLst>
                      <p:childTnLst>
                        <p:par>
                          <p:cTn id="13" fill="hold" nodeType="after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nodeType="afterGroup">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nodeType="clickPar">
                      <p:stCondLst>
                        <p:cond delay="indefinite"/>
                      </p:stCondLst>
                      <p:childTnLst>
                        <p:par>
                          <p:cTn id="22" fill="hold" nodeType="afterGroup">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1"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78" y="787692"/>
            <a:ext cx="8147835" cy="5282615"/>
          </a:xfrm>
          <a:prstGeom prst="rect">
            <a:avLst/>
          </a:prstGeom>
          <a:effectLst>
            <a:outerShdw blurRad="50800" dist="38100" dir="2700000" algn="tl" rotWithShape="0">
              <a:prstClr val="black">
                <a:alpha val="40000"/>
              </a:prstClr>
            </a:outerShdw>
          </a:effectLst>
        </p:spPr>
      </p:pic>
      <p:sp>
        <p:nvSpPr>
          <p:cNvPr id="3" name="テキスト ボックス 2"/>
          <p:cNvSpPr txBox="1"/>
          <p:nvPr/>
        </p:nvSpPr>
        <p:spPr>
          <a:xfrm>
            <a:off x="1691680" y="5293287"/>
            <a:ext cx="5904656" cy="584775"/>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b="0"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u="none" strike="noStrike" kern="1200" cap="none" spc="0" normalizeH="0" baseline="0" noProof="0" dirty="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がんの早期発見とがん検診」対応</a:t>
            </a:r>
          </a:p>
        </p:txBody>
      </p:sp>
      <p:sp>
        <p:nvSpPr>
          <p:cNvPr id="5" name="正方形/長方形 4">
            <a:extLst>
              <a:ext uri="{FF2B5EF4-FFF2-40B4-BE49-F238E27FC236}">
                <a16:creationId xmlns:a16="http://schemas.microsoft.com/office/drawing/2014/main" id="{52D923C1-F8BE-46BF-8BA7-D12EE99C4577}"/>
              </a:ext>
            </a:extLst>
          </p:cNvPr>
          <p:cNvSpPr/>
          <p:nvPr/>
        </p:nvSpPr>
        <p:spPr>
          <a:xfrm>
            <a:off x="8675414" y="6440760"/>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１</a:t>
            </a:r>
          </a:p>
        </p:txBody>
      </p:sp>
    </p:spTree>
    <p:extLst>
      <p:ext uri="{BB962C8B-B14F-4D97-AF65-F5344CB8AC3E}">
        <p14:creationId xmlns:p14="http://schemas.microsoft.com/office/powerpoint/2010/main" val="237011465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吹き出し 14"/>
          <p:cNvSpPr/>
          <p:nvPr/>
        </p:nvSpPr>
        <p:spPr>
          <a:xfrm>
            <a:off x="395536" y="2060848"/>
            <a:ext cx="4392488" cy="2076103"/>
          </a:xfrm>
          <a:custGeom>
            <a:avLst/>
            <a:gdLst>
              <a:gd name="connsiteX0" fmla="*/ 0 w 4032448"/>
              <a:gd name="connsiteY0" fmla="*/ 336044 h 2016224"/>
              <a:gd name="connsiteX1" fmla="*/ 336044 w 4032448"/>
              <a:gd name="connsiteY1" fmla="*/ 0 h 2016224"/>
              <a:gd name="connsiteX2" fmla="*/ 672075 w 4032448"/>
              <a:gd name="connsiteY2" fmla="*/ 0 h 2016224"/>
              <a:gd name="connsiteX3" fmla="*/ 672075 w 4032448"/>
              <a:gd name="connsiteY3" fmla="*/ 0 h 2016224"/>
              <a:gd name="connsiteX4" fmla="*/ 1680187 w 4032448"/>
              <a:gd name="connsiteY4" fmla="*/ 0 h 2016224"/>
              <a:gd name="connsiteX5" fmla="*/ 3696404 w 4032448"/>
              <a:gd name="connsiteY5" fmla="*/ 0 h 2016224"/>
              <a:gd name="connsiteX6" fmla="*/ 4032448 w 4032448"/>
              <a:gd name="connsiteY6" fmla="*/ 336044 h 2016224"/>
              <a:gd name="connsiteX7" fmla="*/ 4032448 w 4032448"/>
              <a:gd name="connsiteY7" fmla="*/ 1176131 h 2016224"/>
              <a:gd name="connsiteX8" fmla="*/ 4032448 w 4032448"/>
              <a:gd name="connsiteY8" fmla="*/ 1176131 h 2016224"/>
              <a:gd name="connsiteX9" fmla="*/ 4032448 w 4032448"/>
              <a:gd name="connsiteY9" fmla="*/ 1680187 h 2016224"/>
              <a:gd name="connsiteX10" fmla="*/ 4032448 w 4032448"/>
              <a:gd name="connsiteY10" fmla="*/ 1680180 h 2016224"/>
              <a:gd name="connsiteX11" fmla="*/ 3696404 w 4032448"/>
              <a:gd name="connsiteY11" fmla="*/ 2016224 h 2016224"/>
              <a:gd name="connsiteX12" fmla="*/ 1680187 w 4032448"/>
              <a:gd name="connsiteY12" fmla="*/ 2016224 h 2016224"/>
              <a:gd name="connsiteX13" fmla="*/ 1070897 w 4032448"/>
              <a:gd name="connsiteY13" fmla="*/ 2436143 h 2016224"/>
              <a:gd name="connsiteX14" fmla="*/ 672075 w 4032448"/>
              <a:gd name="connsiteY14" fmla="*/ 2016224 h 2016224"/>
              <a:gd name="connsiteX15" fmla="*/ 336044 w 4032448"/>
              <a:gd name="connsiteY15" fmla="*/ 2016224 h 2016224"/>
              <a:gd name="connsiteX16" fmla="*/ 0 w 4032448"/>
              <a:gd name="connsiteY16" fmla="*/ 1680180 h 2016224"/>
              <a:gd name="connsiteX17" fmla="*/ 0 w 4032448"/>
              <a:gd name="connsiteY17" fmla="*/ 1680187 h 2016224"/>
              <a:gd name="connsiteX18" fmla="*/ 0 w 4032448"/>
              <a:gd name="connsiteY18" fmla="*/ 1176131 h 2016224"/>
              <a:gd name="connsiteX19" fmla="*/ 0 w 4032448"/>
              <a:gd name="connsiteY19" fmla="*/ 1176131 h 2016224"/>
              <a:gd name="connsiteX20" fmla="*/ 0 w 4032448"/>
              <a:gd name="connsiteY20" fmla="*/ 336044 h 2016224"/>
              <a:gd name="connsiteX0" fmla="*/ 0 w 4032448"/>
              <a:gd name="connsiteY0" fmla="*/ 336044 h 2436143"/>
              <a:gd name="connsiteX1" fmla="*/ 336044 w 4032448"/>
              <a:gd name="connsiteY1" fmla="*/ 0 h 2436143"/>
              <a:gd name="connsiteX2" fmla="*/ 672075 w 4032448"/>
              <a:gd name="connsiteY2" fmla="*/ 0 h 2436143"/>
              <a:gd name="connsiteX3" fmla="*/ 672075 w 4032448"/>
              <a:gd name="connsiteY3" fmla="*/ 0 h 2436143"/>
              <a:gd name="connsiteX4" fmla="*/ 1680187 w 4032448"/>
              <a:gd name="connsiteY4" fmla="*/ 0 h 2436143"/>
              <a:gd name="connsiteX5" fmla="*/ 3696404 w 4032448"/>
              <a:gd name="connsiteY5" fmla="*/ 0 h 2436143"/>
              <a:gd name="connsiteX6" fmla="*/ 4032448 w 4032448"/>
              <a:gd name="connsiteY6" fmla="*/ 336044 h 2436143"/>
              <a:gd name="connsiteX7" fmla="*/ 4032448 w 4032448"/>
              <a:gd name="connsiteY7" fmla="*/ 1176131 h 2436143"/>
              <a:gd name="connsiteX8" fmla="*/ 4032448 w 4032448"/>
              <a:gd name="connsiteY8" fmla="*/ 1176131 h 2436143"/>
              <a:gd name="connsiteX9" fmla="*/ 4032448 w 4032448"/>
              <a:gd name="connsiteY9" fmla="*/ 1680187 h 2436143"/>
              <a:gd name="connsiteX10" fmla="*/ 4032448 w 4032448"/>
              <a:gd name="connsiteY10" fmla="*/ 1680180 h 2436143"/>
              <a:gd name="connsiteX11" fmla="*/ 3696404 w 4032448"/>
              <a:gd name="connsiteY11" fmla="*/ 2016224 h 2436143"/>
              <a:gd name="connsiteX12" fmla="*/ 1680187 w 4032448"/>
              <a:gd name="connsiteY12" fmla="*/ 2016224 h 2436143"/>
              <a:gd name="connsiteX13" fmla="*/ 1347539 w 4032448"/>
              <a:gd name="connsiteY13" fmla="*/ 2013942 h 2436143"/>
              <a:gd name="connsiteX14" fmla="*/ 1070897 w 4032448"/>
              <a:gd name="connsiteY14" fmla="*/ 2436143 h 2436143"/>
              <a:gd name="connsiteX15" fmla="*/ 672075 w 4032448"/>
              <a:gd name="connsiteY15" fmla="*/ 2016224 h 2436143"/>
              <a:gd name="connsiteX16" fmla="*/ 336044 w 4032448"/>
              <a:gd name="connsiteY16" fmla="*/ 2016224 h 2436143"/>
              <a:gd name="connsiteX17" fmla="*/ 0 w 4032448"/>
              <a:gd name="connsiteY17" fmla="*/ 1680180 h 2436143"/>
              <a:gd name="connsiteX18" fmla="*/ 0 w 4032448"/>
              <a:gd name="connsiteY18" fmla="*/ 1680187 h 2436143"/>
              <a:gd name="connsiteX19" fmla="*/ 0 w 4032448"/>
              <a:gd name="connsiteY19" fmla="*/ 1176131 h 2436143"/>
              <a:gd name="connsiteX20" fmla="*/ 0 w 4032448"/>
              <a:gd name="connsiteY20" fmla="*/ 1176131 h 2436143"/>
              <a:gd name="connsiteX21" fmla="*/ 0 w 4032448"/>
              <a:gd name="connsiteY21" fmla="*/ 336044 h 2436143"/>
              <a:gd name="connsiteX0" fmla="*/ 0 w 4032448"/>
              <a:gd name="connsiteY0" fmla="*/ 336044 h 2436143"/>
              <a:gd name="connsiteX1" fmla="*/ 336044 w 4032448"/>
              <a:gd name="connsiteY1" fmla="*/ 0 h 2436143"/>
              <a:gd name="connsiteX2" fmla="*/ 672075 w 4032448"/>
              <a:gd name="connsiteY2" fmla="*/ 0 h 2436143"/>
              <a:gd name="connsiteX3" fmla="*/ 672075 w 4032448"/>
              <a:gd name="connsiteY3" fmla="*/ 0 h 2436143"/>
              <a:gd name="connsiteX4" fmla="*/ 1680187 w 4032448"/>
              <a:gd name="connsiteY4" fmla="*/ 0 h 2436143"/>
              <a:gd name="connsiteX5" fmla="*/ 3696404 w 4032448"/>
              <a:gd name="connsiteY5" fmla="*/ 0 h 2436143"/>
              <a:gd name="connsiteX6" fmla="*/ 4032448 w 4032448"/>
              <a:gd name="connsiteY6" fmla="*/ 336044 h 2436143"/>
              <a:gd name="connsiteX7" fmla="*/ 4032448 w 4032448"/>
              <a:gd name="connsiteY7" fmla="*/ 1176131 h 2436143"/>
              <a:gd name="connsiteX8" fmla="*/ 4032448 w 4032448"/>
              <a:gd name="connsiteY8" fmla="*/ 1176131 h 2436143"/>
              <a:gd name="connsiteX9" fmla="*/ 4032448 w 4032448"/>
              <a:gd name="connsiteY9" fmla="*/ 1680187 h 2436143"/>
              <a:gd name="connsiteX10" fmla="*/ 4032448 w 4032448"/>
              <a:gd name="connsiteY10" fmla="*/ 1680180 h 2436143"/>
              <a:gd name="connsiteX11" fmla="*/ 3696404 w 4032448"/>
              <a:gd name="connsiteY11" fmla="*/ 2016224 h 2436143"/>
              <a:gd name="connsiteX12" fmla="*/ 1680187 w 4032448"/>
              <a:gd name="connsiteY12" fmla="*/ 2016224 h 2436143"/>
              <a:gd name="connsiteX13" fmla="*/ 1347539 w 4032448"/>
              <a:gd name="connsiteY13" fmla="*/ 2013942 h 2436143"/>
              <a:gd name="connsiteX14" fmla="*/ 1070897 w 4032448"/>
              <a:gd name="connsiteY14" fmla="*/ 2436143 h 2436143"/>
              <a:gd name="connsiteX15" fmla="*/ 967350 w 4032448"/>
              <a:gd name="connsiteY15" fmla="*/ 2016224 h 2436143"/>
              <a:gd name="connsiteX16" fmla="*/ 336044 w 4032448"/>
              <a:gd name="connsiteY16" fmla="*/ 2016224 h 2436143"/>
              <a:gd name="connsiteX17" fmla="*/ 0 w 4032448"/>
              <a:gd name="connsiteY17" fmla="*/ 1680180 h 2436143"/>
              <a:gd name="connsiteX18" fmla="*/ 0 w 4032448"/>
              <a:gd name="connsiteY18" fmla="*/ 1680187 h 2436143"/>
              <a:gd name="connsiteX19" fmla="*/ 0 w 4032448"/>
              <a:gd name="connsiteY19" fmla="*/ 1176131 h 2436143"/>
              <a:gd name="connsiteX20" fmla="*/ 0 w 4032448"/>
              <a:gd name="connsiteY20" fmla="*/ 1176131 h 2436143"/>
              <a:gd name="connsiteX21" fmla="*/ 0 w 4032448"/>
              <a:gd name="connsiteY21" fmla="*/ 336044 h 243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32448" h="2436143">
                <a:moveTo>
                  <a:pt x="0" y="336044"/>
                </a:moveTo>
                <a:cubicBezTo>
                  <a:pt x="0" y="150452"/>
                  <a:pt x="150452" y="0"/>
                  <a:pt x="336044" y="0"/>
                </a:cubicBezTo>
                <a:lnTo>
                  <a:pt x="672075" y="0"/>
                </a:lnTo>
                <a:lnTo>
                  <a:pt x="672075" y="0"/>
                </a:lnTo>
                <a:lnTo>
                  <a:pt x="1680187" y="0"/>
                </a:lnTo>
                <a:lnTo>
                  <a:pt x="3696404" y="0"/>
                </a:lnTo>
                <a:cubicBezTo>
                  <a:pt x="3881996" y="0"/>
                  <a:pt x="4032448" y="150452"/>
                  <a:pt x="4032448" y="336044"/>
                </a:cubicBezTo>
                <a:lnTo>
                  <a:pt x="4032448" y="1176131"/>
                </a:lnTo>
                <a:lnTo>
                  <a:pt x="4032448" y="1176131"/>
                </a:lnTo>
                <a:lnTo>
                  <a:pt x="4032448" y="1680187"/>
                </a:lnTo>
                <a:lnTo>
                  <a:pt x="4032448" y="1680180"/>
                </a:lnTo>
                <a:cubicBezTo>
                  <a:pt x="4032448" y="1865772"/>
                  <a:pt x="3881996" y="2016224"/>
                  <a:pt x="3696404" y="2016224"/>
                </a:cubicBezTo>
                <a:lnTo>
                  <a:pt x="1680187" y="2016224"/>
                </a:lnTo>
                <a:cubicBezTo>
                  <a:pt x="1664554" y="2018638"/>
                  <a:pt x="1363172" y="2011528"/>
                  <a:pt x="1347539" y="2013942"/>
                </a:cubicBezTo>
                <a:lnTo>
                  <a:pt x="1070897" y="2436143"/>
                </a:lnTo>
                <a:lnTo>
                  <a:pt x="967350" y="2016224"/>
                </a:lnTo>
                <a:lnTo>
                  <a:pt x="336044" y="2016224"/>
                </a:lnTo>
                <a:cubicBezTo>
                  <a:pt x="150452" y="2016224"/>
                  <a:pt x="0" y="1865772"/>
                  <a:pt x="0" y="1680180"/>
                </a:cubicBezTo>
                <a:lnTo>
                  <a:pt x="0" y="1680187"/>
                </a:lnTo>
                <a:lnTo>
                  <a:pt x="0" y="1176131"/>
                </a:lnTo>
                <a:lnTo>
                  <a:pt x="0" y="1176131"/>
                </a:lnTo>
                <a:lnTo>
                  <a:pt x="0" y="336044"/>
                </a:lnTo>
                <a:close/>
              </a:path>
            </a:pathLst>
          </a:custGeom>
          <a:ln w="57150">
            <a:solidFill>
              <a:srgbClr val="01B3B7"/>
            </a:solidFill>
          </a:ln>
        </p:spPr>
        <p:style>
          <a:lnRef idx="2">
            <a:schemeClr val="dk1"/>
          </a:lnRef>
          <a:fillRef idx="1">
            <a:schemeClr val="lt1"/>
          </a:fillRef>
          <a:effectRef idx="0">
            <a:schemeClr val="dk1"/>
          </a:effectRef>
          <a:fontRef idx="minor">
            <a:schemeClr val="dk1"/>
          </a:fontRef>
        </p:style>
        <p:txBody>
          <a:bodyPr lIns="216000" tIns="234000" rIns="216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75000"/>
                    <a:lumOff val="25000"/>
                  </a:prstClr>
                </a:solidFill>
                <a:effectLst/>
                <a:uLnTx/>
                <a:uFillTx/>
                <a:latin typeface="Century Gothic"/>
                <a:ea typeface="メイリオ" panose="020B0604030504040204" pitchFamily="34" charset="-128"/>
                <a:cs typeface="+mn-cs"/>
              </a:rPr>
              <a:t>がんが見つかりました。まだ小さく、</a:t>
            </a:r>
            <a:endParaRPr kumimoji="1" lang="en-US" altLang="ja-JP" sz="2800" b="1" i="0" u="none" strike="noStrike" kern="1200" cap="none" spc="0" normalizeH="0" baseline="0" noProof="0" dirty="0">
              <a:ln>
                <a:noFill/>
              </a:ln>
              <a:solidFill>
                <a:prstClr val="black">
                  <a:lumMod val="75000"/>
                  <a:lumOff val="25000"/>
                </a:prstClr>
              </a:solidFill>
              <a:effectLst/>
              <a:uLnTx/>
              <a:uFillTx/>
              <a:latin typeface="Century Gothic"/>
              <a:ea typeface="メイリオ"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lumMod val="75000"/>
                    <a:lumOff val="25000"/>
                  </a:prstClr>
                </a:solidFill>
                <a:effectLst/>
                <a:uLnTx/>
                <a:uFillTx/>
                <a:latin typeface="Century Gothic"/>
                <a:ea typeface="メイリオ" panose="020B0604030504040204" pitchFamily="34" charset="-128"/>
                <a:cs typeface="+mn-cs"/>
              </a:rPr>
              <a:t>治る可能性が高いで</a:t>
            </a:r>
            <a:r>
              <a:rPr kumimoji="1" lang="ja-JP" altLang="en-US" sz="2800" b="1" i="0" u="none" strike="noStrike" kern="1200" cap="none" spc="-300" normalizeH="0" baseline="0" noProof="0" dirty="0">
                <a:ln>
                  <a:noFill/>
                </a:ln>
                <a:solidFill>
                  <a:prstClr val="black">
                    <a:lumMod val="75000"/>
                    <a:lumOff val="25000"/>
                  </a:prstClr>
                </a:solidFill>
                <a:effectLst/>
                <a:uLnTx/>
                <a:uFillTx/>
                <a:latin typeface="Century Gothic"/>
                <a:ea typeface="メイリオ" panose="020B0604030504040204" pitchFamily="34" charset="-128"/>
                <a:cs typeface="+mn-cs"/>
              </a:rPr>
              <a:t>す</a:t>
            </a:r>
            <a:r>
              <a:rPr kumimoji="1" lang="ja-JP" altLang="en-US" sz="2800" b="1" i="0" u="none" strike="noStrike" kern="1200" cap="none" spc="0" normalizeH="0" baseline="0" noProof="0" dirty="0">
                <a:ln>
                  <a:noFill/>
                </a:ln>
                <a:solidFill>
                  <a:prstClr val="black">
                    <a:lumMod val="75000"/>
                    <a:lumOff val="25000"/>
                  </a:prstClr>
                </a:solidFill>
                <a:effectLst/>
                <a:uLnTx/>
                <a:uFillTx/>
                <a:latin typeface="Century Gothic"/>
                <a:ea typeface="メイリオ" panose="020B0604030504040204" pitchFamily="34" charset="-128"/>
                <a:cs typeface="+mn-cs"/>
              </a:rPr>
              <a:t>。</a:t>
            </a:r>
          </a:p>
        </p:txBody>
      </p:sp>
      <p:grpSp>
        <p:nvGrpSpPr>
          <p:cNvPr id="2" name="グループ化 5"/>
          <p:cNvGrpSpPr/>
          <p:nvPr/>
        </p:nvGrpSpPr>
        <p:grpSpPr>
          <a:xfrm>
            <a:off x="3582610" y="3767633"/>
            <a:ext cx="5381878" cy="2829719"/>
            <a:chOff x="3687354" y="4503013"/>
            <a:chExt cx="5381878" cy="2829719"/>
          </a:xfrm>
        </p:grpSpPr>
        <p:pic>
          <p:nvPicPr>
            <p:cNvPr id="19" name="Picture 3" descr="C:\Users\nakamura\Desktop\スライド文字-0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875" b="-1469"/>
            <a:stretch/>
          </p:blipFill>
          <p:spPr bwMode="auto">
            <a:xfrm>
              <a:off x="3687354" y="4503013"/>
              <a:ext cx="5381878" cy="2829719"/>
            </a:xfrm>
            <a:prstGeom prst="rect">
              <a:avLst/>
            </a:prstGeom>
            <a:noFill/>
          </p:spPr>
        </p:pic>
        <p:sp>
          <p:nvSpPr>
            <p:cNvPr id="17" name="正方形/長方形 16"/>
            <p:cNvSpPr/>
            <p:nvPr/>
          </p:nvSpPr>
          <p:spPr>
            <a:xfrm>
              <a:off x="4561867" y="4829497"/>
              <a:ext cx="4375651" cy="1944216"/>
            </a:xfrm>
            <a:prstGeom prst="rect">
              <a:avLst/>
            </a:prstGeom>
            <a:noFill/>
            <a:ln w="57150">
              <a:noFill/>
            </a:ln>
          </p:spPr>
          <p:style>
            <a:lnRef idx="2">
              <a:schemeClr val="accent3"/>
            </a:lnRef>
            <a:fillRef idx="1">
              <a:schemeClr val="lt1"/>
            </a:fillRef>
            <a:effectRef idx="0">
              <a:schemeClr val="accent3"/>
            </a:effectRef>
            <a:fontRef idx="minor">
              <a:schemeClr val="dk1"/>
            </a:fontRef>
          </p:style>
          <p:txBody>
            <a:bodyPr tIns="32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 わたしは</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元気そのもので、</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何の症状も</a:t>
              </a:r>
              <a:br>
                <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br>
              <a:r>
                <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   </a:t>
              </a: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ありませんが</a:t>
              </a:r>
              <a:r>
                <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a:t>
              </a:r>
              <a:r>
                <a:rPr kumimoji="1" lang="ja-JP" altLang="en-US" sz="3200" b="1" i="0" u="none" strike="noStrike" kern="1200" cap="none" spc="0" normalizeH="0" baseline="0" noProof="0" dirty="0" err="1">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rPr>
                <a:t>。</a:t>
              </a:r>
              <a:endPar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34" charset="-128"/>
                <a:cs typeface="メイリオ" panose="020B0604030504040204" pitchFamily="50" charset="-128"/>
              </a:endParaRPr>
            </a:p>
          </p:txBody>
        </p:sp>
      </p:grpSp>
      <p:grpSp>
        <p:nvGrpSpPr>
          <p:cNvPr id="3" name="グループ化 19"/>
          <p:cNvGrpSpPr/>
          <p:nvPr/>
        </p:nvGrpSpPr>
        <p:grpSpPr>
          <a:xfrm>
            <a:off x="326528" y="-17252"/>
            <a:ext cx="8133904" cy="1920846"/>
            <a:chOff x="326528" y="-17252"/>
            <a:chExt cx="8133904" cy="1920846"/>
          </a:xfrm>
        </p:grpSpPr>
        <p:pic>
          <p:nvPicPr>
            <p:cNvPr id="21" name="Picture 2" descr="C:\Users\nakamura\Desktop\スライド文字-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7215" y="-17252"/>
              <a:ext cx="7173217"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1854089" y="433762"/>
              <a:ext cx="640871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2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次のやりとりから</a:t>
              </a:r>
              <a:br>
                <a:rPr kumimoji="1" lang="en-US" altLang="ja-JP" sz="42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42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どんなことがわかるだろう</a:t>
              </a:r>
              <a:endParaRPr kumimoji="1" lang="en-US" altLang="ja-JP" sz="42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22"/>
            <p:cNvGrpSpPr/>
            <p:nvPr/>
          </p:nvGrpSpPr>
          <p:grpSpPr>
            <a:xfrm>
              <a:off x="326528" y="348797"/>
              <a:ext cx="1008112" cy="1067428"/>
              <a:chOff x="728192" y="921380"/>
              <a:chExt cx="1008112" cy="1067428"/>
            </a:xfrm>
          </p:grpSpPr>
          <p:sp>
            <p:nvSpPr>
              <p:cNvPr id="27" name="円/楕円 26"/>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a:ea typeface="メイリオ" panose="020B0604030504040204" pitchFamily="34" charset="-128"/>
                  <a:cs typeface="+mn-cs"/>
                </a:endParaRPr>
              </a:p>
            </p:txBody>
          </p:sp>
          <p:sp>
            <p:nvSpPr>
              <p:cNvPr id="28" name="テキスト ボックス 27"/>
              <p:cNvSpPr txBox="1"/>
              <p:nvPr/>
            </p:nvSpPr>
            <p:spPr>
              <a:xfrm>
                <a:off x="741793" y="921380"/>
                <a:ext cx="971567" cy="1050544"/>
              </a:xfrm>
              <a:prstGeom prst="rect">
                <a:avLst/>
              </a:prstGeom>
              <a:noFill/>
            </p:spPr>
            <p:txBody>
              <a:bodyPr wrap="square" rtlCol="0">
                <a:spAutoFit/>
              </a:bodyPr>
              <a:lstStyle/>
              <a:p>
                <a:pPr marL="0" marR="0" lvl="0" indent="0" algn="ctr" defTabSz="914400" rtl="0" eaLnBrk="1" fontAlgn="auto" latinLnBrk="0" hangingPunct="1">
                  <a:lnSpc>
                    <a:spcPts val="8500"/>
                  </a:lnSpc>
                  <a:spcBef>
                    <a:spcPts val="0"/>
                  </a:spcBef>
                  <a:spcAft>
                    <a:spcPts val="0"/>
                  </a:spcAft>
                  <a:buClrTx/>
                  <a:buSzTx/>
                  <a:buFontTx/>
                  <a:buNone/>
                  <a:tabLst/>
                  <a:defRPr/>
                </a:pPr>
                <a:r>
                  <a:rPr kumimoji="1" lang="ja-JP" altLang="en-US" sz="62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pic>
        <p:nvPicPr>
          <p:cNvPr id="2050" name="Picture 2" descr="C:\Users\nakamura\Desktop\サタケさんイラストスライド化拡大-0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783" y="4127673"/>
            <a:ext cx="3870325" cy="254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21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グラフ 1"/>
          <p:cNvGraphicFramePr/>
          <p:nvPr/>
        </p:nvGraphicFramePr>
        <p:xfrm>
          <a:off x="4220038" y="2315092"/>
          <a:ext cx="5070160" cy="3423548"/>
        </p:xfrm>
        <a:graphic>
          <a:graphicData uri="http://schemas.openxmlformats.org/drawingml/2006/chart">
            <c:chart xmlns:c="http://schemas.openxmlformats.org/drawingml/2006/chart" xmlns:r="http://schemas.openxmlformats.org/officeDocument/2006/relationships" r:id="rId3"/>
          </a:graphicData>
        </a:graphic>
      </p:graphicFrame>
      <p:sp>
        <p:nvSpPr>
          <p:cNvPr id="8" name="テキスト ボックス 7"/>
          <p:cNvSpPr txBox="1"/>
          <p:nvPr/>
        </p:nvSpPr>
        <p:spPr>
          <a:xfrm>
            <a:off x="512978" y="2510161"/>
            <a:ext cx="3744416" cy="3081195"/>
          </a:xfrm>
          <a:prstGeom prst="wedgeRoundRectCallout">
            <a:avLst>
              <a:gd name="adj1" fmla="val 70196"/>
              <a:gd name="adj2" fmla="val -1156"/>
              <a:gd name="adj3" fmla="val 16667"/>
            </a:avLst>
          </a:prstGeom>
          <a:solidFill>
            <a:schemeClr val="bg1"/>
          </a:solidFill>
          <a:ln w="57150">
            <a:solidFill>
              <a:srgbClr val="FF9900"/>
            </a:solidFill>
          </a:ln>
          <a:effectLst>
            <a:outerShdw blurRad="50800" dist="38100" dir="2700000" algn="tl" rotWithShape="0">
              <a:prstClr val="black">
                <a:alpha val="40000"/>
              </a:prstClr>
            </a:outerShdw>
          </a:effectLst>
        </p:spPr>
        <p:txBody>
          <a:bodyPr wrap="square" tIns="180000" rtlCol="0">
            <a:no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mn-ea"/>
                <a:ea typeface="+mn-ea"/>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rPr>
              <a:t>早期がんであれば</a:t>
            </a:r>
            <a:endParaRPr kumimoji="1" lang="en-US" altLang="ja-JP" sz="44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rPr>
              <a:t>９割の人が治る</a:t>
            </a:r>
            <a:endParaRPr kumimoji="1" lang="en-US" altLang="ja-JP" sz="4400" b="1" i="0" u="none" strike="noStrike" kern="1200" cap="none" spc="0" normalizeH="0" baseline="0" noProof="0" dirty="0">
              <a:ln>
                <a:noFill/>
              </a:ln>
              <a:solidFill>
                <a:srgbClr val="FF9900"/>
              </a:solidFill>
              <a:effectLst/>
              <a:uLnTx/>
              <a:uFillTx/>
              <a:latin typeface="メイリオ" panose="020B0604030504040204" pitchFamily="50" charset="-128"/>
              <a:ea typeface="メイリオ" panose="020B0604030504040204" pitchFamily="50" charset="-128"/>
            </a:endParaRPr>
          </a:p>
        </p:txBody>
      </p:sp>
      <p:grpSp>
        <p:nvGrpSpPr>
          <p:cNvPr id="11" name="グループ化 10"/>
          <p:cNvGrpSpPr/>
          <p:nvPr/>
        </p:nvGrpSpPr>
        <p:grpSpPr>
          <a:xfrm>
            <a:off x="107504" y="158937"/>
            <a:ext cx="9511530" cy="1920846"/>
            <a:chOff x="278954" y="-17252"/>
            <a:chExt cx="9511530" cy="1920846"/>
          </a:xfrm>
        </p:grpSpPr>
        <p:pic>
          <p:nvPicPr>
            <p:cNvPr id="12" name="Picture 2" descr="C:\Users\nakamura\Desktop\スライド文字-05.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72966" y="-17252"/>
              <a:ext cx="8151562"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1697681" y="452326"/>
              <a:ext cx="8092803" cy="899443"/>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algn="ctr" defTabSz="914400" rtl="0" eaLnBrk="1" latinLnBrk="0" hangingPunct="1">
                <a:defRPr kumimoji="1" sz="36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100" b="1" i="0" u="none" strike="noStrike" kern="1200" cap="none" spc="-1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検診でがんを早期発見すると</a:t>
              </a:r>
              <a:endParaRPr kumimoji="1" lang="en-US" altLang="ja-JP" sz="41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100" b="1" i="0" u="none" strike="noStrike" kern="1200" cap="none" spc="-30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ど</a:t>
              </a:r>
              <a:r>
                <a:rPr kumimoji="1" lang="ja-JP" altLang="en-US" sz="4100" b="1" i="0" u="none" strike="noStrike" kern="1200" cap="none" spc="-50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れ</a:t>
              </a:r>
              <a:r>
                <a:rPr kumimoji="1" lang="ja-JP" altLang="en-US" sz="4100" b="1" i="0" u="none" strike="noStrike" kern="1200" cap="none" spc="-30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くら</a:t>
              </a:r>
              <a:r>
                <a:rPr kumimoji="1" lang="ja-JP" altLang="en-US" sz="4100" b="1" i="0" u="none" strike="noStrike" kern="1200" cap="none" spc="-1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い</a:t>
              </a:r>
              <a:r>
                <a:rPr kumimoji="1" lang="ja-JP" altLang="en-US" sz="4100" b="1" i="0" u="none" strike="noStrike" kern="1200" cap="none" spc="-30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の人</a:t>
              </a:r>
              <a:r>
                <a:rPr kumimoji="1" lang="ja-JP" altLang="en-US" sz="4100" b="1" i="0" u="none" strike="noStrike" kern="1200" cap="none" spc="-1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が</a:t>
              </a:r>
              <a:r>
                <a:rPr kumimoji="1" lang="ja-JP" altLang="en-US" sz="4100" b="1" i="0" u="none" strike="noStrike" kern="1200" cap="none" spc="-30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治るのだろうか</a:t>
              </a:r>
            </a:p>
          </p:txBody>
        </p:sp>
        <p:grpSp>
          <p:nvGrpSpPr>
            <p:cNvPr id="14" name="グループ化 13"/>
            <p:cNvGrpSpPr/>
            <p:nvPr/>
          </p:nvGrpSpPr>
          <p:grpSpPr>
            <a:xfrm>
              <a:off x="278954" y="386897"/>
              <a:ext cx="1008112" cy="1067428"/>
              <a:chOff x="728192" y="921380"/>
              <a:chExt cx="1008112" cy="1067428"/>
            </a:xfrm>
          </p:grpSpPr>
          <p:sp>
            <p:nvSpPr>
              <p:cNvPr id="15" name="円/楕円 14"/>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16" name="テキスト ボックス 15"/>
              <p:cNvSpPr txBox="1"/>
              <p:nvPr/>
            </p:nvSpPr>
            <p:spPr>
              <a:xfrm>
                <a:off x="741793" y="921380"/>
                <a:ext cx="971567" cy="1050544"/>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ts val="85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2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sp>
        <p:nvSpPr>
          <p:cNvPr id="17" name="テキスト ボックス 16"/>
          <p:cNvSpPr txBox="1"/>
          <p:nvPr/>
        </p:nvSpPr>
        <p:spPr>
          <a:xfrm>
            <a:off x="2195736" y="6057279"/>
            <a:ext cx="6085423" cy="415498"/>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検診対象がんの病気別５年相対生存率（</a:t>
            </a:r>
            <a:r>
              <a:rPr kumimoji="1" lang="en-US" altLang="ja-JP" sz="1050" b="0" i="0" u="none" strike="noStrike" kern="1200" cap="none" spc="0" normalizeH="0" baseline="0" noProof="0" dirty="0">
                <a:ln>
                  <a:noFill/>
                </a:ln>
                <a:solidFill>
                  <a:srgbClr val="595959"/>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rPr>
              <a:t>2010-2011</a:t>
            </a: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診断例）</a:t>
            </a:r>
            <a:endParaRPr kumimoji="0" lang="ja-JP"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（「がん診療連携拠点病院内がん登録生存率集計（</a:t>
            </a:r>
            <a:r>
              <a:rPr kumimoji="1" lang="en-US" altLang="ja-JP" sz="1050" b="0" i="0" u="none" strike="noStrike" kern="1200" cap="none" spc="0" normalizeH="0" baseline="0" noProof="0" dirty="0">
                <a:ln>
                  <a:noFill/>
                </a:ln>
                <a:solidFill>
                  <a:srgbClr val="595959"/>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rPr>
              <a:t>2010-2011</a:t>
            </a:r>
            <a:r>
              <a:rPr kumimoji="1" lang="ja-JP" altLang="ja-JP" sz="1050" b="0" i="0" u="none" strike="noStrike" kern="1200" cap="none" spc="0" normalizeH="0" baseline="0" noProof="0" dirty="0">
                <a:ln>
                  <a:noFill/>
                </a:ln>
                <a:solidFill>
                  <a:srgbClr val="595959"/>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診断例）」を基に作成）</a:t>
            </a:r>
            <a:r>
              <a:rPr kumimoji="0" lang="en-US" altLang="ja-JP"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rPr>
              <a:t> </a:t>
            </a:r>
            <a:endParaRPr kumimoji="0" lang="ja-JP" altLang="ja-JP"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1" name="正方形/長方形 20">
            <a:extLst>
              <a:ext uri="{FF2B5EF4-FFF2-40B4-BE49-F238E27FC236}">
                <a16:creationId xmlns:a16="http://schemas.microsoft.com/office/drawing/2014/main" id="{E7320DE0-EBAD-4240-B0C3-CF5B45ABD752}"/>
              </a:ext>
            </a:extLst>
          </p:cNvPr>
          <p:cNvSpPr/>
          <p:nvPr/>
        </p:nvSpPr>
        <p:spPr>
          <a:xfrm>
            <a:off x="8503412" y="6249855"/>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３</a:t>
            </a:r>
          </a:p>
        </p:txBody>
      </p:sp>
      <p:sp>
        <p:nvSpPr>
          <p:cNvPr id="3" name="テキスト ボックス 2">
            <a:extLst>
              <a:ext uri="{FF2B5EF4-FFF2-40B4-BE49-F238E27FC236}">
                <a16:creationId xmlns:a16="http://schemas.microsoft.com/office/drawing/2014/main" id="{243274D2-DECA-465C-AAD1-0FE00DBB424A}"/>
              </a:ext>
            </a:extLst>
          </p:cNvPr>
          <p:cNvSpPr txBox="1"/>
          <p:nvPr/>
        </p:nvSpPr>
        <p:spPr>
          <a:xfrm>
            <a:off x="6156176" y="4293096"/>
            <a:ext cx="159381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92.8</a:t>
            </a:r>
            <a:r>
              <a:rPr kumimoji="1" lang="ja-JP"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Arial" panose="020B0604020202020204" pitchFamily="34" charset="0"/>
              </a:rPr>
              <a:t>％</a:t>
            </a:r>
          </a:p>
        </p:txBody>
      </p:sp>
    </p:spTree>
    <p:extLst>
      <p:ext uri="{BB962C8B-B14F-4D97-AF65-F5344CB8AC3E}">
        <p14:creationId xmlns:p14="http://schemas.microsoft.com/office/powerpoint/2010/main" val="31454271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nodeType="afterGroup">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B0361C-26C1-4773-8952-4C35D1490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38646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楕円 9"/>
          <p:cNvSpPr/>
          <p:nvPr/>
        </p:nvSpPr>
        <p:spPr>
          <a:xfrm>
            <a:off x="1310745" y="1772817"/>
            <a:ext cx="6573623" cy="3528392"/>
          </a:xfrm>
          <a:prstGeom prst="ellipse">
            <a:avLst/>
          </a:prstGeom>
          <a:solidFill>
            <a:srgbClr val="C9E8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症状がなくても</a:t>
            </a:r>
            <a:endParaRPr kumimoji="1" lang="en-US" altLang="ja-JP" sz="4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検診を受ける</a:t>
            </a:r>
          </a:p>
        </p:txBody>
      </p:sp>
      <p:grpSp>
        <p:nvGrpSpPr>
          <p:cNvPr id="2" name="グループ化 3"/>
          <p:cNvGrpSpPr/>
          <p:nvPr/>
        </p:nvGrpSpPr>
        <p:grpSpPr>
          <a:xfrm>
            <a:off x="278954" y="-17252"/>
            <a:ext cx="8890892" cy="1920846"/>
            <a:chOff x="278954" y="-17252"/>
            <a:chExt cx="8890892" cy="1920846"/>
          </a:xfrm>
        </p:grpSpPr>
        <p:pic>
          <p:nvPicPr>
            <p:cNvPr id="18"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1541" y="-17252"/>
              <a:ext cx="7968305"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1770274" y="443287"/>
              <a:ext cx="739957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algn="ctr">
                <a:defRPr sz="36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200" b="1" i="0" u="none" strike="noStrike" kern="1200" cap="none" spc="-2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自覚症状が出る前に</a:t>
              </a:r>
              <a:endParaRPr kumimoji="1" lang="en-US" altLang="ja-JP" sz="4200" b="1" i="0" u="none" strike="noStrike" kern="1200" cap="none" spc="-2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200" b="1" i="0" u="none" strike="noStrike" kern="1200" cap="none" spc="-2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mn-cs"/>
                </a:rPr>
                <a:t>がんを見つける方法は何だろう</a:t>
              </a:r>
            </a:p>
          </p:txBody>
        </p:sp>
        <p:grpSp>
          <p:nvGrpSpPr>
            <p:cNvPr id="3" name="グループ化 19"/>
            <p:cNvGrpSpPr/>
            <p:nvPr/>
          </p:nvGrpSpPr>
          <p:grpSpPr>
            <a:xfrm>
              <a:off x="278954" y="386897"/>
              <a:ext cx="1008112" cy="1067428"/>
              <a:chOff x="728192" y="921380"/>
              <a:chExt cx="1008112" cy="1067428"/>
            </a:xfrm>
          </p:grpSpPr>
          <p:sp>
            <p:nvSpPr>
              <p:cNvPr id="21" name="円/楕円 20"/>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endParaRPr>
              </a:p>
            </p:txBody>
          </p:sp>
          <p:sp>
            <p:nvSpPr>
              <p:cNvPr id="22" name="テキスト ボックス 21"/>
              <p:cNvSpPr txBox="1"/>
              <p:nvPr/>
            </p:nvSpPr>
            <p:spPr>
              <a:xfrm>
                <a:off x="741793" y="921380"/>
                <a:ext cx="971567" cy="1050544"/>
              </a:xfrm>
              <a:prstGeom prst="rect">
                <a:avLst/>
              </a:prstGeom>
              <a:noFill/>
            </p:spPr>
            <p:txBody>
              <a:bodyPr wrap="square" rtlCol="0">
                <a:spAutoFit/>
              </a:bodyPr>
              <a:lstStyle/>
              <a:p>
                <a:pPr marL="0" marR="0" lvl="0" indent="0" algn="ctr" defTabSz="914400" rtl="0" eaLnBrk="1" fontAlgn="auto" latinLnBrk="0" hangingPunct="1">
                  <a:lnSpc>
                    <a:spcPts val="8500"/>
                  </a:lnSpc>
                  <a:spcBef>
                    <a:spcPts val="0"/>
                  </a:spcBef>
                  <a:spcAft>
                    <a:spcPts val="0"/>
                  </a:spcAft>
                  <a:buClrTx/>
                  <a:buSzTx/>
                  <a:buFontTx/>
                  <a:buNone/>
                  <a:tabLst/>
                  <a:defRPr/>
                </a:pPr>
                <a:r>
                  <a:rPr kumimoji="1" lang="ja-JP" altLang="en-US" sz="6200" b="0" i="0" u="none" strike="noStrike" kern="1200" cap="none" spc="0" normalizeH="0" baseline="0" noProof="0" dirty="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grpSp>
        <p:nvGrpSpPr>
          <p:cNvPr id="4" name="グループ化 4"/>
          <p:cNvGrpSpPr/>
          <p:nvPr/>
        </p:nvGrpSpPr>
        <p:grpSpPr>
          <a:xfrm>
            <a:off x="718314" y="4250301"/>
            <a:ext cx="8013663" cy="2757684"/>
            <a:chOff x="718314" y="4250301"/>
            <a:chExt cx="8013663" cy="2757684"/>
          </a:xfrm>
        </p:grpSpPr>
        <p:sp>
          <p:nvSpPr>
            <p:cNvPr id="11" name="角丸四角形吹き出し 10"/>
            <p:cNvSpPr/>
            <p:nvPr/>
          </p:nvSpPr>
          <p:spPr>
            <a:xfrm>
              <a:off x="718314" y="4806780"/>
              <a:ext cx="5508613" cy="1644726"/>
            </a:xfrm>
            <a:prstGeom prst="wedgeRoundRectCallout">
              <a:avLst>
                <a:gd name="adj1" fmla="val 59649"/>
                <a:gd name="adj2" fmla="val -23557"/>
                <a:gd name="adj3" fmla="val 16667"/>
              </a:avLst>
            </a:prstGeom>
            <a:solidFill>
              <a:srgbClr val="FF9900"/>
            </a:solidFill>
          </p:spPr>
          <p:txBody>
            <a:bodyPr wrap="square" tIns="180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がんは大きくなるまで</a:t>
              </a:r>
              <a:endParaRPr kumimoji="1" lang="en-US" altLang="ja-JP"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自覚症状がありません</a:t>
              </a:r>
            </a:p>
          </p:txBody>
        </p:sp>
        <p:pic>
          <p:nvPicPr>
            <p:cNvPr id="2050" name="Picture 2" descr="C:\Users\nakamura\Desktop\サタケさんイラストスライド化拡大-0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1697" y="4250301"/>
              <a:ext cx="2520280" cy="27576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5981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0B6A781-1DC3-4D4D-9084-A52DD3D89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70" y="1504074"/>
            <a:ext cx="8265677" cy="4686724"/>
          </a:xfrm>
          <a:prstGeom prst="rect">
            <a:avLst/>
          </a:prstGeom>
        </p:spPr>
      </p:pic>
      <p:sp>
        <p:nvSpPr>
          <p:cNvPr id="23" name="角丸四角形吹き出し 22"/>
          <p:cNvSpPr/>
          <p:nvPr/>
        </p:nvSpPr>
        <p:spPr>
          <a:xfrm>
            <a:off x="633480" y="1070755"/>
            <a:ext cx="1478472" cy="407542"/>
          </a:xfrm>
          <a:prstGeom prst="wedgeRoundRectCallout">
            <a:avLst>
              <a:gd name="adj1" fmla="val -18563"/>
              <a:gd name="adj2" fmla="val 109364"/>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en-US" altLang="ja-JP" sz="1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5</a:t>
            </a:r>
            <a:r>
              <a:rPr kumimoji="1" lang="ja-JP" altLang="en-US" sz="1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年生存率</a:t>
            </a:r>
            <a:r>
              <a:rPr kumimoji="1" lang="en-US" altLang="ja-JP" sz="2000" b="1" i="0" u="none" strike="noStrike" kern="1200" cap="none" spc="0" normalizeH="0" baseline="3000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a:t>
            </a:r>
            <a:endParaRPr kumimoji="1" lang="ja-JP" altLang="en-US" sz="2000" b="1" i="0" u="none" strike="noStrike" kern="1200" cap="none" spc="0" normalizeH="0" baseline="3000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p:txBody>
      </p:sp>
      <p:sp>
        <p:nvSpPr>
          <p:cNvPr id="31" name="テキスト ボックス 30"/>
          <p:cNvSpPr txBox="1"/>
          <p:nvPr/>
        </p:nvSpPr>
        <p:spPr>
          <a:xfrm>
            <a:off x="467545" y="218867"/>
            <a:ext cx="8208912" cy="738664"/>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がんの進行度と</a:t>
            </a:r>
            <a:r>
              <a:rPr kumimoji="1" lang="en-US" altLang="ja-JP" sz="4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5</a:t>
            </a:r>
            <a:r>
              <a:rPr kumimoji="1" lang="ja-JP" altLang="en-US" sz="4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年生存率の関係</a:t>
            </a:r>
          </a:p>
        </p:txBody>
      </p:sp>
      <p:sp>
        <p:nvSpPr>
          <p:cNvPr id="2" name="正方形/長方形 1"/>
          <p:cNvSpPr/>
          <p:nvPr/>
        </p:nvSpPr>
        <p:spPr>
          <a:xfrm>
            <a:off x="398959" y="6580806"/>
            <a:ext cx="8416229" cy="246221"/>
          </a:xfrm>
          <a:prstGeom prst="rect">
            <a:avLst/>
          </a:prstGeom>
        </p:spPr>
        <p:txBody>
          <a:bodyPr wrap="square">
            <a:spAutoFit/>
          </a:bodyPr>
          <a:lstStyle>
            <a:defPPr>
              <a:defRPr lang="ja-JP"/>
            </a:defPPr>
          </a:lstStyle>
          <a:p>
            <a:pPr marL="0" marR="0" lvl="0" indent="0" algn="just"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がんと診断された人のうち</a:t>
            </a: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年後に生存している人の割合が、日本人全体で</a:t>
            </a: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年後に生存している人の割合に比べてどのくらい低いかで表す。</a:t>
            </a:r>
          </a:p>
        </p:txBody>
      </p:sp>
      <p:sp>
        <p:nvSpPr>
          <p:cNvPr id="32" name="テキスト ボックス 31"/>
          <p:cNvSpPr txBox="1"/>
          <p:nvPr/>
        </p:nvSpPr>
        <p:spPr>
          <a:xfrm>
            <a:off x="755576" y="6164185"/>
            <a:ext cx="7790719" cy="577081"/>
          </a:xfrm>
          <a:prstGeom prst="rect">
            <a:avLst/>
          </a:prstGeom>
          <a:noFill/>
        </p:spPr>
        <p:txBody>
          <a:bodyPr wrap="square" rtlCol="0">
            <a:spAutoFit/>
          </a:bodyPr>
          <a:lstStyle>
            <a:defPPr>
              <a:defRPr lang="ja-JP"/>
            </a:def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105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（国立がん研究センターがん情報サービス「がん診療連携拠点</a:t>
            </a:r>
            <a:r>
              <a:rPr kumimoji="1" lang="ja-JP" altLang="en-US" sz="105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病院</a:t>
            </a:r>
            <a:r>
              <a:rPr kumimoji="1" lang="ja-JP" altLang="ja-JP" sz="105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等院内がん登録生存率集計（</a:t>
            </a:r>
            <a:r>
              <a:rPr kumimoji="1" lang="en-US" altLang="ja-JP" sz="105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2010</a:t>
            </a:r>
            <a:r>
              <a:rPr kumimoji="1" lang="ja-JP" altLang="ja-JP" sz="105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a:t>
            </a:r>
            <a:r>
              <a:rPr kumimoji="1" lang="en-US" altLang="ja-JP" sz="105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2011</a:t>
            </a:r>
            <a:r>
              <a:rPr kumimoji="1" lang="ja-JP" altLang="ja-JP" sz="105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診断例）」を基に作成）</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endParaRPr kumimoji="1" lang="ja-JP" altLang="en-US"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a:extLst>
              <a:ext uri="{FF2B5EF4-FFF2-40B4-BE49-F238E27FC236}">
                <a16:creationId xmlns:a16="http://schemas.microsoft.com/office/drawing/2014/main" id="{5B2CA8CA-73D1-44A5-969C-C1BD6F92956E}"/>
              </a:ext>
            </a:extLst>
          </p:cNvPr>
          <p:cNvSpPr/>
          <p:nvPr/>
        </p:nvSpPr>
        <p:spPr>
          <a:xfrm>
            <a:off x="8546295" y="6448140"/>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５</a:t>
            </a:r>
          </a:p>
        </p:txBody>
      </p:sp>
    </p:spTree>
    <p:extLst>
      <p:ext uri="{BB962C8B-B14F-4D97-AF65-F5344CB8AC3E}">
        <p14:creationId xmlns:p14="http://schemas.microsoft.com/office/powerpoint/2010/main" val="202455255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537533" y="0"/>
            <a:ext cx="8179855" cy="769441"/>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がん検診の受診率</a:t>
            </a:r>
          </a:p>
        </p:txBody>
      </p:sp>
      <p:sp>
        <p:nvSpPr>
          <p:cNvPr id="2" name="正方形/長方形 1"/>
          <p:cNvSpPr/>
          <p:nvPr/>
        </p:nvSpPr>
        <p:spPr>
          <a:xfrm>
            <a:off x="1259632" y="6207179"/>
            <a:ext cx="7386215" cy="530915"/>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S UI Gothic" panose="020B0600070205080204" pitchFamily="50" charset="-128"/>
              </a:rPr>
              <a:t>男女別がん検診受診率（</a:t>
            </a:r>
            <a:r>
              <a:rPr kumimoji="0" lang="en-US"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S UI Gothic" panose="020B0600070205080204" pitchFamily="50" charset="-128"/>
              </a:rPr>
              <a:t>2019</a:t>
            </a:r>
            <a:r>
              <a:rPr kumimoji="0" lang="ja-JP"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S UI Gothic" panose="020B0600070205080204" pitchFamily="50" charset="-128"/>
              </a:rPr>
              <a:t>年）</a:t>
            </a:r>
            <a:endParaRPr kumimoji="0" lang="ja-JP" altLang="ja-JP" sz="9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srgbClr val="595959"/>
                </a:solidFill>
                <a:effectLst/>
                <a:uLnTx/>
                <a:uFillTx/>
                <a:latin typeface="メイリオ" panose="020B0604030504040204" pitchFamily="50" charset="-128"/>
                <a:ea typeface="メイリオ" panose="020B0604030504040204" pitchFamily="50" charset="-128"/>
                <a:cs typeface="Arial" panose="020B0604020202020204" pitchFamily="34" charset="0"/>
              </a:rPr>
              <a:t>（厚生労働省「国民生活基礎調査」を基に国立がん研究センターがん情報サービスが作成（「がん登録・統計」）（より一部改変）</a:t>
            </a:r>
            <a:r>
              <a:rPr kumimoji="0" lang="ja-JP" altLang="ja-JP" sz="9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S UI Gothic" panose="020B0600070205080204" pitchFamily="50" charset="-128"/>
              </a:rPr>
              <a:t>）</a:t>
            </a:r>
            <a:endParaRPr kumimoji="0" lang="ja-JP" altLang="ja-JP" sz="9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ja-JP" altLang="ja-JP" sz="1050" b="0" i="0" u="none" strike="noStrike" kern="1200" cap="none" spc="0" normalizeH="0" baseline="0" noProof="0" dirty="0">
              <a:ln>
                <a:noFill/>
              </a:ln>
              <a:solidFill>
                <a:prstClr val="black"/>
              </a:solidFill>
              <a:effectLst/>
              <a:uLnTx/>
              <a:uFillTx/>
              <a:latin typeface="MS UI Gothic" panose="020B0600070205080204" pitchFamily="50" charset="-128"/>
              <a:ea typeface="MS UI Gothic" panose="020B0600070205080204" pitchFamily="50" charset="-128"/>
              <a:cs typeface="MS UI Gothic" panose="020B0600070205080204" pitchFamily="50" charset="-128"/>
            </a:endParaRPr>
          </a:p>
        </p:txBody>
      </p:sp>
      <p:sp>
        <p:nvSpPr>
          <p:cNvPr id="7" name="正方形/長方形 6">
            <a:extLst>
              <a:ext uri="{FF2B5EF4-FFF2-40B4-BE49-F238E27FC236}">
                <a16:creationId xmlns:a16="http://schemas.microsoft.com/office/drawing/2014/main" id="{41A2C0F5-7EF8-40E3-8C59-9F229104737F}"/>
              </a:ext>
            </a:extLst>
          </p:cNvPr>
          <p:cNvSpPr/>
          <p:nvPr/>
        </p:nvSpPr>
        <p:spPr>
          <a:xfrm>
            <a:off x="8490875" y="6407234"/>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６</a:t>
            </a:r>
          </a:p>
        </p:txBody>
      </p:sp>
      <p:pic>
        <p:nvPicPr>
          <p:cNvPr id="4" name="図 3">
            <a:extLst>
              <a:ext uri="{FF2B5EF4-FFF2-40B4-BE49-F238E27FC236}">
                <a16:creationId xmlns:a16="http://schemas.microsoft.com/office/drawing/2014/main" id="{6044EE6C-9838-4B9E-81C4-DF1752023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582" y="1212776"/>
            <a:ext cx="7719729" cy="4973840"/>
          </a:xfrm>
          <a:prstGeom prst="rect">
            <a:avLst/>
          </a:prstGeom>
        </p:spPr>
      </p:pic>
      <p:sp>
        <p:nvSpPr>
          <p:cNvPr id="11" name="正方形/長方形 10">
            <a:extLst>
              <a:ext uri="{FF2B5EF4-FFF2-40B4-BE49-F238E27FC236}">
                <a16:creationId xmlns:a16="http://schemas.microsoft.com/office/drawing/2014/main" id="{5894E3E2-AC20-4EEC-8261-0851C5004F29}"/>
              </a:ext>
            </a:extLst>
          </p:cNvPr>
          <p:cNvSpPr/>
          <p:nvPr/>
        </p:nvSpPr>
        <p:spPr>
          <a:xfrm>
            <a:off x="7596336" y="5805264"/>
            <a:ext cx="423242" cy="200055"/>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けい</a:t>
            </a:r>
            <a:endParaRPr kumimoji="0" lang="ja-JP" altLang="ja-JP" sz="7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96193551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676374" y="692696"/>
            <a:ext cx="574227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3000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福井県</a:t>
            </a:r>
            <a:r>
              <a:rPr kumimoji="1" lang="en-US" altLang="ja-JP" sz="3200" b="0" i="0" u="none" strike="noStrike" kern="1200" cap="none" spc="0" normalizeH="0" baseline="3000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3200" b="0" i="0" u="none" strike="noStrike" kern="1200" cap="none" spc="0" normalizeH="0" baseline="3000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がん検診別の受診者数・受診率の推移</a:t>
            </a:r>
            <a:endParaRPr kumimoji="1" lang="ja-JP" altLang="en-US" sz="3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4" name="図 3" descr="グラフ, 棒グラフ&#10;&#10;自動的に生成された説明">
            <a:extLst>
              <a:ext uri="{FF2B5EF4-FFF2-40B4-BE49-F238E27FC236}">
                <a16:creationId xmlns:a16="http://schemas.microsoft.com/office/drawing/2014/main" id="{681713A7-A400-201B-4D9B-0933553A0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63" y="1628800"/>
            <a:ext cx="8601100" cy="4170230"/>
          </a:xfrm>
          <a:prstGeom prst="rect">
            <a:avLst/>
          </a:prstGeom>
        </p:spPr>
      </p:pic>
    </p:spTree>
    <p:extLst>
      <p:ext uri="{BB962C8B-B14F-4D97-AF65-F5344CB8AC3E}">
        <p14:creationId xmlns:p14="http://schemas.microsoft.com/office/powerpoint/2010/main" val="29624600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BCEC8AFD-3A82-49C6-9DDA-6C7C6D3ED782}"/>
              </a:ext>
            </a:extLst>
          </p:cNvPr>
          <p:cNvGrpSpPr/>
          <p:nvPr/>
        </p:nvGrpSpPr>
        <p:grpSpPr>
          <a:xfrm>
            <a:off x="303337" y="1689397"/>
            <a:ext cx="8520726" cy="4858311"/>
            <a:chOff x="303337" y="1732939"/>
            <a:chExt cx="8520726" cy="4858311"/>
          </a:xfrm>
        </p:grpSpPr>
        <p:sp>
          <p:nvSpPr>
            <p:cNvPr id="12" name="円/楕円 11"/>
            <p:cNvSpPr/>
            <p:nvPr/>
          </p:nvSpPr>
          <p:spPr>
            <a:xfrm>
              <a:off x="303337" y="3654837"/>
              <a:ext cx="2965776" cy="2936413"/>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時間が</a:t>
              </a:r>
              <a:endPar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ない</a:t>
              </a:r>
            </a:p>
          </p:txBody>
        </p:sp>
        <p:sp>
          <p:nvSpPr>
            <p:cNvPr id="16" name="円/楕円 15"/>
            <p:cNvSpPr/>
            <p:nvPr/>
          </p:nvSpPr>
          <p:spPr>
            <a:xfrm>
              <a:off x="1722170" y="1746633"/>
              <a:ext cx="2850052" cy="2738846"/>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費用が</a:t>
              </a:r>
              <a:endPar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かかる</a:t>
              </a:r>
            </a:p>
          </p:txBody>
        </p:sp>
        <p:sp>
          <p:nvSpPr>
            <p:cNvPr id="18" name="円/楕円 17"/>
            <p:cNvSpPr/>
            <p:nvPr/>
          </p:nvSpPr>
          <p:spPr>
            <a:xfrm>
              <a:off x="3080812" y="3654837"/>
              <a:ext cx="2965776" cy="2936413"/>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がんが</a:t>
              </a:r>
              <a:br>
                <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見つかる</a:t>
              </a:r>
              <a:br>
                <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と怖い</a:t>
              </a:r>
            </a:p>
          </p:txBody>
        </p:sp>
        <p:sp>
          <p:nvSpPr>
            <p:cNvPr id="22" name="円/楕円 21"/>
            <p:cNvSpPr/>
            <p:nvPr/>
          </p:nvSpPr>
          <p:spPr>
            <a:xfrm>
              <a:off x="4538070" y="1732939"/>
              <a:ext cx="2850052" cy="2766234"/>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健康に</a:t>
              </a:r>
              <a:endPar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自信が</a:t>
              </a:r>
              <a:br>
                <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ある</a:t>
              </a:r>
            </a:p>
          </p:txBody>
        </p:sp>
        <p:sp>
          <p:nvSpPr>
            <p:cNvPr id="14" name="円/楕円 13"/>
            <p:cNvSpPr/>
            <p:nvPr/>
          </p:nvSpPr>
          <p:spPr>
            <a:xfrm>
              <a:off x="5858287" y="3654837"/>
              <a:ext cx="2965776" cy="2936413"/>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いつでも受診</a:t>
              </a:r>
              <a:br>
                <a:rPr kumimoji="1" lang="en-US" altLang="ja-JP" sz="3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できる</a:t>
              </a:r>
            </a:p>
          </p:txBody>
        </p:sp>
      </p:grpSp>
      <p:grpSp>
        <p:nvGrpSpPr>
          <p:cNvPr id="15" name="グループ化 14"/>
          <p:cNvGrpSpPr/>
          <p:nvPr/>
        </p:nvGrpSpPr>
        <p:grpSpPr>
          <a:xfrm>
            <a:off x="278954" y="-17252"/>
            <a:ext cx="8890892" cy="1920846"/>
            <a:chOff x="278954" y="-17252"/>
            <a:chExt cx="8890892" cy="1920846"/>
          </a:xfrm>
        </p:grpSpPr>
        <p:pic>
          <p:nvPicPr>
            <p:cNvPr id="17" name="Picture 2" descr="C:\Users\nakamura\Desktop\スライド文字-05.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1541" y="-17252"/>
              <a:ext cx="7690939"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1770274" y="443287"/>
              <a:ext cx="7399572"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algn="ctr" defTabSz="914400" rtl="0" eaLnBrk="1" latinLnBrk="0" hangingPunct="1">
                <a:defRPr kumimoji="1" sz="36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がん検診を受けない理由は</a:t>
              </a:r>
              <a:endParaRPr kumimoji="1" lang="en-US" altLang="ja-JP" sz="4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何だろう</a:t>
              </a:r>
            </a:p>
          </p:txBody>
        </p:sp>
        <p:grpSp>
          <p:nvGrpSpPr>
            <p:cNvPr id="20" name="グループ化 19"/>
            <p:cNvGrpSpPr/>
            <p:nvPr/>
          </p:nvGrpSpPr>
          <p:grpSpPr>
            <a:xfrm>
              <a:off x="278954" y="386897"/>
              <a:ext cx="1008112" cy="1067428"/>
              <a:chOff x="728192" y="921380"/>
              <a:chExt cx="1008112" cy="1067428"/>
            </a:xfrm>
          </p:grpSpPr>
          <p:sp>
            <p:nvSpPr>
              <p:cNvPr id="21" name="円/楕円 20"/>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23" name="テキスト ボックス 22"/>
              <p:cNvSpPr txBox="1"/>
              <p:nvPr/>
            </p:nvSpPr>
            <p:spPr>
              <a:xfrm>
                <a:off x="741793" y="921380"/>
                <a:ext cx="971567" cy="1050544"/>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ts val="85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2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sp>
        <p:nvSpPr>
          <p:cNvPr id="13" name="テキスト ボックス 12"/>
          <p:cNvSpPr txBox="1"/>
          <p:nvPr/>
        </p:nvSpPr>
        <p:spPr>
          <a:xfrm>
            <a:off x="2832176" y="6547708"/>
            <a:ext cx="5544616" cy="253916"/>
          </a:xfrm>
          <a:prstGeom prst="rect">
            <a:avLst/>
          </a:prstGeom>
          <a:noFill/>
        </p:spPr>
        <p:txBody>
          <a:bodyPr wrap="square" rtlCol="0">
            <a:spAutoFit/>
          </a:bodyPr>
          <a:lstStyle>
            <a:defPPr>
              <a:defRPr lang="ja-JP"/>
            </a:defPPr>
          </a:lstStyle>
          <a:p>
            <a:pPr marL="0" marR="0" lvl="0" indent="0" algn="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050" b="0" i="0" u="none" strike="noStrike" kern="1200" cap="none" spc="0" normalizeH="0" baseline="0" noProof="0" dirty="0">
                <a:ln>
                  <a:noFill/>
                </a:ln>
                <a:solidFill>
                  <a:prstClr val="black">
                    <a:lumMod val="65000"/>
                    <a:lumOff val="3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出典：内閣府　「がん対策・たばこ対策に関する世論調査」（令和元年７月調査）</a:t>
            </a:r>
          </a:p>
        </p:txBody>
      </p:sp>
      <p:sp>
        <p:nvSpPr>
          <p:cNvPr id="25" name="正方形/長方形 24">
            <a:extLst>
              <a:ext uri="{FF2B5EF4-FFF2-40B4-BE49-F238E27FC236}">
                <a16:creationId xmlns:a16="http://schemas.microsoft.com/office/drawing/2014/main" id="{0D108DC5-35C2-449E-AD6F-C1059D123656}"/>
              </a:ext>
            </a:extLst>
          </p:cNvPr>
          <p:cNvSpPr/>
          <p:nvPr/>
        </p:nvSpPr>
        <p:spPr>
          <a:xfrm>
            <a:off x="8490875" y="6421748"/>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７</a:t>
            </a:r>
          </a:p>
        </p:txBody>
      </p:sp>
    </p:spTree>
    <p:extLst>
      <p:ext uri="{BB962C8B-B14F-4D97-AF65-F5344CB8AC3E}">
        <p14:creationId xmlns:p14="http://schemas.microsoft.com/office/powerpoint/2010/main" val="109002585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400181" y="1772816"/>
            <a:ext cx="8424936" cy="3362459"/>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ts val="85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500" b="1" i="0" u="none" strike="noStrike" kern="1200" cap="none" spc="-1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あなたの大切な人に</a:t>
            </a:r>
            <a:endParaRPr kumimoji="1" lang="en-US" altLang="ja-JP" sz="65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ts val="85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500" b="1" i="0" u="none" strike="noStrike" kern="1200" cap="none" spc="-1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がん検診をすすめる</a:t>
            </a:r>
            <a:endParaRPr kumimoji="1" lang="en-US" altLang="ja-JP" sz="65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ts val="85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500" b="1" i="0" u="none" strike="noStrike" kern="1200" cap="none" spc="-1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キーワ</a:t>
            </a:r>
            <a:r>
              <a:rPr kumimoji="1" lang="ja-JP" altLang="en-US" sz="6500" b="1" i="0" u="none" strike="noStrike" kern="1200" cap="none" spc="-30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ー</a:t>
            </a:r>
            <a:r>
              <a:rPr kumimoji="1" lang="ja-JP" altLang="en-US" sz="6500" b="1" i="0" u="none" strike="noStrike" kern="1200" cap="none" spc="-1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ドを考えよう</a:t>
            </a:r>
          </a:p>
        </p:txBody>
      </p:sp>
      <p:sp>
        <p:nvSpPr>
          <p:cNvPr id="3" name="正方形/長方形 2">
            <a:extLst>
              <a:ext uri="{FF2B5EF4-FFF2-40B4-BE49-F238E27FC236}">
                <a16:creationId xmlns:a16="http://schemas.microsoft.com/office/drawing/2014/main" id="{1363D280-3CF2-4C95-898E-C031E0FBB9B2}"/>
              </a:ext>
            </a:extLst>
          </p:cNvPr>
          <p:cNvSpPr/>
          <p:nvPr/>
        </p:nvSpPr>
        <p:spPr>
          <a:xfrm>
            <a:off x="8655460" y="6380766"/>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８</a:t>
            </a:r>
          </a:p>
        </p:txBody>
      </p:sp>
    </p:spTree>
    <p:extLst>
      <p:ext uri="{BB962C8B-B14F-4D97-AF65-F5344CB8AC3E}">
        <p14:creationId xmlns:p14="http://schemas.microsoft.com/office/powerpoint/2010/main" val="338005752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吹き出し 21"/>
          <p:cNvSpPr/>
          <p:nvPr/>
        </p:nvSpPr>
        <p:spPr>
          <a:xfrm>
            <a:off x="3504594" y="1623292"/>
            <a:ext cx="5171863" cy="941612"/>
          </a:xfrm>
          <a:prstGeom prst="wedgeRoundRectCallout">
            <a:avLst>
              <a:gd name="adj1" fmla="val -58028"/>
              <a:gd name="adj2" fmla="val 2110"/>
              <a:gd name="adj3" fmla="val 16667"/>
            </a:avLst>
          </a:prstGeom>
          <a:solidFill>
            <a:schemeClr val="bg1"/>
          </a:solidFill>
          <a:ln w="571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tIns="180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sym typeface="Wingdings"/>
              </a:rPr>
              <a:t>異常な細胞ができる</a:t>
            </a:r>
          </a:p>
        </p:txBody>
      </p:sp>
      <p:grpSp>
        <p:nvGrpSpPr>
          <p:cNvPr id="8" name="グループ化 7"/>
          <p:cNvGrpSpPr/>
          <p:nvPr/>
        </p:nvGrpSpPr>
        <p:grpSpPr>
          <a:xfrm>
            <a:off x="729313" y="2197671"/>
            <a:ext cx="2548179" cy="2253393"/>
            <a:chOff x="729313" y="2197671"/>
            <a:chExt cx="2548179" cy="2253393"/>
          </a:xfrm>
        </p:grpSpPr>
        <p:grpSp>
          <p:nvGrpSpPr>
            <p:cNvPr id="6" name="グループ化 5"/>
            <p:cNvGrpSpPr/>
            <p:nvPr/>
          </p:nvGrpSpPr>
          <p:grpSpPr>
            <a:xfrm>
              <a:off x="1366197" y="2197671"/>
              <a:ext cx="1268891" cy="1060930"/>
              <a:chOff x="1366197" y="2197671"/>
              <a:chExt cx="1268891" cy="1060930"/>
            </a:xfrm>
          </p:grpSpPr>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197" y="2636384"/>
                <a:ext cx="1268891" cy="622217"/>
              </a:xfrm>
              <a:prstGeom prst="rect">
                <a:avLst/>
              </a:prstGeom>
            </p:spPr>
          </p:pic>
          <p:sp>
            <p:nvSpPr>
              <p:cNvPr id="34" name="下矢印 33"/>
              <p:cNvSpPr/>
              <p:nvPr/>
            </p:nvSpPr>
            <p:spPr>
              <a:xfrm>
                <a:off x="1795112" y="2197671"/>
                <a:ext cx="411062" cy="415917"/>
              </a:xfrm>
              <a:prstGeom prst="downArrow">
                <a:avLst/>
              </a:prstGeom>
              <a:solidFill>
                <a:srgbClr val="FF9900"/>
              </a:solid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bIns="0" anchor="ctr"/>
              <a:lstStyle>
                <a:defPPr>
                  <a:defRPr lang="ja-JP"/>
                </a:defPPr>
              </a:lstStyle>
              <a:p>
                <a:pPr marL="0" marR="0" lvl="0" indent="0" algn="ctr" defTabSz="914400" rtl="0" eaLnBrk="1" fontAlgn="base" latinLnBrk="0" hangingPunct="1">
                  <a:lnSpc>
                    <a:spcPts val="36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4000" b="0" i="0" u="none" strike="noStrike" kern="1200" cap="none" spc="0" normalizeH="0" baseline="0" noProof="0">
                  <a:ln>
                    <a:noFill/>
                  </a:ln>
                  <a:solidFill>
                    <a:prstClr val="white"/>
                  </a:solidFill>
                  <a:effectLst/>
                  <a:uLnTx/>
                  <a:uFillTx/>
                  <a:latin typeface="HGP創英角ｺﾞｼｯｸUB" pitchFamily="50" charset="-128"/>
                  <a:ea typeface="HGP創英角ｺﾞｼｯｸUB" pitchFamily="50" charset="-128"/>
                  <a:cs typeface="Arial" pitchFamily="34" charset="0"/>
                </a:endParaRPr>
              </a:p>
            </p:txBody>
          </p:sp>
        </p:grpSp>
        <p:grpSp>
          <p:nvGrpSpPr>
            <p:cNvPr id="7" name="グループ化 6"/>
            <p:cNvGrpSpPr/>
            <p:nvPr/>
          </p:nvGrpSpPr>
          <p:grpSpPr>
            <a:xfrm>
              <a:off x="729313" y="3340309"/>
              <a:ext cx="2548179" cy="1110755"/>
              <a:chOff x="729313" y="3340309"/>
              <a:chExt cx="2548179" cy="1110755"/>
            </a:xfrm>
          </p:grpSpPr>
          <p:pic>
            <p:nvPicPr>
              <p:cNvPr id="29" name="図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313" y="3830284"/>
                <a:ext cx="2548179" cy="620780"/>
              </a:xfrm>
              <a:prstGeom prst="rect">
                <a:avLst/>
              </a:prstGeom>
            </p:spPr>
          </p:pic>
          <p:sp>
            <p:nvSpPr>
              <p:cNvPr id="36" name="下矢印 35"/>
              <p:cNvSpPr/>
              <p:nvPr/>
            </p:nvSpPr>
            <p:spPr>
              <a:xfrm>
                <a:off x="1795112" y="3340309"/>
                <a:ext cx="411062" cy="432805"/>
              </a:xfrm>
              <a:prstGeom prst="downArrow">
                <a:avLst/>
              </a:prstGeom>
              <a:solidFill>
                <a:srgbClr val="FF9900"/>
              </a:solid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bIns="0" anchor="ctr"/>
              <a:lstStyle>
                <a:defPPr>
                  <a:defRPr lang="ja-JP"/>
                </a:defPPr>
              </a:lstStyle>
              <a:p>
                <a:pPr marL="0" marR="0" lvl="0" indent="0" algn="ctr" defTabSz="914400" rtl="0" eaLnBrk="1" fontAlgn="base" latinLnBrk="0" hangingPunct="1">
                  <a:lnSpc>
                    <a:spcPts val="36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4000" b="0" i="0" u="none" strike="noStrike" kern="1200" cap="none" spc="0" normalizeH="0" baseline="0" noProof="0">
                  <a:ln>
                    <a:noFill/>
                  </a:ln>
                  <a:solidFill>
                    <a:prstClr val="white"/>
                  </a:solidFill>
                  <a:effectLst/>
                  <a:uLnTx/>
                  <a:uFillTx/>
                  <a:latin typeface="HGP創英角ｺﾞｼｯｸUB" pitchFamily="50" charset="-128"/>
                  <a:ea typeface="HGP創英角ｺﾞｼｯｸUB" pitchFamily="50" charset="-128"/>
                  <a:cs typeface="Arial" pitchFamily="34" charset="0"/>
                </a:endParaRPr>
              </a:p>
            </p:txBody>
          </p:sp>
        </p:grpSp>
      </p:grpSp>
      <p:sp>
        <p:nvSpPr>
          <p:cNvPr id="31" name="テキスト ボックス 30"/>
          <p:cNvSpPr txBox="1"/>
          <p:nvPr/>
        </p:nvSpPr>
        <p:spPr>
          <a:xfrm>
            <a:off x="325488" y="197266"/>
            <a:ext cx="8493024" cy="707886"/>
          </a:xfrm>
          <a:prstGeom prst="rect">
            <a:avLst/>
          </a:prstGeom>
          <a:noFill/>
          <a:effectLst/>
        </p:spPr>
        <p:txBody>
          <a:bodyPr wrap="square" rtlCol="0">
            <a:spAutoFit/>
          </a:bodyPr>
          <a:lstStyle>
            <a:defPPr>
              <a:defRPr lang="ja-JP"/>
            </a:defPPr>
            <a:lvl1pPr marL="0" algn="ctr" defTabSz="914400" rtl="0" eaLnBrk="1" latinLnBrk="0" hangingPunct="1">
              <a:defRPr kumimoji="1" sz="3900" b="1" kern="1200">
                <a:solidFill>
                  <a:schemeClr val="bg1"/>
                </a:solidFill>
                <a:effectLst>
                  <a:outerShdw blurRad="38100" dist="38100" dir="2700000" algn="tl">
                    <a:srgbClr val="000000">
                      <a:alpha val="43137"/>
                    </a:srgbClr>
                  </a:outerShdw>
                </a:effectLst>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3900" b="1" i="0" normalizeH="0" noProof="0">
                <a:solidFill>
                  <a:srgbClr val="FFFFFF"/>
                </a:solidFill>
                <a:uLnTx/>
                <a:uFillTx/>
                <a:latin typeface="+mn-lt"/>
                <a:ea typeface="+mn-ea"/>
                <a:cs typeface="+mn-cs"/>
              </a:defRPr>
            </a:pPr>
            <a:r>
              <a:rPr kumimoji="1" lang="ja-JP" altLang="en-US" sz="39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entury Gothic" panose="020B0502020202020204"/>
                <a:ea typeface="メイリオ" panose="020B0604030504040204" pitchFamily="50" charset="-128"/>
                <a:cs typeface="Arial" pitchFamily="34" charset="0"/>
              </a:rPr>
              <a:t>修復のしくみが働かないとき</a:t>
            </a:r>
          </a:p>
        </p:txBody>
      </p:sp>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773" y="1226232"/>
            <a:ext cx="2356878" cy="766654"/>
          </a:xfrm>
          <a:prstGeom prst="rect">
            <a:avLst/>
          </a:prstGeom>
        </p:spPr>
      </p:pic>
      <p:sp>
        <p:nvSpPr>
          <p:cNvPr id="24" name="角丸四角形 23"/>
          <p:cNvSpPr/>
          <p:nvPr/>
        </p:nvSpPr>
        <p:spPr>
          <a:xfrm>
            <a:off x="1552431" y="1148403"/>
            <a:ext cx="907138" cy="921715"/>
          </a:xfrm>
          <a:prstGeom prst="roundRect">
            <a:avLst>
              <a:gd name="adj" fmla="val 13261"/>
            </a:avLst>
          </a:prstGeom>
          <a:noFill/>
          <a:ln w="76200" cap="sq">
            <a:solidFill>
              <a:srgbClr val="FF0000"/>
            </a:solidFill>
            <a:prstDash val="sysDash"/>
            <a:bevel/>
          </a:ln>
        </p:spPr>
        <p:style>
          <a:lnRef idx="2">
            <a:schemeClr val="accent3"/>
          </a:lnRef>
          <a:fillRef idx="1">
            <a:schemeClr val="lt1"/>
          </a:fillRef>
          <a:effectRef idx="0">
            <a:schemeClr val="accent3"/>
          </a:effectRef>
          <a:fontRef idx="minor">
            <a:schemeClr val="dk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black"/>
              </a:solidFill>
              <a:effectLst/>
              <a:uLnTx/>
              <a:uFillTx/>
              <a:latin typeface="Century Gothic" panose="020B0502020202020204"/>
              <a:cs typeface="Arial" pitchFamily="34" charset="0"/>
              <a:sym typeface="Wingdings"/>
            </a:endParaRPr>
          </a:p>
        </p:txBody>
      </p:sp>
      <p:sp>
        <p:nvSpPr>
          <p:cNvPr id="28" name="下矢印 27"/>
          <p:cNvSpPr/>
          <p:nvPr/>
        </p:nvSpPr>
        <p:spPr>
          <a:xfrm>
            <a:off x="1810681" y="4506069"/>
            <a:ext cx="411062" cy="523695"/>
          </a:xfrm>
          <a:prstGeom prst="downArrow">
            <a:avLst/>
          </a:prstGeom>
          <a:solidFill>
            <a:srgbClr val="FF9900"/>
          </a:solid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bIns="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base" latinLnBrk="0" hangingPunct="1">
              <a:lnSpc>
                <a:spcPts val="36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4000" b="0" i="0" u="none" strike="noStrike" kern="1200" cap="none" spc="0" normalizeH="0" baseline="0" noProof="0">
              <a:ln>
                <a:noFill/>
              </a:ln>
              <a:solidFill>
                <a:prstClr val="white"/>
              </a:solidFill>
              <a:effectLst/>
              <a:uLnTx/>
              <a:uFillTx/>
              <a:latin typeface="HGP創英角ｺﾞｼｯｸUB" pitchFamily="50" charset="-128"/>
              <a:ea typeface="HGP創英角ｺﾞｼｯｸUB" pitchFamily="50" charset="-128"/>
              <a:cs typeface="Arial" pitchFamily="34" charset="0"/>
              <a:sym typeface="Wingdings"/>
            </a:endParaRPr>
          </a:p>
        </p:txBody>
      </p:sp>
      <p:sp>
        <p:nvSpPr>
          <p:cNvPr id="30" name="角丸四角形吹き出し 29"/>
          <p:cNvSpPr/>
          <p:nvPr/>
        </p:nvSpPr>
        <p:spPr>
          <a:xfrm>
            <a:off x="584320" y="5137508"/>
            <a:ext cx="8091240" cy="1222958"/>
          </a:xfrm>
          <a:prstGeom prst="wedgeRoundRectCallout">
            <a:avLst>
              <a:gd name="adj1" fmla="val -48240"/>
              <a:gd name="adj2" fmla="val 21175"/>
              <a:gd name="adj3" fmla="val 16667"/>
            </a:avLst>
          </a:prstGeom>
          <a:noFill/>
          <a:ln w="571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tIns="180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sym typeface="Wingdings"/>
              </a:rPr>
              <a:t>周りに広がりやすくなり</a:t>
            </a:r>
            <a:endParaRPr kumimoji="1" lang="en-US" altLang="ja-JP"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sym typeface="Wingdings"/>
            </a:endParaRPr>
          </a:p>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sym typeface="Wingdings"/>
              </a:rPr>
              <a:t>血管などに入り込んで全身に広がる</a:t>
            </a:r>
          </a:p>
        </p:txBody>
      </p:sp>
      <p:grpSp>
        <p:nvGrpSpPr>
          <p:cNvPr id="4" name="グループ化 3"/>
          <p:cNvGrpSpPr/>
          <p:nvPr/>
        </p:nvGrpSpPr>
        <p:grpSpPr>
          <a:xfrm>
            <a:off x="3504595" y="2918891"/>
            <a:ext cx="5171862" cy="1913832"/>
            <a:chOff x="3504595" y="2937181"/>
            <a:chExt cx="5171862" cy="1770881"/>
          </a:xfrm>
        </p:grpSpPr>
        <p:sp>
          <p:nvSpPr>
            <p:cNvPr id="25" name="角丸四角形吹き出し 24"/>
            <p:cNvSpPr/>
            <p:nvPr/>
          </p:nvSpPr>
          <p:spPr>
            <a:xfrm>
              <a:off x="3504595" y="2937181"/>
              <a:ext cx="5171862" cy="1355915"/>
            </a:xfrm>
            <a:prstGeom prst="wedgeRoundRectCallout">
              <a:avLst>
                <a:gd name="adj1" fmla="val -59524"/>
                <a:gd name="adj2" fmla="val -16318"/>
                <a:gd name="adj3" fmla="val 16667"/>
              </a:avLst>
            </a:prstGeom>
            <a:solidFill>
              <a:schemeClr val="bg1"/>
            </a:solidFill>
            <a:ln w="57150">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tIns="180000" bIns="144000"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異常な細胞が増えて</a:t>
              </a:r>
              <a:br>
                <a:rPr kumimoji="1" lang="en-US" altLang="ja-JP"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b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itchFamily="34" charset="0"/>
                </a:rPr>
                <a:t>かたまりになる</a:t>
              </a:r>
            </a:p>
          </p:txBody>
        </p:sp>
        <p:sp>
          <p:nvSpPr>
            <p:cNvPr id="3" name="角丸四角形 2"/>
            <p:cNvSpPr/>
            <p:nvPr/>
          </p:nvSpPr>
          <p:spPr>
            <a:xfrm>
              <a:off x="3898392" y="4134039"/>
              <a:ext cx="4480973" cy="574023"/>
            </a:xfrm>
            <a:prstGeom prst="roundRect">
              <a:avLst/>
            </a:prstGeom>
            <a:solidFill>
              <a:srgbClr val="9E25AB"/>
            </a:solidFill>
            <a:ln>
              <a:noFill/>
            </a:ln>
          </p:spPr>
          <p:style>
            <a:lnRef idx="2">
              <a:schemeClr val="accent1">
                <a:shade val="50000"/>
              </a:schemeClr>
            </a:lnRef>
            <a:fillRef idx="1">
              <a:schemeClr val="accent1"/>
            </a:fillRef>
            <a:effectRef idx="0">
              <a:schemeClr val="accent1"/>
            </a:effectRef>
            <a:fontRef idx="minor">
              <a:schemeClr val="lt1"/>
            </a:fontRef>
          </p:style>
          <p:txBody>
            <a:bodyPr bIns="144000"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entury Gothic" panose="020B0502020202020204"/>
                  <a:ea typeface="Arial" pitchFamily="34" charset="0"/>
                  <a:cs typeface="Arial" pitchFamily="34" charset="0"/>
                </a:defRPr>
              </a:pPr>
              <a:endParaRPr kumimoji="1" lang="ja-JP" altLang="en-US" sz="1800" b="0" i="0" u="none" strike="noStrike" kern="1200" cap="none" spc="0" normalizeH="0" baseline="0" noProof="0">
                <a:ln>
                  <a:noFill/>
                </a:ln>
                <a:solidFill>
                  <a:prstClr val="white"/>
                </a:solidFill>
                <a:effectLst/>
                <a:uLnTx/>
                <a:uFillTx/>
                <a:latin typeface="Century Gothic" panose="020B0502020202020204"/>
                <a:cs typeface="Arial" pitchFamily="34" charset="0"/>
              </a:endParaRPr>
            </a:p>
          </p:txBody>
        </p:sp>
        <p:sp>
          <p:nvSpPr>
            <p:cNvPr id="23" name="テキスト ボックス 22"/>
            <p:cNvSpPr txBox="1"/>
            <p:nvPr/>
          </p:nvSpPr>
          <p:spPr>
            <a:xfrm>
              <a:off x="3985271" y="4176256"/>
              <a:ext cx="4637540" cy="472225"/>
            </a:xfrm>
            <a:prstGeom prst="rect">
              <a:avLst/>
            </a:prstGeom>
            <a:noFill/>
          </p:spPr>
          <p:txBody>
            <a:bodyPr wrap="square" bIns="144000" rtlCol="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50" normalizeH="0" baseline="0" noProof="0">
                  <a:ln>
                    <a:noFill/>
                  </a:ln>
                  <a:solidFill>
                    <a:prstClr val="white"/>
                  </a:solidFill>
                  <a:effectLst/>
                  <a:uLnTx/>
                  <a:uFillTx/>
                  <a:latin typeface="Century Gothic" panose="020B0502020202020204"/>
                  <a:ea typeface="メイリオ" panose="020B0604030504040204" pitchFamily="50" charset="-128"/>
                  <a:cs typeface="Arial" pitchFamily="34" charset="0"/>
                </a:rPr>
                <a:t>悪性のものを</a:t>
              </a:r>
              <a:r>
                <a:rPr kumimoji="1" lang="ja-JP" altLang="en-US" sz="3500" b="1" i="0" u="none" strike="noStrike" kern="1200" cap="none" spc="50" normalizeH="0" baseline="0" noProof="0">
                  <a:ln>
                    <a:noFill/>
                  </a:ln>
                  <a:solidFill>
                    <a:prstClr val="white"/>
                  </a:solidFill>
                  <a:effectLst/>
                  <a:uLnTx/>
                  <a:uFillTx/>
                  <a:latin typeface="Century Gothic" panose="020B0502020202020204"/>
                  <a:ea typeface="メイリオ" panose="020B0604030504040204" pitchFamily="50" charset="-128"/>
                  <a:cs typeface="Arial" pitchFamily="34" charset="0"/>
                </a:rPr>
                <a:t>がん</a:t>
              </a:r>
              <a:r>
                <a:rPr kumimoji="1" lang="ja-JP" altLang="en-US" sz="2800" b="1" i="0" u="none" strike="noStrike" kern="1200" cap="none" spc="50" normalizeH="0" baseline="0" noProof="0">
                  <a:ln>
                    <a:noFill/>
                  </a:ln>
                  <a:solidFill>
                    <a:prstClr val="white"/>
                  </a:solidFill>
                  <a:effectLst/>
                  <a:uLnTx/>
                  <a:uFillTx/>
                  <a:latin typeface="Century Gothic" panose="020B0502020202020204"/>
                  <a:ea typeface="メイリオ" panose="020B0604030504040204" pitchFamily="50" charset="-128"/>
                  <a:cs typeface="Arial" pitchFamily="34" charset="0"/>
                </a:rPr>
                <a:t>という</a:t>
              </a:r>
              <a:endParaRPr kumimoji="1" lang="en-US" altLang="ja-JP" sz="2800" b="1" i="0" u="none" strike="noStrike" kern="1200" cap="none" spc="50" normalizeH="0" baseline="0" noProof="0">
                <a:ln>
                  <a:noFill/>
                </a:ln>
                <a:solidFill>
                  <a:prstClr val="white"/>
                </a:solidFill>
                <a:effectLst/>
                <a:uLnTx/>
                <a:uFillTx/>
                <a:latin typeface="Century Gothic" panose="020B0502020202020204"/>
                <a:ea typeface="メイリオ" panose="020B0604030504040204" pitchFamily="50" charset="-128"/>
                <a:cs typeface="Arial" pitchFamily="34" charset="0"/>
              </a:endParaRPr>
            </a:p>
          </p:txBody>
        </p:sp>
      </p:grpSp>
      <p:sp>
        <p:nvSpPr>
          <p:cNvPr id="21" name="テキスト ボックス 20"/>
          <p:cNvSpPr txBox="1"/>
          <p:nvPr/>
        </p:nvSpPr>
        <p:spPr>
          <a:xfrm>
            <a:off x="1248818" y="6469492"/>
            <a:ext cx="7316241" cy="253916"/>
          </a:xfrm>
          <a:prstGeom prst="rect">
            <a:avLst/>
          </a:prstGeom>
          <a:noFill/>
        </p:spPr>
        <p:txBody>
          <a:bodyPr wrap="square" rtlCol="0">
            <a:spAutoFit/>
          </a:bodyPr>
          <a:lstStyle>
            <a:defPPr>
              <a:defRPr lang="ja-JP"/>
            </a:defPPr>
          </a:lstStyle>
          <a:p>
            <a:pPr marL="0" marR="0" lvl="0" indent="0" algn="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050" b="0" i="0" u="none" strike="noStrike" kern="1200" cap="none" spc="0" normalizeH="0" baseline="0" noProof="0" dirty="0">
                <a:ln>
                  <a:noFill/>
                </a:ln>
                <a:solidFill>
                  <a:prstClr val="black">
                    <a:lumMod val="65000"/>
                    <a:lumOff val="35000"/>
                  </a:prstClr>
                </a:solidFill>
                <a:effectLst/>
                <a:uLnTx/>
                <a:uFillTx/>
                <a:latin typeface="Century Gothic" panose="020B0502020202020204"/>
                <a:ea typeface="メイリオ" panose="020B0604030504040204" pitchFamily="50" charset="-128"/>
                <a:cs typeface="Arial" pitchFamily="34" charset="0"/>
              </a:rPr>
              <a:t>出典：国立がん研究センターがん情報サービス「知っておきたいがんの基礎知識」（一部改変）</a:t>
            </a:r>
          </a:p>
        </p:txBody>
      </p:sp>
      <p:sp>
        <p:nvSpPr>
          <p:cNvPr id="26" name="正方形/長方形 25">
            <a:extLst>
              <a:ext uri="{FF2B5EF4-FFF2-40B4-BE49-F238E27FC236}">
                <a16:creationId xmlns:a16="http://schemas.microsoft.com/office/drawing/2014/main" id="{D8DA2207-64DC-4711-8A0C-BB5173E46CF6}"/>
              </a:ext>
            </a:extLst>
          </p:cNvPr>
          <p:cNvSpPr/>
          <p:nvPr/>
        </p:nvSpPr>
        <p:spPr>
          <a:xfrm>
            <a:off x="8460432" y="6392596"/>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entury Gothic" panose="020B0502020202020204"/>
                <a:ea typeface="Arial" pitchFamily="34" charset="0"/>
                <a:cs typeface="Arial"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entury Gothic" panose="020B0502020202020204"/>
                <a:ea typeface="Arial" pitchFamily="34" charset="0"/>
                <a:cs typeface="Arial" pitchFamily="34" charset="0"/>
              </a:defRPr>
            </a:pPr>
            <a:r>
              <a:rPr kumimoji="1" lang="ja-JP" altLang="en-US" sz="1800" b="1" i="0" u="none" strike="noStrike" kern="1200" cap="none" spc="0" normalizeH="0" baseline="0" noProof="0">
                <a:ln>
                  <a:noFill/>
                </a:ln>
                <a:solidFill>
                  <a:prstClr val="black"/>
                </a:solidFill>
                <a:effectLst/>
                <a:uLnTx/>
                <a:uFillTx/>
                <a:latin typeface="Century Gothic" panose="020B0502020202020204"/>
                <a:ea typeface="Arial" pitchFamily="34" charset="0"/>
                <a:cs typeface="Arial" pitchFamily="34" charset="0"/>
                <a:sym typeface="Wingdings"/>
              </a:rPr>
              <a:t>６</a:t>
            </a:r>
            <a:endParaRPr kumimoji="1" lang="ja-JP" altLang="en-US" sz="1800" b="1" i="0" u="none" strike="noStrike" kern="1200" cap="none" spc="0" normalizeH="0" baseline="0" noProof="0">
              <a:ln>
                <a:noFill/>
              </a:ln>
              <a:solidFill>
                <a:prstClr val="black"/>
              </a:solidFill>
              <a:effectLst/>
              <a:uLnTx/>
              <a:uFillTx/>
              <a:latin typeface="Century Gothic" panose="020B0502020202020204"/>
              <a:cs typeface="Arial" pitchFamily="34" charset="0"/>
              <a:sym typeface="Wingdings"/>
            </a:endParaRPr>
          </a:p>
        </p:txBody>
      </p:sp>
    </p:spTree>
    <p:extLst>
      <p:ext uri="{BB962C8B-B14F-4D97-AF65-F5344CB8AC3E}">
        <p14:creationId xmlns:p14="http://schemas.microsoft.com/office/powerpoint/2010/main" val="2518819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1000"/>
                                        <p:tgtEl>
                                          <p:spTgt spid="2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nodeType="afterGroup">
                            <p:stCondLst>
                              <p:cond delay="15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750"/>
                                        <p:tgtEl>
                                          <p:spTgt spid="8"/>
                                        </p:tgtEl>
                                      </p:cBhvr>
                                    </p:animEffect>
                                  </p:childTnLst>
                                </p:cTn>
                              </p:par>
                            </p:childTnLst>
                          </p:cTn>
                        </p:par>
                        <p:par>
                          <p:cTn id="16" fill="hold" nodeType="afterGroup">
                            <p:stCondLst>
                              <p:cond delay="225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nodeType="afterGroup">
                            <p:stCondLst>
                              <p:cond delay="2750"/>
                            </p:stCondLst>
                            <p:childTnLst>
                              <p:par>
                                <p:cTn id="21" presetID="22" presetClass="entr" presetSubtype="1"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par>
                          <p:cTn id="24" fill="hold" nodeType="afterGroup">
                            <p:stCondLst>
                              <p:cond delay="3250"/>
                            </p:stCondLst>
                            <p:childTnLst>
                              <p:par>
                                <p:cTn id="25" presetID="10" presetClass="entr" presetSubtype="0"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8" grpId="0" animBg="1"/>
      <p:bldP spid="3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547664" y="184083"/>
            <a:ext cx="7374818" cy="769441"/>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がん検診の種類（</a:t>
            </a:r>
            <a:r>
              <a:rPr kumimoji="1" lang="en-US" altLang="ja-JP" sz="4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1</a:t>
            </a:r>
            <a:r>
              <a:rPr kumimoji="1" lang="ja-JP" altLang="en-US" sz="4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sp>
        <p:nvSpPr>
          <p:cNvPr id="6" name="角丸四角形 5"/>
          <p:cNvSpPr/>
          <p:nvPr/>
        </p:nvSpPr>
        <p:spPr>
          <a:xfrm>
            <a:off x="539866" y="1092388"/>
            <a:ext cx="8086658" cy="608420"/>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126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7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国が推奨しているがん検診の対象年齢と検診間隔</a:t>
            </a:r>
          </a:p>
        </p:txBody>
      </p:sp>
      <p:cxnSp>
        <p:nvCxnSpPr>
          <p:cNvPr id="14" name="直線コネクタ 13"/>
          <p:cNvCxnSpPr>
            <a:cxnSpLocks/>
          </p:cNvCxnSpPr>
          <p:nvPr/>
        </p:nvCxnSpPr>
        <p:spPr>
          <a:xfrm>
            <a:off x="5436096" y="1832256"/>
            <a:ext cx="0" cy="4332407"/>
          </a:xfrm>
          <a:prstGeom prst="line">
            <a:avLst/>
          </a:prstGeom>
          <a:ln w="28575"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cxnSpLocks/>
          </p:cNvCxnSpPr>
          <p:nvPr/>
        </p:nvCxnSpPr>
        <p:spPr>
          <a:xfrm>
            <a:off x="8366836" y="1832256"/>
            <a:ext cx="0" cy="4332407"/>
          </a:xfrm>
          <a:prstGeom prst="line">
            <a:avLst/>
          </a:prstGeom>
          <a:ln w="28575"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pic>
        <p:nvPicPr>
          <p:cNvPr id="4098" name="Picture 2" descr="C:\Users\nakamura\Desktop\健診-08.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42969" y="1886328"/>
            <a:ext cx="1336595" cy="217131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nakamura\Desktop\健診-12.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891659">
            <a:off x="800672" y="1893404"/>
            <a:ext cx="2170822" cy="222353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2147188" y="4184001"/>
            <a:ext cx="1849491" cy="400110"/>
          </a:xfrm>
          <a:prstGeom prst="rect">
            <a:avLst/>
          </a:prstGeom>
          <a:noFill/>
        </p:spPr>
        <p:txBody>
          <a:bodyPr wrap="square" lIns="0" tIns="0" rIns="0" bIns="0"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6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胃がん検診</a:t>
            </a:r>
          </a:p>
        </p:txBody>
      </p:sp>
      <p:sp>
        <p:nvSpPr>
          <p:cNvPr id="21" name="テキスト ボックス 20"/>
          <p:cNvSpPr txBox="1"/>
          <p:nvPr/>
        </p:nvSpPr>
        <p:spPr>
          <a:xfrm>
            <a:off x="2125819" y="4666274"/>
            <a:ext cx="1849491" cy="523220"/>
          </a:xfrm>
          <a:prstGeom prst="rect">
            <a:avLst/>
          </a:prstGeom>
          <a:noFill/>
        </p:spPr>
        <p:txBody>
          <a:bodyPr wrap="square" lIns="0" tIns="0" rIns="0" bIns="0"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a:ln>
                  <a:noFill/>
                </a:ln>
                <a:solidFill>
                  <a:srgbClr val="40404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胃部</a:t>
            </a:r>
            <a:r>
              <a:rPr kumimoji="1" lang="en-US" altLang="ja-JP" sz="1700" b="1" i="0" u="none" strike="noStrike" kern="1200" cap="none" spc="0" normalizeH="0" baseline="0" noProof="0" dirty="0">
                <a:ln>
                  <a:noFill/>
                </a:ln>
                <a:solidFill>
                  <a:srgbClr val="40404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X</a:t>
            </a:r>
            <a:r>
              <a:rPr kumimoji="1" lang="ja-JP" altLang="en-US" sz="1700" b="1" i="0" u="none" strike="noStrike" kern="1200" cap="none" spc="0" normalizeH="0" baseline="0" noProof="0" dirty="0">
                <a:ln>
                  <a:noFill/>
                </a:ln>
                <a:solidFill>
                  <a:srgbClr val="40404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線検査</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7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胃内視鏡検査</a:t>
            </a:r>
          </a:p>
        </p:txBody>
      </p:sp>
      <p:sp>
        <p:nvSpPr>
          <p:cNvPr id="22" name="テキスト ボックス 21"/>
          <p:cNvSpPr txBox="1"/>
          <p:nvPr/>
        </p:nvSpPr>
        <p:spPr>
          <a:xfrm>
            <a:off x="1691680" y="5273073"/>
            <a:ext cx="3146150" cy="984885"/>
          </a:xfrm>
          <a:prstGeom prst="rect">
            <a:avLst/>
          </a:prstGeom>
          <a:noFill/>
        </p:spPr>
        <p:txBody>
          <a:bodyPr wrap="square" lIns="0" tIns="0" rIns="0" bIns="0" rtlCol="0">
            <a:spAutoFit/>
          </a:bodyPr>
          <a:lstStyle>
            <a:defPPr>
              <a:defRPr lang="ja-JP"/>
            </a:def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対象年齢：</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50</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歳以上の男女</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受診間隔：</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年に</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回</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※当分の間、胃部Ｘ線検査については、</a:t>
            </a:r>
            <a:r>
              <a:rPr kumimoji="1" lang="en-US" altLang="ja-JP" sz="1100" b="0" i="0" u="none" strike="noStrike" kern="1200" cap="none" spc="0" normalizeH="0" baseline="0" noProof="0" dirty="0">
                <a:ln>
                  <a:noFill/>
                </a:ln>
                <a:solidFill>
                  <a:srgbClr val="000000"/>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rPr>
              <a:t>40</a:t>
            </a:r>
            <a:r>
              <a:rPr kumimoji="1" lang="ja-JP" altLang="ja-JP"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歳以上</a:t>
            </a:r>
            <a:r>
              <a:rPr kumimoji="1" lang="en-US" altLang="ja-JP" sz="1100" b="0" i="0" u="none" strike="noStrike" kern="1200" cap="none" spc="0" normalizeH="0" baseline="0" noProof="0" dirty="0">
                <a:ln>
                  <a:noFill/>
                </a:ln>
                <a:solidFill>
                  <a:srgbClr val="000000"/>
                </a:solidFill>
                <a:effectLst/>
                <a:uLnTx/>
                <a:uFillTx/>
                <a:latin typeface="メイリオ" panose="020B0604030504040204" pitchFamily="50" charset="-128"/>
                <a:ea typeface="ＭＳ Ｐゴシック" panose="020B0600070205080204" pitchFamily="50" charset="-128"/>
                <a:cs typeface="メイリオ" panose="020B0604030504040204" pitchFamily="50" charset="-128"/>
              </a:rPr>
              <a:t>,</a:t>
            </a:r>
            <a:r>
              <a:rPr kumimoji="1" lang="ja-JP" altLang="ja-JP" sz="1100" b="0" i="0" u="none" strike="noStrike" kern="1200" cap="none" spc="0" normalizeH="0" baseline="0" noProof="0" dirty="0">
                <a:ln>
                  <a:noFill/>
                </a:ln>
                <a:solidFill>
                  <a:srgbClr val="00000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年１回の実施もできます。</a:t>
            </a:r>
            <a:endParaRPr kumimoji="0"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5" name="テキスト ボックス 34"/>
          <p:cNvSpPr txBox="1"/>
          <p:nvPr/>
        </p:nvSpPr>
        <p:spPr>
          <a:xfrm>
            <a:off x="5624821" y="4188075"/>
            <a:ext cx="2570609" cy="400110"/>
          </a:xfrm>
          <a:prstGeom prst="rect">
            <a:avLst/>
          </a:prstGeom>
          <a:noFill/>
        </p:spPr>
        <p:txBody>
          <a:bodyPr wrap="square" lIns="0" tIns="0" rIns="0" bIns="0" rtlCol="0">
            <a:spAutoFit/>
          </a:bodyPr>
          <a:lstStyle>
            <a:defPPr>
              <a:defRPr lang="ja-JP"/>
            </a:defPPr>
            <a:lvl1pPr marL="0" algn="ctr" defTabSz="914400" rtl="0" eaLnBrk="1" latinLnBrk="0" hangingPunct="1">
              <a:defRPr kumimoji="1" sz="2600" b="1" kern="1200">
                <a:solidFill>
                  <a:srgbClr val="00B05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2600" b="1" i="0" normalizeH="0" noProof="0">
                <a:solidFill>
                  <a:srgbClr val="00B05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26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大腸がん検診</a:t>
            </a:r>
          </a:p>
        </p:txBody>
      </p:sp>
      <p:sp>
        <p:nvSpPr>
          <p:cNvPr id="36" name="テキスト ボックス 35"/>
          <p:cNvSpPr txBox="1"/>
          <p:nvPr/>
        </p:nvSpPr>
        <p:spPr>
          <a:xfrm>
            <a:off x="5981303" y="4720712"/>
            <a:ext cx="1849491" cy="523220"/>
          </a:xfrm>
          <a:prstGeom prst="rect">
            <a:avLst/>
          </a:prstGeom>
          <a:noFill/>
        </p:spPr>
        <p:txBody>
          <a:bodyPr wrap="square" lIns="0" tIns="0" rIns="0" bIns="0" rtlCol="0">
            <a:spAutoFit/>
          </a:bodyPr>
          <a:lstStyle>
            <a:defPPr>
              <a:defRPr lang="ja-JP"/>
            </a:defPPr>
            <a:lvl1pPr marL="0" algn="ctr" defTabSz="914400" rtl="0" eaLnBrk="1" latinLnBrk="0" hangingPunct="1">
              <a:defRPr kumimoji="1" sz="17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便潜血検査</a:t>
            </a:r>
            <a:endParaRPr kumimoji="1" lang="ja-JP" altLang="ja-JP" sz="1050" b="1" i="0" u="none" strike="noStrike" kern="100" cap="none" spc="0" normalizeH="0" baseline="0" noProof="0" dirty="0">
              <a:ln>
                <a:noFill/>
              </a:ln>
              <a:solidFill>
                <a:prstClr val="black">
                  <a:lumMod val="75000"/>
                  <a:lumOff val="25000"/>
                </a:prstClr>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1700" b="1"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endParaRPr kumimoji="1" lang="ja-JP" altLang="en-US" sz="17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p:cNvSpPr txBox="1"/>
          <p:nvPr/>
        </p:nvSpPr>
        <p:spPr>
          <a:xfrm>
            <a:off x="5847085" y="5185995"/>
            <a:ext cx="2207012" cy="430887"/>
          </a:xfrm>
          <a:prstGeom prst="rect">
            <a:avLst/>
          </a:prstGeom>
          <a:noFill/>
        </p:spPr>
        <p:txBody>
          <a:bodyPr wrap="square" lIns="0" tIns="0" rIns="0" bIns="0" rtlCol="0">
            <a:spAutoFit/>
          </a:bodyPr>
          <a:lstStyle>
            <a:defPPr>
              <a:defRPr lang="ja-JP"/>
            </a:defPPr>
            <a:lvl1pPr marL="0" algn="l" defTabSz="914400" rtl="0" eaLnBrk="1" latinLnBrk="0" hangingPunct="1">
              <a:defRPr kumimoji="1" sz="14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kumimoji="1" sz="1400" b="0"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対象年齢：</a:t>
            </a:r>
            <a:r>
              <a:rPr kumimoji="1" lang="en-US" altLang="ja-JP"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40</a:t>
            </a:r>
            <a:r>
              <a:rPr kumimoji="1" lang="ja-JP" altLang="en-US"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歳以上の男女</a:t>
            </a:r>
            <a:endParaRPr kumimoji="1" lang="en-US" altLang="ja-JP"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kumimoji="1" sz="1400" b="0"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受診間隔：年</a:t>
            </a:r>
            <a:r>
              <a:rPr kumimoji="1" lang="en-US" altLang="ja-JP"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回</a:t>
            </a: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815774" y="1678701"/>
            <a:ext cx="2190871" cy="2418447"/>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a:extLst>
              <a:ext uri="{FF2B5EF4-FFF2-40B4-BE49-F238E27FC236}">
                <a16:creationId xmlns:a16="http://schemas.microsoft.com/office/drawing/2014/main" id="{29DA3706-CA0D-4329-91EC-F1615D5A2C8D}"/>
              </a:ext>
            </a:extLst>
          </p:cNvPr>
          <p:cNvSpPr/>
          <p:nvPr/>
        </p:nvSpPr>
        <p:spPr>
          <a:xfrm>
            <a:off x="8336884" y="6399015"/>
            <a:ext cx="638711"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11</a:t>
            </a:r>
            <a:endPar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p:txBody>
      </p:sp>
      <p:sp>
        <p:nvSpPr>
          <p:cNvPr id="19" name="正方形/長方形 18">
            <a:extLst>
              <a:ext uri="{FF2B5EF4-FFF2-40B4-BE49-F238E27FC236}">
                <a16:creationId xmlns:a16="http://schemas.microsoft.com/office/drawing/2014/main" id="{3534F422-D1D4-4120-B1B0-05CEDDB517A7}"/>
              </a:ext>
            </a:extLst>
          </p:cNvPr>
          <p:cNvSpPr/>
          <p:nvPr/>
        </p:nvSpPr>
        <p:spPr>
          <a:xfrm>
            <a:off x="890087" y="6531433"/>
            <a:ext cx="7386215" cy="253916"/>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srgbClr val="000000"/>
                </a:solidFill>
                <a:effectLst/>
                <a:uLnTx/>
                <a:uFillTx/>
                <a:latin typeface="MS UI Gothic" panose="020B0600070205080204" pitchFamily="50" charset="-128"/>
                <a:ea typeface="ＭＳ ゴシック" panose="020B0609070205080204" pitchFamily="49" charset="-128"/>
                <a:cs typeface="MS UI Gothic" panose="020B0600070205080204" pitchFamily="50" charset="-128"/>
              </a:rPr>
              <a:t>https://www.mhlw.go.jp/file/06-Seisakujouhou-10900000-Kenkoukyoku/0000059992.pdf</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0" name="テキスト ボックス 19">
            <a:extLst>
              <a:ext uri="{FF2B5EF4-FFF2-40B4-BE49-F238E27FC236}">
                <a16:creationId xmlns:a16="http://schemas.microsoft.com/office/drawing/2014/main" id="{2A382F47-2316-4A58-92ED-3DB00EB2CDCD}"/>
              </a:ext>
            </a:extLst>
          </p:cNvPr>
          <p:cNvSpPr txBox="1"/>
          <p:nvPr/>
        </p:nvSpPr>
        <p:spPr>
          <a:xfrm>
            <a:off x="1825128" y="6405078"/>
            <a:ext cx="6363034" cy="230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（厚生労働省「がん予防重点健康教育及びがん検診実施のための指針」（平成</a:t>
            </a:r>
            <a:r>
              <a:rPr kumimoji="1" lang="en-US"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28</a:t>
            </a:r>
            <a:r>
              <a:rPr kumimoji="1" lang="ja-JP"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年</a:t>
            </a:r>
            <a:r>
              <a:rPr kumimoji="1" lang="en-US"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2</a:t>
            </a:r>
            <a:r>
              <a:rPr kumimoji="1" lang="ja-JP"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月</a:t>
            </a:r>
            <a:r>
              <a:rPr kumimoji="1" lang="en-US"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4</a:t>
            </a:r>
            <a:r>
              <a:rPr kumimoji="1" lang="ja-JP"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日更新）を基に作成）</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311970060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547664" y="184083"/>
            <a:ext cx="7374818" cy="769441"/>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がん検診の種類（</a:t>
            </a:r>
            <a:r>
              <a:rPr kumimoji="1" lang="en-US" altLang="ja-JP" sz="4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2</a:t>
            </a:r>
            <a:r>
              <a:rPr kumimoji="1" lang="ja-JP" altLang="en-US" sz="44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p>
        </p:txBody>
      </p:sp>
      <p:pic>
        <p:nvPicPr>
          <p:cNvPr id="4099" name="Picture 3" descr="C:\Users\nakamura\Desktop\健診-09.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32877" y="1933405"/>
            <a:ext cx="1566793" cy="20220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nakamura\Desktop\健診-10.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55696" y="1976650"/>
            <a:ext cx="1665995" cy="1978812"/>
          </a:xfrm>
          <a:prstGeom prst="rect">
            <a:avLst/>
          </a:prstGeom>
          <a:noFill/>
          <a:extLst>
            <a:ext uri="{909E8E84-426E-40DD-AFC4-6F175D3DCCD1}">
              <a14:hiddenFill xmlns:a14="http://schemas.microsoft.com/office/drawing/2010/main">
                <a:solidFill>
                  <a:srgbClr val="FFFFFF"/>
                </a:solidFill>
              </a14:hiddenFill>
            </a:ext>
          </a:extLst>
        </p:spPr>
      </p:pic>
      <p:sp>
        <p:nvSpPr>
          <p:cNvPr id="47" name="角丸四角形 46"/>
          <p:cNvSpPr/>
          <p:nvPr/>
        </p:nvSpPr>
        <p:spPr>
          <a:xfrm>
            <a:off x="539866" y="1092388"/>
            <a:ext cx="8086658" cy="608420"/>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tIns="126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7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国が推奨しているがん検診の対象年齢と検診間隔</a:t>
            </a:r>
          </a:p>
        </p:txBody>
      </p:sp>
      <p:cxnSp>
        <p:nvCxnSpPr>
          <p:cNvPr id="49" name="直線コネクタ 48"/>
          <p:cNvCxnSpPr>
            <a:cxnSpLocks/>
          </p:cNvCxnSpPr>
          <p:nvPr/>
        </p:nvCxnSpPr>
        <p:spPr>
          <a:xfrm>
            <a:off x="5841249" y="1859151"/>
            <a:ext cx="0" cy="4306153"/>
          </a:xfrm>
          <a:prstGeom prst="line">
            <a:avLst/>
          </a:prstGeom>
          <a:ln w="28575"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3553927" y="4152244"/>
            <a:ext cx="1849491" cy="430887"/>
          </a:xfrm>
          <a:prstGeom prst="rect">
            <a:avLst/>
          </a:prstGeom>
          <a:noFill/>
        </p:spPr>
        <p:txBody>
          <a:bodyPr wrap="square" lIns="0" tIns="0" rIns="0" bIns="0"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乳がん検診</a:t>
            </a:r>
          </a:p>
        </p:txBody>
      </p:sp>
      <p:sp>
        <p:nvSpPr>
          <p:cNvPr id="56" name="テキスト ボックス 55"/>
          <p:cNvSpPr txBox="1"/>
          <p:nvPr/>
        </p:nvSpPr>
        <p:spPr>
          <a:xfrm>
            <a:off x="3486485" y="4705979"/>
            <a:ext cx="2059575" cy="246221"/>
          </a:xfrm>
          <a:prstGeom prst="rect">
            <a:avLst/>
          </a:prstGeom>
          <a:noFill/>
        </p:spPr>
        <p:txBody>
          <a:bodyPr wrap="square" lIns="0" tIns="0" rIns="0" bIns="0" rtlCol="0">
            <a:spAutoFit/>
          </a:bodyPr>
          <a:lstStyle>
            <a:defPPr>
              <a:defRPr lang="ja-JP"/>
            </a:defPPr>
          </a:lstStyle>
          <a:p>
            <a:pPr marL="0" marR="0" lvl="0" indent="0" algn="ctr" defTabSz="914400" rtl="0" eaLnBrk="1" fontAlgn="auto" latinLnBrk="0" hangingPunct="1">
              <a:lnSpc>
                <a:spcPct val="100000"/>
              </a:lnSpc>
              <a:spcBef>
                <a:spcPts val="0"/>
              </a:spcBef>
              <a:spcAft>
                <a:spcPts val="400"/>
              </a:spcAft>
              <a:buClrTx/>
              <a:buSzTx/>
              <a:buFontTx/>
              <a:buNone/>
              <a:tabLst/>
              <a:defRPr kumimoji="1" sz="1800" b="0" i="0" normalizeH="0" noProof="0">
                <a:uLnTx/>
                <a:uFillTx/>
                <a:latin typeface="+mn-lt"/>
                <a:ea typeface="+mn-ea"/>
                <a:cs typeface="+mn-cs"/>
              </a:defRPr>
            </a:pPr>
            <a:r>
              <a:rPr kumimoji="1" lang="ja-JP" altLang="en-US" sz="1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マンモグラフィ</a:t>
            </a:r>
            <a:endParaRPr kumimoji="1" lang="en-US" altLang="ja-JP" sz="1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テキスト ボックス 62"/>
          <p:cNvSpPr txBox="1"/>
          <p:nvPr/>
        </p:nvSpPr>
        <p:spPr>
          <a:xfrm>
            <a:off x="6153452" y="4164490"/>
            <a:ext cx="2520280" cy="430887"/>
          </a:xfrm>
          <a:prstGeom prst="rect">
            <a:avLst/>
          </a:prstGeom>
          <a:noFill/>
        </p:spPr>
        <p:txBody>
          <a:bodyPr wrap="square" lIns="0" tIns="0" rIns="0" bIns="0"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0" normalizeH="0" baseline="0" noProof="0" dirty="0">
                <a:ln>
                  <a:noFill/>
                </a:ln>
                <a:solidFill>
                  <a:srgbClr val="00B05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子宮頸がん検診</a:t>
            </a:r>
          </a:p>
        </p:txBody>
      </p:sp>
      <p:sp>
        <p:nvSpPr>
          <p:cNvPr id="64" name="テキスト ボックス 63"/>
          <p:cNvSpPr txBox="1"/>
          <p:nvPr/>
        </p:nvSpPr>
        <p:spPr>
          <a:xfrm>
            <a:off x="6463947" y="4705979"/>
            <a:ext cx="1849491" cy="246221"/>
          </a:xfrm>
          <a:prstGeom prst="rect">
            <a:avLst/>
          </a:prstGeom>
          <a:noFill/>
        </p:spPr>
        <p:txBody>
          <a:bodyPr wrap="square" lIns="0" tIns="0" rIns="0" bIns="0"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細胞診</a:t>
            </a:r>
          </a:p>
        </p:txBody>
      </p:sp>
      <p:sp>
        <p:nvSpPr>
          <p:cNvPr id="65" name="テキスト ボックス 64"/>
          <p:cNvSpPr txBox="1"/>
          <p:nvPr/>
        </p:nvSpPr>
        <p:spPr>
          <a:xfrm>
            <a:off x="6312043" y="5057209"/>
            <a:ext cx="2203098" cy="646331"/>
          </a:xfrm>
          <a:prstGeom prst="rect">
            <a:avLst/>
          </a:prstGeom>
          <a:noFill/>
        </p:spPr>
        <p:txBody>
          <a:bodyPr wrap="square" lIns="0" tIns="0" rIns="0" bIns="0" rtlCol="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対象年齢：</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歳以上の女性受診間隔：</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年に</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回</a:t>
            </a:r>
          </a:p>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3383445" y="5057209"/>
            <a:ext cx="2310209" cy="830997"/>
          </a:xfrm>
          <a:prstGeom prst="rect">
            <a:avLst/>
          </a:prstGeom>
          <a:noFill/>
        </p:spPr>
        <p:txBody>
          <a:bodyPr wrap="square" lIns="0" tIns="0" rIns="0" bIns="0" rtlCol="0">
            <a:spAutoFit/>
          </a:bodyPr>
          <a:lstStyle>
            <a:defPPr>
              <a:defRPr lang="ja-JP"/>
            </a:defPPr>
          </a:lstStyle>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対象年齢：</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40</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歳以上の女性</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受診間隔：</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年に</a:t>
            </a:r>
            <a:r>
              <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回</a:t>
            </a: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endParaRPr kumimoji="1" lang="en-US" altLang="ja-JP" sz="1400" b="0"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baseline="0" noProof="0" dirty="0">
                <a:ln>
                  <a:noFill/>
                </a:ln>
                <a:solidFill>
                  <a:srgbClr val="40404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※視触診検診も併用できます。</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7" name="直線コネクタ 16"/>
          <p:cNvCxnSpPr>
            <a:cxnSpLocks/>
          </p:cNvCxnSpPr>
          <p:nvPr/>
        </p:nvCxnSpPr>
        <p:spPr>
          <a:xfrm>
            <a:off x="3059832" y="1859151"/>
            <a:ext cx="0" cy="4378161"/>
          </a:xfrm>
          <a:prstGeom prst="line">
            <a:avLst/>
          </a:prstGeom>
          <a:ln w="28575" cap="rnd">
            <a:solidFill>
              <a:srgbClr val="92D050"/>
            </a:solidFill>
            <a:prstDash val="sysDot"/>
          </a:ln>
        </p:spPr>
        <p:style>
          <a:lnRef idx="1">
            <a:schemeClr val="accent1"/>
          </a:lnRef>
          <a:fillRef idx="0">
            <a:schemeClr val="accent1"/>
          </a:fillRef>
          <a:effectRef idx="0">
            <a:schemeClr val="accent1"/>
          </a:effectRef>
          <a:fontRef idx="minor">
            <a:schemeClr val="tx1"/>
          </a:fontRef>
        </p:style>
      </p:cxnSp>
      <p:pic>
        <p:nvPicPr>
          <p:cNvPr id="18" name="Picture 5" descr="C:\Users\nakamura\Desktop\健診-11.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69918" y="1839672"/>
            <a:ext cx="1761068" cy="2091104"/>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469601" y="4164490"/>
            <a:ext cx="2570609" cy="430887"/>
          </a:xfrm>
          <a:prstGeom prst="rect">
            <a:avLst/>
          </a:prstGeom>
          <a:noFill/>
        </p:spPr>
        <p:txBody>
          <a:bodyPr wrap="square" lIns="0" tIns="0" rIns="0" bIns="0" rtlCol="0">
            <a:spAutoFit/>
          </a:bodyPr>
          <a:lstStyle>
            <a:defPPr>
              <a:defRPr lang="ja-JP"/>
            </a:defPPr>
            <a:lvl1pPr marL="0" algn="ctr" defTabSz="914400" rtl="0" eaLnBrk="1" latinLnBrk="0" hangingPunct="1">
              <a:defRPr kumimoji="1" sz="2600" b="1" kern="1200">
                <a:solidFill>
                  <a:srgbClr val="00B050"/>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2600" b="1" i="0" normalizeH="0" noProof="0">
                <a:solidFill>
                  <a:srgbClr val="00B05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2800" b="1" i="0" u="none" strike="noStrike" kern="1200" cap="none" spc="0" normalizeH="0" baseline="0" noProof="0">
                <a:ln>
                  <a:noFill/>
                </a:ln>
                <a:solidFill>
                  <a:srgbClr val="00B05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肺がん検診</a:t>
            </a:r>
          </a:p>
        </p:txBody>
      </p:sp>
      <p:sp>
        <p:nvSpPr>
          <p:cNvPr id="21" name="テキスト ボックス 20"/>
          <p:cNvSpPr txBox="1"/>
          <p:nvPr/>
        </p:nvSpPr>
        <p:spPr>
          <a:xfrm>
            <a:off x="825706" y="4705980"/>
            <a:ext cx="1849491" cy="246221"/>
          </a:xfrm>
          <a:prstGeom prst="rect">
            <a:avLst/>
          </a:prstGeom>
          <a:noFill/>
        </p:spPr>
        <p:txBody>
          <a:bodyPr wrap="square" lIns="0" tIns="0" rIns="0" bIns="0" rtlCol="0">
            <a:spAutoFit/>
          </a:bodyPr>
          <a:lstStyle>
            <a:defPPr>
              <a:defRPr lang="ja-JP"/>
            </a:defPPr>
            <a:lvl1pPr marL="0" algn="ctr" defTabSz="914400" rtl="0" eaLnBrk="1" latinLnBrk="0" hangingPunct="1">
              <a:defRPr kumimoji="1" sz="17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1700" b="1"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16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胸部</a:t>
            </a:r>
            <a:r>
              <a:rPr kumimoji="1" lang="en-US" altLang="ja-JP" sz="16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X</a:t>
            </a:r>
            <a:r>
              <a:rPr kumimoji="1" lang="ja-JP" altLang="en-US" sz="16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線検査</a:t>
            </a:r>
          </a:p>
        </p:txBody>
      </p:sp>
      <p:sp>
        <p:nvSpPr>
          <p:cNvPr id="22" name="テキスト ボックス 21"/>
          <p:cNvSpPr txBox="1"/>
          <p:nvPr/>
        </p:nvSpPr>
        <p:spPr>
          <a:xfrm>
            <a:off x="660523" y="5057209"/>
            <a:ext cx="2331868" cy="1333698"/>
          </a:xfrm>
          <a:prstGeom prst="rect">
            <a:avLst/>
          </a:prstGeom>
          <a:noFill/>
        </p:spPr>
        <p:txBody>
          <a:bodyPr wrap="square" lIns="0" tIns="0" rIns="0" bIns="0" rtlCol="0">
            <a:spAutoFit/>
          </a:bodyPr>
          <a:lstStyle>
            <a:defPPr>
              <a:defRPr lang="ja-JP"/>
            </a:defPPr>
            <a:lvl1pPr marL="0" algn="l" defTabSz="914400" rtl="0" eaLnBrk="1" latinLnBrk="0" hangingPunct="1">
              <a:defRPr kumimoji="1" sz="14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kumimoji="1" sz="1400" b="0"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対象年齢：</a:t>
            </a:r>
            <a:r>
              <a:rPr kumimoji="1" lang="en-US" altLang="ja-JP"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40</a:t>
            </a:r>
            <a:r>
              <a:rPr kumimoji="1" lang="ja-JP" altLang="en-US"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歳以上の男女</a:t>
            </a:r>
            <a:endParaRPr kumimoji="1" lang="en-US" altLang="ja-JP"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kumimoji="1" sz="1400" b="0"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受診間隔：年</a:t>
            </a:r>
            <a:r>
              <a:rPr kumimoji="1" lang="en-US" altLang="ja-JP"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回</a:t>
            </a:r>
            <a:endParaRPr kumimoji="1" lang="en-US" altLang="ja-JP"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kumimoji="1" sz="1400" b="0"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endParaRPr kumimoji="1" lang="en-US" altLang="ja-JP"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1" lang="en-US" altLang="ja-JP" sz="1200" b="0" i="0" u="none" strike="noStrike" kern="1200" cap="none" spc="0" normalizeH="0" baseline="0" noProof="0" dirty="0">
                <a:ln>
                  <a:noFill/>
                </a:ln>
                <a:solidFill>
                  <a:srgbClr val="40404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a:t>
            </a:r>
            <a:r>
              <a:rPr kumimoji="1" lang="ja-JP" altLang="en-US" sz="1200" b="0" i="0" u="none" strike="noStrike" kern="1200" cap="none" spc="0" normalizeH="0" baseline="0" noProof="0" dirty="0">
                <a:ln>
                  <a:noFill/>
                </a:ln>
                <a:solidFill>
                  <a:srgbClr val="40404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高危険群</a:t>
            </a:r>
            <a:r>
              <a:rPr kumimoji="1" lang="ja-JP" altLang="en-US" sz="1200" b="0" i="0" u="none" strike="noStrike" kern="1200" cap="none" spc="0" normalizeH="0" baseline="0" noProof="0">
                <a:ln>
                  <a:noFill/>
                </a:ln>
                <a:solidFill>
                  <a:srgbClr val="40404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には</a:t>
            </a:r>
            <a:r>
              <a:rPr kumimoji="1" lang="ja-JP" altLang="ja-JP" sz="1200" b="0" i="0" u="none" strike="noStrike" kern="1200" cap="none" spc="0" normalizeH="0" baseline="0" noProof="0">
                <a:ln>
                  <a:noFill/>
                </a:ln>
                <a:solidFill>
                  <a:srgbClr val="40404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喀</a:t>
            </a:r>
            <a:r>
              <a:rPr kumimoji="1" lang="ja-JP" altLang="en-US" sz="1200" b="0" i="0" u="none" strike="noStrike" kern="1200" cap="none" spc="0" normalizeH="0" baseline="0" noProof="0">
                <a:ln>
                  <a:noFill/>
                </a:ln>
                <a:solidFill>
                  <a:srgbClr val="40404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痰</a:t>
            </a:r>
            <a:r>
              <a:rPr kumimoji="1" lang="ja-JP" altLang="en-US" sz="1200" b="0" i="0" u="none" strike="noStrike" kern="1200" cap="none" spc="0" normalizeH="0" baseline="0" noProof="0" dirty="0">
                <a:ln>
                  <a:noFill/>
                </a:ln>
                <a:solidFill>
                  <a:srgbClr val="404040"/>
                </a:solidFill>
                <a:effectLst/>
                <a:uLnTx/>
                <a:uFillTx/>
                <a:latin typeface="ＭＳ Ｐゴシック" panose="020B0600070205080204" pitchFamily="50" charset="-128"/>
                <a:ea typeface="メイリオ" panose="020B0604030504040204" pitchFamily="50" charset="-128"/>
                <a:cs typeface="メイリオ" panose="020B0604030504040204" pitchFamily="50" charset="-128"/>
              </a:rPr>
              <a:t>細胞診も併用できます。</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kumimoji="1" sz="1400" b="0"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endParaRPr kumimoji="1" lang="ja-JP" altLang="en-US" sz="1400" b="0"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a:extLst>
              <a:ext uri="{FF2B5EF4-FFF2-40B4-BE49-F238E27FC236}">
                <a16:creationId xmlns:a16="http://schemas.microsoft.com/office/drawing/2014/main" id="{65F469B6-E416-40B3-AF43-27880C9F5DD5}"/>
              </a:ext>
            </a:extLst>
          </p:cNvPr>
          <p:cNvSpPr/>
          <p:nvPr/>
        </p:nvSpPr>
        <p:spPr>
          <a:xfrm>
            <a:off x="8354377" y="6430862"/>
            <a:ext cx="638711"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12</a:t>
            </a:r>
            <a:endPar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p:txBody>
      </p:sp>
      <p:sp>
        <p:nvSpPr>
          <p:cNvPr id="24" name="正方形/長方形 23">
            <a:extLst>
              <a:ext uri="{FF2B5EF4-FFF2-40B4-BE49-F238E27FC236}">
                <a16:creationId xmlns:a16="http://schemas.microsoft.com/office/drawing/2014/main" id="{A6EE21AF-F26A-4DD0-AAF5-9C0616AF3714}"/>
              </a:ext>
            </a:extLst>
          </p:cNvPr>
          <p:cNvSpPr/>
          <p:nvPr/>
        </p:nvSpPr>
        <p:spPr>
          <a:xfrm>
            <a:off x="814908" y="6352953"/>
            <a:ext cx="7386215" cy="253916"/>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dirty="0">
                <a:ln>
                  <a:noFill/>
                </a:ln>
                <a:solidFill>
                  <a:srgbClr val="000000"/>
                </a:solidFill>
                <a:effectLst/>
                <a:uLnTx/>
                <a:uFillTx/>
                <a:latin typeface="MS UI Gothic" panose="020B0600070205080204" pitchFamily="50" charset="-128"/>
                <a:ea typeface="ＭＳ ゴシック" panose="020B0609070205080204" pitchFamily="49" charset="-128"/>
                <a:cs typeface="MS UI Gothic" panose="020B0600070205080204" pitchFamily="50" charset="-128"/>
              </a:rPr>
              <a:t>https://www.mhlw.go.jp/file/06-Seisakujouhou-10900000-Kenkoukyoku/0000059992.pdf</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45F3E2F1-CC63-4A2B-A2F1-9EEE2BEEF6A0}"/>
              </a:ext>
            </a:extLst>
          </p:cNvPr>
          <p:cNvSpPr txBox="1"/>
          <p:nvPr/>
        </p:nvSpPr>
        <p:spPr>
          <a:xfrm>
            <a:off x="1750451" y="6217625"/>
            <a:ext cx="6363034" cy="23083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（厚生労働省「がん予防重点健康教育及びがん検診実施のための指針」（平成</a:t>
            </a:r>
            <a:r>
              <a:rPr kumimoji="1" lang="en-US"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28</a:t>
            </a:r>
            <a:r>
              <a:rPr kumimoji="1" lang="ja-JP"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年</a:t>
            </a:r>
            <a:r>
              <a:rPr kumimoji="1" lang="en-US"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2</a:t>
            </a:r>
            <a:r>
              <a:rPr kumimoji="1" lang="ja-JP"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月</a:t>
            </a:r>
            <a:r>
              <a:rPr kumimoji="1" lang="en-US"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4</a:t>
            </a:r>
            <a:r>
              <a:rPr kumimoji="1" lang="ja-JP" altLang="ja-JP" sz="900" b="0" i="0" u="none" strike="noStrike" kern="1200" cap="none" spc="0" normalizeH="0" baseline="0" noProof="0" dirty="0">
                <a:ln>
                  <a:noFill/>
                </a:ln>
                <a:solidFill>
                  <a:srgbClr val="595959"/>
                </a:solidFill>
                <a:effectLst/>
                <a:uLnTx/>
                <a:uFillTx/>
                <a:latin typeface="游明朝" panose="02020400000000000000" pitchFamily="18" charset="-128"/>
                <a:ea typeface="メイリオ" panose="020B0604030504040204" pitchFamily="50" charset="-128"/>
                <a:cs typeface="Arial" panose="020B0604020202020204" pitchFamily="34" charset="0"/>
              </a:rPr>
              <a:t>日更新）を基に作成）</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179057558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78" y="787692"/>
            <a:ext cx="8147835" cy="5282615"/>
          </a:xfrm>
          <a:prstGeom prst="rect">
            <a:avLst/>
          </a:prstGeom>
          <a:effectLst>
            <a:outerShdw blurRad="50800" dist="38100" dir="2700000" algn="tl" rotWithShape="0">
              <a:prstClr val="black">
                <a:alpha val="40000"/>
              </a:prstClr>
            </a:outerShdw>
          </a:effectLst>
        </p:spPr>
      </p:pic>
      <p:sp>
        <p:nvSpPr>
          <p:cNvPr id="3" name="テキスト ボックス 2"/>
          <p:cNvSpPr txBox="1"/>
          <p:nvPr/>
        </p:nvSpPr>
        <p:spPr>
          <a:xfrm>
            <a:off x="1691680" y="5293287"/>
            <a:ext cx="5904656" cy="584775"/>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6</a:t>
            </a: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がんの治療法」対応</a:t>
            </a:r>
          </a:p>
        </p:txBody>
      </p:sp>
      <p:sp>
        <p:nvSpPr>
          <p:cNvPr id="5" name="正方形/長方形 4">
            <a:extLst>
              <a:ext uri="{FF2B5EF4-FFF2-40B4-BE49-F238E27FC236}">
                <a16:creationId xmlns:a16="http://schemas.microsoft.com/office/drawing/2014/main" id="{898C72F4-AB52-4213-A77D-9B076C492F68}"/>
              </a:ext>
            </a:extLst>
          </p:cNvPr>
          <p:cNvSpPr/>
          <p:nvPr/>
        </p:nvSpPr>
        <p:spPr>
          <a:xfrm>
            <a:off x="8675414" y="6413050"/>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１</a:t>
            </a:r>
          </a:p>
        </p:txBody>
      </p:sp>
    </p:spTree>
    <p:extLst>
      <p:ext uri="{BB962C8B-B14F-4D97-AF65-F5344CB8AC3E}">
        <p14:creationId xmlns:p14="http://schemas.microsoft.com/office/powerpoint/2010/main" val="20893761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0EF69DC-B420-4C1E-91F0-751C65929D2A}"/>
              </a:ext>
            </a:extLst>
          </p:cNvPr>
          <p:cNvGrpSpPr/>
          <p:nvPr/>
        </p:nvGrpSpPr>
        <p:grpSpPr>
          <a:xfrm>
            <a:off x="1979712" y="1196752"/>
            <a:ext cx="4795019" cy="4208583"/>
            <a:chOff x="2124829" y="1148735"/>
            <a:chExt cx="4795019" cy="4208583"/>
          </a:xfrm>
        </p:grpSpPr>
        <p:sp>
          <p:nvSpPr>
            <p:cNvPr id="16" name="円/楕円 15"/>
            <p:cNvSpPr/>
            <p:nvPr/>
          </p:nvSpPr>
          <p:spPr>
            <a:xfrm>
              <a:off x="3232121" y="1148735"/>
              <a:ext cx="2711728" cy="2631977"/>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252000" rtlCol="0" anchor="ctr"/>
            <a:lstStyle>
              <a:defPPr>
                <a:defRPr lang="ja-JP"/>
              </a:def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手術療法</a:t>
              </a:r>
              <a:endParaRPr kumimoji="0" lang="ja-JP" altLang="ja-JP" sz="1050" b="0" i="0" u="none" strike="noStrike" kern="100" cap="none" spc="0" normalizeH="0" baseline="0" noProof="0" dirty="0">
                <a:ln>
                  <a:noFill/>
                </a:ln>
                <a:solidFill>
                  <a:prstClr val="white"/>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7" name="円/楕円 16"/>
            <p:cNvSpPr/>
            <p:nvPr/>
          </p:nvSpPr>
          <p:spPr>
            <a:xfrm>
              <a:off x="2124829" y="2681317"/>
              <a:ext cx="2711728" cy="2631977"/>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放射線</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療法</a:t>
              </a:r>
              <a:endParaRPr kumimoji="1" lang="ja-JP" altLang="ja-JP" sz="1050" b="0" i="0" u="none" strike="noStrike" kern="100" cap="none" spc="0" normalizeH="0" baseline="0" noProof="0" dirty="0">
                <a:ln>
                  <a:noFill/>
                </a:ln>
                <a:solidFill>
                  <a:prstClr val="white"/>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4" name="グループ化 3"/>
            <p:cNvGrpSpPr/>
            <p:nvPr/>
          </p:nvGrpSpPr>
          <p:grpSpPr>
            <a:xfrm>
              <a:off x="4208120" y="2725341"/>
              <a:ext cx="2711728" cy="2631977"/>
              <a:chOff x="4603431" y="2624638"/>
              <a:chExt cx="2711728" cy="2631977"/>
            </a:xfrm>
          </p:grpSpPr>
          <p:sp>
            <p:nvSpPr>
              <p:cNvPr id="18" name="円/楕円 17"/>
              <p:cNvSpPr/>
              <p:nvPr/>
            </p:nvSpPr>
            <p:spPr>
              <a:xfrm>
                <a:off x="4603431" y="2624638"/>
                <a:ext cx="2711728" cy="2631977"/>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468000" rIns="0"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化学療法</a:t>
                </a:r>
                <a:endParaRPr kumimoji="0" lang="en-US" altLang="ja-JP" sz="32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en-US" altLang="ja-JP" sz="44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3" name="正方形/長方形 2"/>
              <p:cNvSpPr/>
              <p:nvPr/>
            </p:nvSpPr>
            <p:spPr>
              <a:xfrm>
                <a:off x="4640951" y="3940627"/>
                <a:ext cx="2441695" cy="769441"/>
              </a:xfrm>
              <a:prstGeom prst="rect">
                <a:avLst/>
              </a:prstGeom>
            </p:spPr>
            <p:txBody>
              <a:bodyPr wrap="square">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（抗がん剤など</a:t>
                </a: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の薬）</a:t>
                </a:r>
              </a:p>
            </p:txBody>
          </p:sp>
        </p:grpSp>
      </p:grpSp>
      <p:sp>
        <p:nvSpPr>
          <p:cNvPr id="10" name="テキスト ボックス 9"/>
          <p:cNvSpPr txBox="1"/>
          <p:nvPr/>
        </p:nvSpPr>
        <p:spPr>
          <a:xfrm>
            <a:off x="2203095" y="182712"/>
            <a:ext cx="4744212" cy="769441"/>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がんの治療法</a:t>
            </a:r>
          </a:p>
        </p:txBody>
      </p:sp>
      <p:sp>
        <p:nvSpPr>
          <p:cNvPr id="23" name="テキスト ボックス 22"/>
          <p:cNvSpPr txBox="1"/>
          <p:nvPr/>
        </p:nvSpPr>
        <p:spPr>
          <a:xfrm>
            <a:off x="395536" y="5054151"/>
            <a:ext cx="8508488" cy="1833194"/>
          </a:xfrm>
          <a:prstGeom prst="rect">
            <a:avLst/>
          </a:prstGeom>
          <a:noFill/>
        </p:spPr>
        <p:txBody>
          <a:bodyPr wrap="square" rtlCol="0">
            <a:spAutoFit/>
          </a:bodyPr>
          <a:lstStyle>
            <a:defPPr>
              <a:defRPr lang="ja-JP"/>
            </a:defPPr>
            <a:lvl1pPr marL="538163" indent="-538163" algn="l" defTabSz="914400" rtl="0" eaLnBrk="1" latinLnBrk="0" hangingPunct="1">
              <a:defRPr kumimoji="1" sz="4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538163" marR="0" lvl="0" indent="-538163" algn="l" defTabSz="914400" rtl="0" eaLnBrk="1" fontAlgn="auto" latinLnBrk="0" hangingPunct="1">
              <a:lnSpc>
                <a:spcPts val="4500"/>
              </a:lnSpc>
              <a:spcBef>
                <a:spcPts val="0"/>
              </a:spcBef>
              <a:spcAft>
                <a:spcPts val="0"/>
              </a:spcAft>
              <a:buClrTx/>
              <a:buSzTx/>
              <a:buFontTx/>
              <a:buNone/>
              <a:tabLst/>
              <a:defRPr kumimoji="1" sz="4000" b="1"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4000" b="1" i="0" u="none" strike="noStrike" kern="1200" cap="none" spc="-10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●がんの種類や状態などにより選ぶ。</a:t>
            </a:r>
            <a:endParaRPr kumimoji="1" lang="en-US" altLang="ja-JP" sz="4000" b="1" i="0" u="none" strike="noStrike" kern="1200" cap="none" spc="-100" normalizeH="0" baseline="0" noProof="0" dirty="0">
              <a:ln>
                <a:noFill/>
              </a:ln>
              <a:solidFill>
                <a:prstClr val="black"/>
              </a:solidFill>
              <a:effectLst/>
              <a:highlight>
                <a:srgbClr val="FFFF00"/>
              </a:highlight>
              <a:uLnTx/>
              <a:uFillTx/>
              <a:latin typeface="メイリオ" panose="020B0604030504040204" pitchFamily="50" charset="-128"/>
              <a:ea typeface="メイリオ" panose="020B0604030504040204" pitchFamily="50" charset="-128"/>
            </a:endParaRPr>
          </a:p>
          <a:p>
            <a:pPr marL="538163" marR="0" lvl="0" indent="-538163" algn="l" defTabSz="914400" rtl="0" eaLnBrk="1" fontAlgn="auto" latinLnBrk="0" hangingPunct="1">
              <a:lnSpc>
                <a:spcPts val="4500"/>
              </a:lnSpc>
              <a:spcBef>
                <a:spcPts val="0"/>
              </a:spcBef>
              <a:spcAft>
                <a:spcPts val="0"/>
              </a:spcAft>
              <a:buClrTx/>
              <a:buSzTx/>
              <a:buFontTx/>
              <a:buNone/>
              <a:tabLst/>
              <a:defRPr kumimoji="1" sz="4000" b="1"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4000" b="1" i="0" u="none" strike="noStrike" kern="1200" cap="none" spc="-10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●いくつかの治療法を組み合わせる</a:t>
            </a:r>
          </a:p>
          <a:p>
            <a:pPr marL="538163" marR="0" lvl="0" indent="-538163" algn="l" defTabSz="914400" rtl="0" eaLnBrk="1" fontAlgn="auto" latinLnBrk="0" hangingPunct="1">
              <a:lnSpc>
                <a:spcPts val="4500"/>
              </a:lnSpc>
              <a:spcBef>
                <a:spcPts val="0"/>
              </a:spcBef>
              <a:spcAft>
                <a:spcPts val="0"/>
              </a:spcAft>
              <a:buClrTx/>
              <a:buSzTx/>
              <a:buFontTx/>
              <a:buNone/>
              <a:tabLst/>
              <a:defRPr kumimoji="1" sz="4000" b="1"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4000" b="1" i="0" u="none" strike="noStrike" kern="1200" cap="none" spc="-10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こともある。</a:t>
            </a:r>
            <a:endParaRPr kumimoji="1" lang="ja-JP" altLang="en-US" sz="4000" b="1" i="0" u="none" strike="noStrike" kern="1200" cap="none" spc="-100" normalizeH="0" baseline="0" noProof="0" dirty="0">
              <a:ln>
                <a:noFill/>
              </a:ln>
              <a:solidFill>
                <a:prstClr val="black"/>
              </a:solidFill>
              <a:effectLst/>
              <a:highlight>
                <a:srgbClr val="FFFF00"/>
              </a:highligh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1097266" y="1126159"/>
            <a:ext cx="6948929" cy="824351"/>
          </a:xfrm>
          <a:prstGeom prst="roundRect">
            <a:avLst/>
          </a:prstGeom>
          <a:solidFill>
            <a:srgbClr val="0070C0">
              <a:alpha val="90000"/>
            </a:srgbClr>
          </a:solidFill>
        </p:spPr>
        <p:txBody>
          <a:bodyPr wrap="square" tIns="180000" rtlCol="0" anchor="ctr" anchorCtr="0">
            <a:no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Arial" panose="020B0604020202020204" pitchFamily="34" charset="0"/>
              </a:rPr>
              <a:t>治療法は主に三つ</a:t>
            </a:r>
          </a:p>
        </p:txBody>
      </p:sp>
      <p:sp>
        <p:nvSpPr>
          <p:cNvPr id="12" name="正方形/長方形 11">
            <a:extLst>
              <a:ext uri="{FF2B5EF4-FFF2-40B4-BE49-F238E27FC236}">
                <a16:creationId xmlns:a16="http://schemas.microsoft.com/office/drawing/2014/main" id="{AC72BA58-7E8A-44EE-8F1D-D34ECDA7E463}"/>
              </a:ext>
            </a:extLst>
          </p:cNvPr>
          <p:cNvSpPr/>
          <p:nvPr/>
        </p:nvSpPr>
        <p:spPr>
          <a:xfrm>
            <a:off x="8473768" y="6417643"/>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３</a:t>
            </a:r>
          </a:p>
        </p:txBody>
      </p:sp>
    </p:spTree>
    <p:extLst>
      <p:ext uri="{BB962C8B-B14F-4D97-AF65-F5344CB8AC3E}">
        <p14:creationId xmlns:p14="http://schemas.microsoft.com/office/powerpoint/2010/main" val="3310799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nodeType="clickPar">
                      <p:stCondLst>
                        <p:cond delay="indefinite"/>
                        <p:cond evt="onBegin" delay="0">
                          <p:tn val="7"/>
                        </p:cond>
                      </p:stCondLst>
                      <p:childTnLst>
                        <p:par>
                          <p:cTn id="9" fill="hold" nodeType="after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図 2" descr="浸達度.jpg"/>
          <p:cNvPicPr>
            <a:picLocks noChangeAspect="1"/>
          </p:cNvPicPr>
          <p:nvPr/>
        </p:nvPicPr>
        <p:blipFill>
          <a:blip r:embed="rId3"/>
          <a:srcRect l="7436" t="11447" r="10770" b="26688"/>
          <a:stretch>
            <a:fillRect/>
          </a:stretch>
        </p:blipFill>
        <p:spPr bwMode="auto">
          <a:xfrm>
            <a:off x="1035844" y="1635126"/>
            <a:ext cx="6232260" cy="3331104"/>
          </a:xfrm>
          <a:prstGeom prst="rect">
            <a:avLst/>
          </a:prstGeom>
          <a:noFill/>
          <a:ln w="9525">
            <a:noFill/>
            <a:miter lim="800000"/>
            <a:headEnd/>
            <a:tailEnd/>
          </a:ln>
        </p:spPr>
      </p:pic>
      <p:sp>
        <p:nvSpPr>
          <p:cNvPr id="28675" name="テキスト ボックス 3"/>
          <p:cNvSpPr txBox="1">
            <a:spLocks noChangeArrowheads="1"/>
          </p:cNvSpPr>
          <p:nvPr/>
        </p:nvSpPr>
        <p:spPr bwMode="auto">
          <a:xfrm>
            <a:off x="7258846" y="2387867"/>
            <a:ext cx="761747" cy="3231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粘膜層</a:t>
            </a:r>
          </a:p>
        </p:txBody>
      </p:sp>
      <p:sp>
        <p:nvSpPr>
          <p:cNvPr id="28676" name="テキスト ボックス 4"/>
          <p:cNvSpPr txBox="1">
            <a:spLocks noChangeArrowheads="1"/>
          </p:cNvSpPr>
          <p:nvPr/>
        </p:nvSpPr>
        <p:spPr bwMode="auto">
          <a:xfrm>
            <a:off x="7258846" y="3188231"/>
            <a:ext cx="954107" cy="3231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粘膜下層</a:t>
            </a:r>
          </a:p>
        </p:txBody>
      </p:sp>
      <p:sp>
        <p:nvSpPr>
          <p:cNvPr id="28677" name="テキスト ボックス 5"/>
          <p:cNvSpPr txBox="1">
            <a:spLocks noChangeArrowheads="1"/>
          </p:cNvSpPr>
          <p:nvPr/>
        </p:nvSpPr>
        <p:spPr bwMode="auto">
          <a:xfrm>
            <a:off x="7258846" y="3823231"/>
            <a:ext cx="954107" cy="3231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固有筋層</a:t>
            </a:r>
          </a:p>
        </p:txBody>
      </p:sp>
      <p:sp>
        <p:nvSpPr>
          <p:cNvPr id="28678" name="テキスト ボックス 6"/>
          <p:cNvSpPr txBox="1">
            <a:spLocks noChangeArrowheads="1"/>
          </p:cNvSpPr>
          <p:nvPr/>
        </p:nvSpPr>
        <p:spPr bwMode="auto">
          <a:xfrm>
            <a:off x="7258846" y="4234658"/>
            <a:ext cx="954107" cy="3231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漿膜下層</a:t>
            </a:r>
          </a:p>
        </p:txBody>
      </p:sp>
      <p:sp>
        <p:nvSpPr>
          <p:cNvPr id="28679" name="テキスト ボックス 7"/>
          <p:cNvSpPr txBox="1">
            <a:spLocks noChangeArrowheads="1"/>
          </p:cNvSpPr>
          <p:nvPr/>
        </p:nvSpPr>
        <p:spPr bwMode="auto">
          <a:xfrm>
            <a:off x="7258846" y="4497918"/>
            <a:ext cx="569387" cy="3231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漿膜</a:t>
            </a:r>
          </a:p>
        </p:txBody>
      </p:sp>
      <p:sp>
        <p:nvSpPr>
          <p:cNvPr id="28680" name="テキスト ボックス 8"/>
          <p:cNvSpPr txBox="1">
            <a:spLocks noChangeArrowheads="1"/>
          </p:cNvSpPr>
          <p:nvPr/>
        </p:nvSpPr>
        <p:spPr bwMode="auto">
          <a:xfrm>
            <a:off x="1162846" y="5035022"/>
            <a:ext cx="798617" cy="323165"/>
          </a:xfrm>
          <a:prstGeom prst="rect">
            <a:avLst/>
          </a:prstGeom>
          <a:solidFill>
            <a:srgbClr val="7F4D00"/>
          </a:solidFill>
          <a:ln w="38100">
            <a:solidFill>
              <a:srgbClr val="FFC000"/>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M </a:t>
            </a: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がん</a:t>
            </a:r>
          </a:p>
        </p:txBody>
      </p:sp>
      <p:sp>
        <p:nvSpPr>
          <p:cNvPr id="28681" name="テキスト ボックス 9"/>
          <p:cNvSpPr txBox="1">
            <a:spLocks noChangeArrowheads="1"/>
          </p:cNvSpPr>
          <p:nvPr/>
        </p:nvSpPr>
        <p:spPr bwMode="auto">
          <a:xfrm>
            <a:off x="2237054" y="5035022"/>
            <a:ext cx="894797" cy="323165"/>
          </a:xfrm>
          <a:prstGeom prst="rect">
            <a:avLst/>
          </a:prstGeom>
          <a:solidFill>
            <a:srgbClr val="7F4D00"/>
          </a:solidFill>
          <a:ln w="38100">
            <a:solidFill>
              <a:srgbClr val="FFC000"/>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SM </a:t>
            </a: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がん</a:t>
            </a:r>
          </a:p>
        </p:txBody>
      </p:sp>
      <p:sp>
        <p:nvSpPr>
          <p:cNvPr id="28682" name="テキスト ボックス 10"/>
          <p:cNvSpPr txBox="1">
            <a:spLocks noChangeArrowheads="1"/>
          </p:cNvSpPr>
          <p:nvPr/>
        </p:nvSpPr>
        <p:spPr bwMode="auto">
          <a:xfrm>
            <a:off x="3565262" y="5035022"/>
            <a:ext cx="912429" cy="323165"/>
          </a:xfrm>
          <a:prstGeom prst="rect">
            <a:avLst/>
          </a:prstGeom>
          <a:solidFill>
            <a:srgbClr val="2A1000"/>
          </a:solidFill>
          <a:ln w="38100">
            <a:solidFill>
              <a:srgbClr val="C00000"/>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MP </a:t>
            </a: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がん</a:t>
            </a:r>
          </a:p>
        </p:txBody>
      </p:sp>
      <p:sp>
        <p:nvSpPr>
          <p:cNvPr id="28683" name="テキスト ボックス 11"/>
          <p:cNvSpPr txBox="1">
            <a:spLocks noChangeArrowheads="1"/>
          </p:cNvSpPr>
          <p:nvPr/>
        </p:nvSpPr>
        <p:spPr bwMode="auto">
          <a:xfrm>
            <a:off x="4796897" y="5035022"/>
            <a:ext cx="814647" cy="323165"/>
          </a:xfrm>
          <a:prstGeom prst="rect">
            <a:avLst/>
          </a:prstGeom>
          <a:solidFill>
            <a:srgbClr val="2A1000"/>
          </a:solidFill>
          <a:ln w="38100">
            <a:solidFill>
              <a:srgbClr val="C00000"/>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SS </a:t>
            </a: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がん</a:t>
            </a:r>
          </a:p>
        </p:txBody>
      </p:sp>
      <p:sp>
        <p:nvSpPr>
          <p:cNvPr id="28684" name="テキスト ボックス 12"/>
          <p:cNvSpPr txBox="1">
            <a:spLocks noChangeArrowheads="1"/>
          </p:cNvSpPr>
          <p:nvPr/>
        </p:nvSpPr>
        <p:spPr bwMode="auto">
          <a:xfrm>
            <a:off x="5988845" y="5035022"/>
            <a:ext cx="821059" cy="323165"/>
          </a:xfrm>
          <a:prstGeom prst="rect">
            <a:avLst/>
          </a:prstGeom>
          <a:solidFill>
            <a:srgbClr val="2A1000"/>
          </a:solidFill>
          <a:ln w="38100">
            <a:solidFill>
              <a:srgbClr val="C00000"/>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SE </a:t>
            </a: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がん</a:t>
            </a:r>
          </a:p>
        </p:txBody>
      </p:sp>
      <p:sp>
        <p:nvSpPr>
          <p:cNvPr id="28685" name="テキスト ボックス 13"/>
          <p:cNvSpPr txBox="1">
            <a:spLocks noChangeArrowheads="1"/>
          </p:cNvSpPr>
          <p:nvPr/>
        </p:nvSpPr>
        <p:spPr bwMode="auto">
          <a:xfrm>
            <a:off x="1162845" y="5470261"/>
            <a:ext cx="2197364" cy="375708"/>
          </a:xfrm>
          <a:prstGeom prst="rect">
            <a:avLst/>
          </a:prstGeom>
          <a:solidFill>
            <a:srgbClr val="7F4D00"/>
          </a:solidFill>
          <a:ln w="28575">
            <a:solidFill>
              <a:srgbClr val="FFC000"/>
            </a:solidFill>
            <a:miter lim="800000"/>
            <a:headEnd/>
            <a:tailEnd/>
          </a:ln>
        </p:spPr>
        <p:txBody>
          <a:bodyPr wrap="none">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早</a:t>
            </a:r>
            <a:r>
              <a:rPr kumimoji="1" lang="en-US" altLang="en-US" sz="1500" b="0" i="0" u="none" strike="noStrike" kern="1200" cap="none" spc="0" normalizeH="0" baseline="0" noProof="0">
                <a:ln>
                  <a:noFill/>
                </a:ln>
                <a:solidFill>
                  <a:prstClr val="white"/>
                </a:solidFill>
                <a:effectLst/>
                <a:uLnTx/>
                <a:uFillTx/>
                <a:latin typeface="Century Gothic"/>
                <a:ea typeface="+mn-ea"/>
                <a:cs typeface="+mn-cs"/>
              </a:rPr>
              <a:t> </a:t>
            </a: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期</a:t>
            </a:r>
            <a:r>
              <a:rPr kumimoji="1" lang="en-US" altLang="en-US" sz="1500" b="0" i="0" u="none" strike="noStrike" kern="1200" cap="none" spc="0" normalizeH="0" baseline="0" noProof="0">
                <a:ln>
                  <a:noFill/>
                </a:ln>
                <a:solidFill>
                  <a:prstClr val="white"/>
                </a:solidFill>
                <a:effectLst/>
                <a:uLnTx/>
                <a:uFillTx/>
                <a:latin typeface="Century Gothic"/>
                <a:ea typeface="+mn-ea"/>
                <a:cs typeface="+mn-cs"/>
              </a:rPr>
              <a:t> </a:t>
            </a: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癌</a:t>
            </a:r>
          </a:p>
        </p:txBody>
      </p:sp>
      <p:sp>
        <p:nvSpPr>
          <p:cNvPr id="28686" name="テキスト ボックス 14"/>
          <p:cNvSpPr txBox="1">
            <a:spLocks noChangeArrowheads="1"/>
          </p:cNvSpPr>
          <p:nvPr/>
        </p:nvSpPr>
        <p:spPr bwMode="auto">
          <a:xfrm>
            <a:off x="3565262" y="5470261"/>
            <a:ext cx="4553479" cy="375708"/>
          </a:xfrm>
          <a:prstGeom prst="rect">
            <a:avLst/>
          </a:prstGeom>
          <a:solidFill>
            <a:srgbClr val="2A1000"/>
          </a:solidFill>
          <a:ln w="28575">
            <a:solidFill>
              <a:srgbClr val="FF0000"/>
            </a:solidFill>
            <a:miter lim="800000"/>
            <a:headEnd/>
            <a:tailEnd/>
          </a:ln>
        </p:spPr>
        <p:txBody>
          <a:bodyPr wrap="none">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進</a:t>
            </a:r>
            <a:r>
              <a:rPr kumimoji="1" lang="en-US" altLang="en-US" sz="1500" b="0" i="0" u="none" strike="noStrike" kern="1200" cap="none" spc="0" normalizeH="0" baseline="0" noProof="0">
                <a:ln>
                  <a:noFill/>
                </a:ln>
                <a:solidFill>
                  <a:prstClr val="white"/>
                </a:solidFill>
                <a:effectLst/>
                <a:uLnTx/>
                <a:uFillTx/>
                <a:latin typeface="Century Gothic"/>
                <a:ea typeface="+mn-ea"/>
                <a:cs typeface="+mn-cs"/>
              </a:rPr>
              <a:t>  </a:t>
            </a: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行</a:t>
            </a:r>
            <a:r>
              <a:rPr kumimoji="1" lang="en-US" altLang="en-US" sz="1500" b="0" i="0" u="none" strike="noStrike" kern="1200" cap="none" spc="0" normalizeH="0" baseline="0" noProof="0">
                <a:ln>
                  <a:noFill/>
                </a:ln>
                <a:solidFill>
                  <a:prstClr val="white"/>
                </a:solidFill>
                <a:effectLst/>
                <a:uLnTx/>
                <a:uFillTx/>
                <a:latin typeface="Century Gothic"/>
                <a:ea typeface="+mn-ea"/>
                <a:cs typeface="+mn-cs"/>
              </a:rPr>
              <a:t>  </a:t>
            </a: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癌</a:t>
            </a:r>
          </a:p>
        </p:txBody>
      </p:sp>
      <p:sp>
        <p:nvSpPr>
          <p:cNvPr id="28687" name="テキスト ボックス 15"/>
          <p:cNvSpPr txBox="1">
            <a:spLocks noChangeArrowheads="1"/>
          </p:cNvSpPr>
          <p:nvPr/>
        </p:nvSpPr>
        <p:spPr bwMode="auto">
          <a:xfrm>
            <a:off x="7151689" y="5035022"/>
            <a:ext cx="761747" cy="323165"/>
          </a:xfrm>
          <a:prstGeom prst="rect">
            <a:avLst/>
          </a:prstGeom>
          <a:solidFill>
            <a:srgbClr val="2A1000"/>
          </a:solidFill>
          <a:ln w="38100">
            <a:solidFill>
              <a:srgbClr val="C00000"/>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SI </a:t>
            </a:r>
            <a:r>
              <a:rPr kumimoji="1" lang="ja-JP" altLang="en-US" sz="1500" b="0" i="0" u="none" strike="noStrike" kern="1200" cap="none" spc="0" normalizeH="0" baseline="0" noProof="0">
                <a:ln>
                  <a:noFill/>
                </a:ln>
                <a:solidFill>
                  <a:prstClr val="white"/>
                </a:solidFill>
                <a:effectLst/>
                <a:uLnTx/>
                <a:uFillTx/>
                <a:latin typeface="Century Gothic"/>
                <a:ea typeface="メイリオ" panose="020B0604030504040204" pitchFamily="50" charset="-128"/>
                <a:cs typeface="+mn-cs"/>
              </a:rPr>
              <a:t>がん</a:t>
            </a:r>
          </a:p>
        </p:txBody>
      </p:sp>
      <p:sp>
        <p:nvSpPr>
          <p:cNvPr id="123921" name="Rectangle 17"/>
          <p:cNvSpPr>
            <a:spLocks noChangeArrowheads="1"/>
          </p:cNvSpPr>
          <p:nvPr/>
        </p:nvSpPr>
        <p:spPr bwMode="auto">
          <a:xfrm>
            <a:off x="1564073" y="672531"/>
            <a:ext cx="5827236" cy="769441"/>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癌の深さ（壁進達度）</a:t>
            </a:r>
          </a:p>
        </p:txBody>
      </p:sp>
    </p:spTree>
    <p:extLst>
      <p:ext uri="{BB962C8B-B14F-4D97-AF65-F5344CB8AC3E}">
        <p14:creationId xmlns:p14="http://schemas.microsoft.com/office/powerpoint/2010/main" val="4625648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図 1" descr="転移.jpg"/>
          <p:cNvPicPr>
            <a:picLocks noChangeAspect="1"/>
          </p:cNvPicPr>
          <p:nvPr/>
        </p:nvPicPr>
        <p:blipFill>
          <a:blip r:embed="rId3"/>
          <a:srcRect l="5769" t="6186" r="7822"/>
          <a:stretch>
            <a:fillRect/>
          </a:stretch>
        </p:blipFill>
        <p:spPr bwMode="auto">
          <a:xfrm>
            <a:off x="1983053" y="1387740"/>
            <a:ext cx="4865688" cy="3731948"/>
          </a:xfrm>
          <a:prstGeom prst="rect">
            <a:avLst/>
          </a:prstGeom>
          <a:noFill/>
          <a:ln w="9525">
            <a:noFill/>
            <a:miter lim="800000"/>
            <a:headEnd/>
            <a:tailEnd/>
          </a:ln>
        </p:spPr>
      </p:pic>
      <p:sp>
        <p:nvSpPr>
          <p:cNvPr id="30723" name="テキスト ボックス 3"/>
          <p:cNvSpPr txBox="1">
            <a:spLocks noChangeArrowheads="1"/>
          </p:cNvSpPr>
          <p:nvPr/>
        </p:nvSpPr>
        <p:spPr bwMode="auto">
          <a:xfrm>
            <a:off x="4901284" y="4992820"/>
            <a:ext cx="954107" cy="323165"/>
          </a:xfrm>
          <a:prstGeom prst="rect">
            <a:avLst/>
          </a:prstGeom>
          <a:solidFill>
            <a:schemeClr val="bg1"/>
          </a:solidFill>
          <a:ln w="28575">
            <a:solidFill>
              <a:srgbClr val="FF0000"/>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腹膜転移</a:t>
            </a:r>
          </a:p>
        </p:txBody>
      </p:sp>
      <p:sp>
        <p:nvSpPr>
          <p:cNvPr id="30724" name="テキスト ボックス 4"/>
          <p:cNvSpPr txBox="1">
            <a:spLocks noChangeArrowheads="1"/>
          </p:cNvSpPr>
          <p:nvPr/>
        </p:nvSpPr>
        <p:spPr bwMode="auto">
          <a:xfrm>
            <a:off x="6539178" y="3541450"/>
            <a:ext cx="1146468" cy="323165"/>
          </a:xfrm>
          <a:prstGeom prst="rect">
            <a:avLst/>
          </a:prstGeom>
          <a:solidFill>
            <a:schemeClr val="bg1"/>
          </a:solidFill>
          <a:ln w="28575">
            <a:solidFill>
              <a:srgbClr val="FF0000"/>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血行性転移</a:t>
            </a:r>
          </a:p>
        </p:txBody>
      </p:sp>
      <p:sp>
        <p:nvSpPr>
          <p:cNvPr id="30725" name="テキスト ボックス 5"/>
          <p:cNvSpPr txBox="1">
            <a:spLocks noChangeArrowheads="1"/>
          </p:cNvSpPr>
          <p:nvPr/>
        </p:nvSpPr>
        <p:spPr bwMode="auto">
          <a:xfrm>
            <a:off x="6626490" y="3991242"/>
            <a:ext cx="1338828" cy="323165"/>
          </a:xfrm>
          <a:prstGeom prst="rect">
            <a:avLst/>
          </a:prstGeom>
          <a:solidFill>
            <a:schemeClr val="bg1"/>
          </a:solidFill>
          <a:ln w="28575">
            <a:solidFill>
              <a:srgbClr val="FF0000"/>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肝臓・肺など</a:t>
            </a:r>
          </a:p>
        </p:txBody>
      </p:sp>
      <p:sp>
        <p:nvSpPr>
          <p:cNvPr id="30726" name="テキスト ボックス 6"/>
          <p:cNvSpPr txBox="1">
            <a:spLocks noChangeArrowheads="1"/>
          </p:cNvSpPr>
          <p:nvPr/>
        </p:nvSpPr>
        <p:spPr bwMode="auto">
          <a:xfrm>
            <a:off x="1058333" y="4615658"/>
            <a:ext cx="1338828" cy="323165"/>
          </a:xfrm>
          <a:prstGeom prst="rect">
            <a:avLst/>
          </a:prstGeom>
          <a:solidFill>
            <a:schemeClr val="bg1"/>
          </a:solidFill>
          <a:ln w="28575">
            <a:solidFill>
              <a:srgbClr val="FF0000"/>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rPr>
              <a:t>リンパ節転移</a:t>
            </a:r>
          </a:p>
        </p:txBody>
      </p:sp>
      <p:sp>
        <p:nvSpPr>
          <p:cNvPr id="30727" name="テキスト ボックス 7"/>
          <p:cNvSpPr txBox="1">
            <a:spLocks noChangeArrowheads="1"/>
          </p:cNvSpPr>
          <p:nvPr/>
        </p:nvSpPr>
        <p:spPr bwMode="auto">
          <a:xfrm>
            <a:off x="791060" y="5154403"/>
            <a:ext cx="2383986" cy="323165"/>
          </a:xfrm>
          <a:prstGeom prst="rect">
            <a:avLst/>
          </a:prstGeom>
          <a:noFill/>
          <a:ln w="12700">
            <a:solidFill>
              <a:schemeClr val="tx2"/>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a:ln>
                  <a:noFill/>
                </a:ln>
                <a:solidFill>
                  <a:prstClr val="black"/>
                </a:solidFill>
                <a:effectLst/>
                <a:uLnTx/>
                <a:uFillTx/>
                <a:latin typeface="ＭＳ Ｐ明朝" pitchFamily="-103" charset="-128"/>
                <a:ea typeface="ＭＳ Ｐ明朝" pitchFamily="-103" charset="-128"/>
                <a:cs typeface="ＭＳ Ｐ明朝" pitchFamily="-103" charset="-128"/>
              </a:rPr>
              <a:t>手術で切除して治せる転移</a:t>
            </a:r>
          </a:p>
        </p:txBody>
      </p:sp>
      <p:sp>
        <p:nvSpPr>
          <p:cNvPr id="30728" name="テキスト ボックス 8"/>
          <p:cNvSpPr txBox="1">
            <a:spLocks noChangeArrowheads="1"/>
          </p:cNvSpPr>
          <p:nvPr/>
        </p:nvSpPr>
        <p:spPr bwMode="auto">
          <a:xfrm>
            <a:off x="6522012" y="5113304"/>
            <a:ext cx="2154757" cy="323165"/>
          </a:xfrm>
          <a:prstGeom prst="rect">
            <a:avLst/>
          </a:prstGeom>
          <a:noFill/>
          <a:ln w="12700">
            <a:solidFill>
              <a:srgbClr val="FFFF00"/>
            </a:solid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a:ln>
                  <a:noFill/>
                </a:ln>
                <a:solidFill>
                  <a:prstClr val="black"/>
                </a:solidFill>
                <a:effectLst/>
                <a:uLnTx/>
                <a:uFillTx/>
                <a:latin typeface="ＭＳ Ｐ明朝" pitchFamily="-103" charset="-128"/>
                <a:ea typeface="ＭＳ Ｐ明朝" pitchFamily="-103" charset="-128"/>
                <a:cs typeface="ＭＳ Ｐ明朝" pitchFamily="-103" charset="-128"/>
              </a:rPr>
              <a:t>手術で取りきれない転移</a:t>
            </a:r>
          </a:p>
        </p:txBody>
      </p:sp>
      <p:sp>
        <p:nvSpPr>
          <p:cNvPr id="30729" name="Line 10"/>
          <p:cNvSpPr>
            <a:spLocks noChangeShapeType="1"/>
          </p:cNvSpPr>
          <p:nvPr/>
        </p:nvSpPr>
        <p:spPr bwMode="auto">
          <a:xfrm flipH="1">
            <a:off x="3604949" y="2428877"/>
            <a:ext cx="280458" cy="321469"/>
          </a:xfrm>
          <a:prstGeom prst="line">
            <a:avLst/>
          </a:prstGeom>
          <a:noFill/>
          <a:ln w="38100">
            <a:solidFill>
              <a:schemeClr val="tx2"/>
            </a:solidFill>
            <a:round/>
            <a:headEnd/>
            <a:tailEnd type="triangle" w="med" len="med"/>
          </a:ln>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endParaRPr>
          </a:p>
        </p:txBody>
      </p:sp>
      <p:sp>
        <p:nvSpPr>
          <p:cNvPr id="30730" name="Line 11"/>
          <p:cNvSpPr>
            <a:spLocks noChangeShapeType="1"/>
          </p:cNvSpPr>
          <p:nvPr/>
        </p:nvSpPr>
        <p:spPr bwMode="auto">
          <a:xfrm flipH="1">
            <a:off x="3950229" y="3001699"/>
            <a:ext cx="207698" cy="374385"/>
          </a:xfrm>
          <a:prstGeom prst="line">
            <a:avLst/>
          </a:prstGeom>
          <a:noFill/>
          <a:ln w="38100">
            <a:solidFill>
              <a:schemeClr val="tx2"/>
            </a:solidFill>
            <a:round/>
            <a:headEnd/>
            <a:tailEnd type="triangle" w="med" len="med"/>
          </a:ln>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endParaRPr>
          </a:p>
        </p:txBody>
      </p:sp>
      <p:sp>
        <p:nvSpPr>
          <p:cNvPr id="30731" name="Line 12"/>
          <p:cNvSpPr>
            <a:spLocks noChangeShapeType="1"/>
          </p:cNvSpPr>
          <p:nvPr/>
        </p:nvSpPr>
        <p:spPr bwMode="auto">
          <a:xfrm flipH="1">
            <a:off x="4409283" y="3346980"/>
            <a:ext cx="19843" cy="415396"/>
          </a:xfrm>
          <a:prstGeom prst="line">
            <a:avLst/>
          </a:prstGeom>
          <a:noFill/>
          <a:ln w="38100">
            <a:solidFill>
              <a:schemeClr val="tx2"/>
            </a:solidFill>
            <a:round/>
            <a:headEnd/>
            <a:tailEnd type="triangle" w="med" len="med"/>
          </a:ln>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endParaRPr>
          </a:p>
        </p:txBody>
      </p:sp>
      <p:sp>
        <p:nvSpPr>
          <p:cNvPr id="30732" name="Line 13"/>
          <p:cNvSpPr>
            <a:spLocks noChangeShapeType="1"/>
          </p:cNvSpPr>
          <p:nvPr/>
        </p:nvSpPr>
        <p:spPr bwMode="auto">
          <a:xfrm>
            <a:off x="4774408" y="3037418"/>
            <a:ext cx="218281" cy="353219"/>
          </a:xfrm>
          <a:prstGeom prst="line">
            <a:avLst/>
          </a:prstGeom>
          <a:noFill/>
          <a:ln w="38100">
            <a:solidFill>
              <a:schemeClr val="tx2"/>
            </a:solidFill>
            <a:round/>
            <a:headEnd/>
            <a:tailEnd type="triangle" w="med" len="med"/>
          </a:ln>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endParaRPr>
          </a:p>
        </p:txBody>
      </p:sp>
      <p:sp>
        <p:nvSpPr>
          <p:cNvPr id="30733" name="Line 14"/>
          <p:cNvSpPr>
            <a:spLocks noChangeShapeType="1"/>
          </p:cNvSpPr>
          <p:nvPr/>
        </p:nvSpPr>
        <p:spPr bwMode="auto">
          <a:xfrm>
            <a:off x="5004594" y="2438137"/>
            <a:ext cx="291042" cy="301625"/>
          </a:xfrm>
          <a:prstGeom prst="line">
            <a:avLst/>
          </a:prstGeom>
          <a:noFill/>
          <a:ln w="38100">
            <a:solidFill>
              <a:schemeClr val="tx2"/>
            </a:solidFill>
            <a:round/>
            <a:headEnd/>
            <a:tailEnd type="triangle" w="med" len="med"/>
          </a:ln>
        </p:spPr>
        <p:txBody>
          <a:bodyPr wrap="none" anchor="ctr">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black"/>
              </a:solidFill>
              <a:effectLst/>
              <a:uLnTx/>
              <a:uFillTx/>
              <a:latin typeface="Century Gothic"/>
              <a:ea typeface="メイリオ" panose="020B0604030504040204" pitchFamily="50" charset="-128"/>
              <a:cs typeface="+mn-cs"/>
            </a:endParaRPr>
          </a:p>
        </p:txBody>
      </p:sp>
      <p:sp>
        <p:nvSpPr>
          <p:cNvPr id="128015" name="Line 15"/>
          <p:cNvSpPr>
            <a:spLocks noChangeShapeType="1"/>
          </p:cNvSpPr>
          <p:nvPr/>
        </p:nvSpPr>
        <p:spPr bwMode="auto">
          <a:xfrm>
            <a:off x="4565387" y="4107657"/>
            <a:ext cx="146843" cy="415396"/>
          </a:xfrm>
          <a:prstGeom prst="line">
            <a:avLst/>
          </a:prstGeom>
          <a:noFill/>
          <a:ln w="38100">
            <a:solidFill>
              <a:schemeClr val="tx2"/>
            </a:solidFill>
            <a:round/>
            <a:headEnd/>
            <a:tailEnd type="triangle" w="med" len="me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black"/>
              </a:solidFill>
              <a:effectLst/>
              <a:uLnTx/>
              <a:uFillTx/>
              <a:latin typeface="Times" charset="0"/>
              <a:ea typeface="ＭＳ ゴシック" charset="-128"/>
              <a:cs typeface="+mn-cs"/>
            </a:endParaRPr>
          </a:p>
        </p:txBody>
      </p:sp>
      <p:sp>
        <p:nvSpPr>
          <p:cNvPr id="128016" name="Line 16"/>
          <p:cNvSpPr>
            <a:spLocks noChangeShapeType="1"/>
          </p:cNvSpPr>
          <p:nvPr/>
        </p:nvSpPr>
        <p:spPr bwMode="auto">
          <a:xfrm>
            <a:off x="5315480" y="3487208"/>
            <a:ext cx="613833" cy="322792"/>
          </a:xfrm>
          <a:prstGeom prst="line">
            <a:avLst/>
          </a:prstGeom>
          <a:noFill/>
          <a:ln w="38100">
            <a:solidFill>
              <a:schemeClr val="tx2"/>
            </a:solidFill>
            <a:round/>
            <a:headEnd/>
            <a:tailEnd type="triangle" w="med" len="me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black"/>
              </a:solidFill>
              <a:effectLst/>
              <a:uLnTx/>
              <a:uFillTx/>
              <a:latin typeface="Times" charset="0"/>
              <a:ea typeface="ＭＳ ゴシック" charset="-128"/>
              <a:cs typeface="+mn-cs"/>
            </a:endParaRPr>
          </a:p>
        </p:txBody>
      </p:sp>
      <p:sp>
        <p:nvSpPr>
          <p:cNvPr id="128017" name="Line 17"/>
          <p:cNvSpPr>
            <a:spLocks noChangeShapeType="1"/>
          </p:cNvSpPr>
          <p:nvPr/>
        </p:nvSpPr>
        <p:spPr bwMode="auto">
          <a:xfrm flipH="1">
            <a:off x="3528220" y="3389313"/>
            <a:ext cx="310885" cy="187854"/>
          </a:xfrm>
          <a:prstGeom prst="line">
            <a:avLst/>
          </a:prstGeom>
          <a:noFill/>
          <a:ln w="38100">
            <a:solidFill>
              <a:schemeClr val="tx2"/>
            </a:solidFill>
            <a:round/>
            <a:headEnd/>
            <a:tailEnd type="triangle" w="med" len="me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black"/>
              </a:solidFill>
              <a:effectLst/>
              <a:uLnTx/>
              <a:uFillTx/>
              <a:latin typeface="Times" charset="0"/>
              <a:ea typeface="ＭＳ ゴシック" charset="-128"/>
              <a:cs typeface="+mn-cs"/>
            </a:endParaRPr>
          </a:p>
        </p:txBody>
      </p:sp>
      <p:sp>
        <p:nvSpPr>
          <p:cNvPr id="128018" name="Text Box 18"/>
          <p:cNvSpPr txBox="1">
            <a:spLocks noChangeArrowheads="1"/>
          </p:cNvSpPr>
          <p:nvPr/>
        </p:nvSpPr>
        <p:spPr bwMode="auto">
          <a:xfrm>
            <a:off x="984919" y="558060"/>
            <a:ext cx="7160935" cy="584775"/>
          </a:xfrm>
          <a:prstGeom prst="rect">
            <a:avLst/>
          </a:prstGeom>
          <a:noFill/>
          <a:ln w="9525">
            <a:noFill/>
            <a:miter lim="800000"/>
            <a:headEnd/>
            <a:tailEnd/>
          </a:ln>
          <a:effectLst/>
        </p:spPr>
        <p:txBody>
          <a:bodyPr wrap="none">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手術で取れる転移・取りきれない転移</a:t>
            </a:r>
          </a:p>
        </p:txBody>
      </p:sp>
    </p:spTree>
    <p:extLst>
      <p:ext uri="{BB962C8B-B14F-4D97-AF65-F5344CB8AC3E}">
        <p14:creationId xmlns:p14="http://schemas.microsoft.com/office/powerpoint/2010/main" val="1368204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円/楕円 27"/>
          <p:cNvSpPr/>
          <p:nvPr/>
        </p:nvSpPr>
        <p:spPr>
          <a:xfrm>
            <a:off x="694584" y="4010862"/>
            <a:ext cx="2599387" cy="2088340"/>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十分な</a:t>
            </a:r>
            <a:endParaRPr kumimoji="1" lang="en-US" altLang="ja-JP"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説明</a:t>
            </a:r>
          </a:p>
        </p:txBody>
      </p:sp>
      <p:sp>
        <p:nvSpPr>
          <p:cNvPr id="44" name="テキスト ボックス 43"/>
          <p:cNvSpPr txBox="1"/>
          <p:nvPr/>
        </p:nvSpPr>
        <p:spPr>
          <a:xfrm>
            <a:off x="0" y="182250"/>
            <a:ext cx="9144000" cy="754053"/>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300" b="1" i="0" u="none" strike="noStrike" kern="1200" cap="none" spc="-15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治療法を決めるとき大切なこと</a:t>
            </a:r>
          </a:p>
        </p:txBody>
      </p:sp>
      <p:sp>
        <p:nvSpPr>
          <p:cNvPr id="18" name="円/楕円 17"/>
          <p:cNvSpPr/>
          <p:nvPr/>
        </p:nvSpPr>
        <p:spPr>
          <a:xfrm>
            <a:off x="3338939" y="2308112"/>
            <a:ext cx="2481346" cy="1840968"/>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7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相 談</a:t>
            </a:r>
          </a:p>
        </p:txBody>
      </p:sp>
      <p:sp>
        <p:nvSpPr>
          <p:cNvPr id="21" name="円/楕円 20"/>
          <p:cNvSpPr/>
          <p:nvPr/>
        </p:nvSpPr>
        <p:spPr>
          <a:xfrm>
            <a:off x="1213123" y="2445419"/>
            <a:ext cx="2794620" cy="2179158"/>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tIns="252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患者の価値観</a:t>
            </a:r>
          </a:p>
        </p:txBody>
      </p:sp>
      <p:sp>
        <p:nvSpPr>
          <p:cNvPr id="24" name="円/楕円 23"/>
          <p:cNvSpPr/>
          <p:nvPr/>
        </p:nvSpPr>
        <p:spPr>
          <a:xfrm>
            <a:off x="5179585" y="2445419"/>
            <a:ext cx="2873362" cy="2240559"/>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252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希望する生き方</a:t>
            </a:r>
          </a:p>
        </p:txBody>
      </p:sp>
      <p:sp>
        <p:nvSpPr>
          <p:cNvPr id="40" name="円/楕円 39"/>
          <p:cNvSpPr/>
          <p:nvPr/>
        </p:nvSpPr>
        <p:spPr>
          <a:xfrm>
            <a:off x="5935352" y="4115004"/>
            <a:ext cx="2615429" cy="2039431"/>
          </a:xfrm>
          <a:prstGeom prst="ellipse">
            <a:avLst/>
          </a:prstGeom>
          <a:solidFill>
            <a:srgbClr val="81C9FF">
              <a:alpha val="46667"/>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0" tIns="360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説明の</a:t>
            </a:r>
            <a:endParaRPr kumimoji="1" lang="en-US" altLang="ja-JP"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6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理解</a:t>
            </a:r>
          </a:p>
        </p:txBody>
      </p:sp>
      <p:sp>
        <p:nvSpPr>
          <p:cNvPr id="2" name="正方形/長方形 1"/>
          <p:cNvSpPr/>
          <p:nvPr/>
        </p:nvSpPr>
        <p:spPr>
          <a:xfrm>
            <a:off x="1013411" y="1207217"/>
            <a:ext cx="7272807" cy="1384995"/>
          </a:xfrm>
          <a:prstGeom prst="rect">
            <a:avLst/>
          </a:prstGeom>
        </p:spPr>
        <p:txBody>
          <a:bodyPr wrap="square">
            <a:spAutoFit/>
          </a:bodyPr>
          <a:lstStyle>
            <a:defPPr>
              <a:defRPr lang="ja-JP"/>
            </a:defPPr>
          </a:lstStyle>
          <a:p>
            <a:pPr marL="0" marR="0" lvl="0" indent="0" algn="just"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自分の病</a:t>
            </a:r>
            <a:r>
              <a:rPr kumimoji="1" lang="ja-JP" altLang="en-US" sz="2800" b="1" i="0" u="none" strike="noStrike" kern="1200" cap="none" spc="-6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気・</a:t>
            </a:r>
            <a:r>
              <a:rPr kumimoji="1" lang="ja-JP" altLang="en-US" sz="2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検</a:t>
            </a:r>
            <a:r>
              <a:rPr kumimoji="1" lang="ja-JP" altLang="en-US" sz="2800" b="1" i="0" u="none" strike="noStrike" kern="1200" cap="none" spc="-6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査・</a:t>
            </a:r>
            <a:r>
              <a:rPr kumimoji="1" lang="ja-JP" altLang="en-US" sz="2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治療などについて十分な</a:t>
            </a:r>
            <a:br>
              <a:rPr kumimoji="1" lang="en-US" altLang="ja-JP" sz="2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2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説明を受</a:t>
            </a:r>
            <a:r>
              <a:rPr kumimoji="1" lang="ja-JP" altLang="en-US" sz="2800" b="1" i="0" u="none" strike="noStrike" kern="1200" cap="none" spc="-3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け</a:t>
            </a:r>
            <a:r>
              <a:rPr kumimoji="1" lang="ja-JP" altLang="en-US" sz="2800" b="1" i="0" u="none" strike="noStrike" kern="1200" cap="none" spc="-8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ja-JP" altLang="en-US" sz="2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理解した上でどのような医療を</a:t>
            </a:r>
          </a:p>
          <a:p>
            <a:pPr marL="0" marR="0" lvl="0" indent="0" algn="l"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受けるか選択する。</a:t>
            </a:r>
            <a:endParaRPr kumimoji="1" lang="ja-JP" altLang="en-US" sz="2800" b="1" i="0" u="none" strike="noStrike" kern="1200" cap="none" spc="0" normalizeH="0" baseline="0" noProof="0" dirty="0">
              <a:ln>
                <a:noFill/>
              </a:ln>
              <a:solidFill>
                <a:prstClr val="black"/>
              </a:solidFill>
              <a:effectLst/>
              <a:highlight>
                <a:srgbClr val="FFFF00"/>
              </a:highlight>
              <a:uLnTx/>
              <a:uFillTx/>
              <a:latin typeface="メイリオ" panose="020B0604030504040204" pitchFamily="50" charset="-128"/>
              <a:ea typeface="メイリオ" panose="020B0604030504040204" pitchFamily="50" charset="-128"/>
              <a:cs typeface="Arial" panose="020B0604020202020204" pitchFamily="34" charset="0"/>
            </a:endParaRPr>
          </a:p>
        </p:txBody>
      </p:sp>
      <p:pic>
        <p:nvPicPr>
          <p:cNvPr id="7170" name="Picture 2" descr="C:\Users\nakamura\Desktop\ill-20.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942377" y="3562477"/>
            <a:ext cx="3433147" cy="2652591"/>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p:cNvSpPr txBox="1"/>
          <p:nvPr/>
        </p:nvSpPr>
        <p:spPr>
          <a:xfrm>
            <a:off x="494123" y="5765794"/>
            <a:ext cx="8077827" cy="840950"/>
          </a:xfrm>
          <a:prstGeom prst="roundRect">
            <a:avLst>
              <a:gd name="adj" fmla="val 14464"/>
            </a:avLst>
          </a:prstGeom>
          <a:solidFill>
            <a:srgbClr val="E1FEFF">
              <a:alpha val="90000"/>
            </a:srgbClr>
          </a:solidFill>
          <a:ln w="76200">
            <a:solidFill>
              <a:srgbClr val="0070C0"/>
            </a:solidFill>
          </a:ln>
          <a:effectLst>
            <a:outerShdw blurRad="50800" dist="38100" dir="2700000" algn="tl" rotWithShape="0">
              <a:prstClr val="black">
                <a:alpha val="40000"/>
              </a:prstClr>
            </a:outerShdw>
          </a:effectLst>
        </p:spPr>
        <p:txBody>
          <a:bodyPr wrap="square" tIns="216000" rtlCol="0" anchor="ctr" anchorCtr="0">
            <a:noAutofit/>
          </a:bodyPr>
          <a:lstStyle>
            <a:defPPr>
              <a:defRPr lang="ja-JP"/>
            </a:defPPr>
            <a:lvl1pPr marL="0" algn="ctr" defTabSz="914400" rtl="0" eaLnBrk="1" latinLnBrk="0" hangingPunct="1">
              <a:defRPr kumimoji="1" sz="4800" b="1" kern="1200">
                <a:solidFill>
                  <a:srgbClr val="0070C0"/>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800" b="1" i="0" normalizeH="0" noProof="0">
                <a:solidFill>
                  <a:srgbClr val="0070C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44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インフォームド・コンセント</a:t>
            </a:r>
            <a:endParaRPr kumimoji="1" lang="en-US" altLang="ja-JP" sz="44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752442E7-B5F5-4B85-9E24-E4062B331767}"/>
              </a:ext>
            </a:extLst>
          </p:cNvPr>
          <p:cNvSpPr/>
          <p:nvPr/>
        </p:nvSpPr>
        <p:spPr>
          <a:xfrm>
            <a:off x="8571950" y="6448455"/>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５</a:t>
            </a:r>
          </a:p>
        </p:txBody>
      </p:sp>
    </p:spTree>
    <p:extLst>
      <p:ext uri="{BB962C8B-B14F-4D97-AF65-F5344CB8AC3E}">
        <p14:creationId xmlns:p14="http://schemas.microsoft.com/office/powerpoint/2010/main" val="8290880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nodeType="clickPar">
                      <p:stCondLst>
                        <p:cond delay="indefinite"/>
                      </p:stCondLst>
                      <p:childTnLst>
                        <p:par>
                          <p:cTn id="25" fill="hold" nodeType="after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8" grpId="0" animBg="1"/>
      <p:bldP spid="21" grpId="0" animBg="1"/>
      <p:bldP spid="24" grpId="0" animBg="1"/>
      <p:bldP spid="40"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774590" y="1916993"/>
            <a:ext cx="7609678" cy="965510"/>
          </a:xfrm>
          <a:prstGeom prst="roundRect">
            <a:avLst>
              <a:gd name="adj" fmla="val 14464"/>
            </a:avLst>
          </a:prstGeom>
          <a:solidFill>
            <a:srgbClr val="E1FEFF">
              <a:alpha val="90000"/>
            </a:srgbClr>
          </a:solidFill>
          <a:ln w="76200">
            <a:solidFill>
              <a:srgbClr val="0070C0"/>
            </a:solidFill>
          </a:ln>
          <a:effectLst>
            <a:outerShdw blurRad="50800" dist="38100" dir="2700000" algn="tl" rotWithShape="0">
              <a:prstClr val="black">
                <a:alpha val="40000"/>
              </a:prstClr>
            </a:outerShdw>
          </a:effectLst>
        </p:spPr>
        <p:txBody>
          <a:bodyPr wrap="square" tIns="180000" rtlCol="0" anchor="ctr" anchorCtr="0">
            <a:no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mn-ea"/>
                <a:ea typeface="+mn-ea"/>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solidFill>
                  <a:srgbClr val="FFFFFF"/>
                </a:solidFill>
                <a:uLnTx/>
                <a:uFillTx/>
                <a:latin typeface="+mn-ea"/>
                <a:ea typeface="+mn-ea"/>
                <a:cs typeface="メイリオ" panose="020B0604030504040204" pitchFamily="50" charset="-128"/>
              </a:defRPr>
            </a:pPr>
            <a:r>
              <a:rPr kumimoji="1" lang="ja-JP" altLang="en-US" sz="48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rPr>
              <a:t>セカンド・オピニオン</a:t>
            </a:r>
            <a:endParaRPr kumimoji="1" lang="en-US" altLang="ja-JP" sz="48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742903" y="168298"/>
            <a:ext cx="7789537" cy="1446550"/>
          </a:xfrm>
          <a:prstGeom prst="rect">
            <a:avLst/>
          </a:prstGeom>
          <a:noFill/>
        </p:spPr>
        <p:txBody>
          <a:bodyPr wrap="square" rtlCol="0">
            <a:spAutoFit/>
          </a:bodyPr>
          <a:lstStyle>
            <a:defPPr>
              <a:defRPr lang="ja-JP"/>
            </a:defPPr>
            <a:lvl1pPr marL="0" algn="ctr" defTabSz="914400" rtl="0" eaLnBrk="1" latinLnBrk="0" hangingPunct="1">
              <a:defRPr kumimoji="1" sz="4400" b="1" kern="1200" spc="-15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spc="-15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u="none" strike="noStrike" kern="1200" cap="none" spc="-15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治療方針は</a:t>
            </a:r>
            <a:endParaRPr kumimoji="1" lang="en-US" altLang="ja-JP" sz="4400" b="1" i="0" u="none" strike="noStrike" kern="1200" cap="none" spc="-15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kumimoji="1" sz="4400" b="1" i="0" spc="-15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u="none" strike="noStrike" kern="1200" cap="none" spc="-15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医師によって異なることがある</a:t>
            </a:r>
          </a:p>
        </p:txBody>
      </p:sp>
      <p:sp>
        <p:nvSpPr>
          <p:cNvPr id="11" name="テキスト ボックス 10"/>
          <p:cNvSpPr txBox="1"/>
          <p:nvPr/>
        </p:nvSpPr>
        <p:spPr>
          <a:xfrm>
            <a:off x="4579429" y="3610959"/>
            <a:ext cx="4363128" cy="1323439"/>
          </a:xfrm>
          <a:prstGeom prst="rect">
            <a:avLst/>
          </a:prstGeom>
          <a:noFill/>
        </p:spPr>
        <p:txBody>
          <a:bodyPr wrap="square" rtlCol="0">
            <a:spAutoFit/>
          </a:bodyPr>
          <a:lstStyle>
            <a:defPPr>
              <a:defRPr lang="ja-JP"/>
            </a:defPPr>
            <a:lvl1pPr marL="0" algn="l" defTabSz="914400" rtl="0" eaLnBrk="1" latinLnBrk="0" hangingPunct="1">
              <a:defRPr kumimoji="1" sz="4000" b="1" kern="1200">
                <a:solidFill>
                  <a:schemeClr val="tx1">
                    <a:lumMod val="75000"/>
                    <a:lumOff val="25000"/>
                  </a:schemeClr>
                </a:solidFill>
                <a:latin typeface="メイリオ" panose="020B0604030504040204" pitchFamily="50" charset="-128"/>
                <a:ea typeface="メイリオ" panose="020B0604030504040204" pitchFamily="50" charset="-128"/>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000" b="1" i="0" normalizeH="0" noProof="0">
                <a:solidFill>
                  <a:srgbClr val="404040"/>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Arial" panose="020B0604020202020204" pitchFamily="34" charset="0"/>
              </a:rPr>
              <a:t>別の医師の意見を聞いてもよいこと。</a:t>
            </a:r>
            <a:endParaRPr kumimoji="1" lang="ja-JP" altLang="en-US" sz="4000" b="1" i="0" u="none" strike="noStrike" kern="1200" cap="none" spc="0" normalizeH="0" baseline="0" noProof="0" dirty="0">
              <a:ln>
                <a:noFill/>
              </a:ln>
              <a:solidFill>
                <a:prstClr val="black"/>
              </a:solidFill>
              <a:effectLst/>
              <a:highlight>
                <a:srgbClr val="FFFF00"/>
              </a:highligh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5" name="テキスト ボックス 14"/>
          <p:cNvSpPr txBox="1"/>
          <p:nvPr/>
        </p:nvSpPr>
        <p:spPr>
          <a:xfrm>
            <a:off x="525264" y="5030569"/>
            <a:ext cx="8093471" cy="1486647"/>
          </a:xfrm>
          <a:prstGeom prst="roundRect">
            <a:avLst>
              <a:gd name="adj" fmla="val 15760"/>
            </a:avLst>
          </a:prstGeom>
          <a:solidFill>
            <a:srgbClr val="FF9900"/>
          </a:solidFill>
        </p:spPr>
        <p:txBody>
          <a:bodyPr wrap="square" tIns="108000" bIns="0" rtlCol="0">
            <a:spAutoFit/>
          </a:bodyPr>
          <a:lstStyle>
            <a:defPPr>
              <a:defRPr lang="ja-JP"/>
            </a:defPPr>
          </a:lstStyle>
          <a:p>
            <a:pPr marL="0" marR="0" lvl="0" indent="0" algn="ctr" defTabSz="914400" rtl="0" eaLnBrk="1" fontAlgn="auto" latinLnBrk="0" hangingPunct="1">
              <a:lnSpc>
                <a:spcPts val="48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治療法を理解し</a:t>
            </a:r>
            <a:endParaRPr kumimoji="1" lang="en-US" altLang="ja-JP"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ctr" defTabSz="914400" rtl="0" eaLnBrk="1" fontAlgn="auto" latinLnBrk="0" hangingPunct="1">
              <a:lnSpc>
                <a:spcPts val="48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自分で選ぶという意識が大切</a:t>
            </a:r>
          </a:p>
        </p:txBody>
      </p:sp>
      <p:pic>
        <p:nvPicPr>
          <p:cNvPr id="9218" name="Picture 2" descr="C:\Users\nakamura\Desktop\ill-23.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2510" y="2891895"/>
            <a:ext cx="3836260" cy="2228172"/>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497BB5A6-71C6-44CE-8FD3-2661E0BB4F09}"/>
              </a:ext>
            </a:extLst>
          </p:cNvPr>
          <p:cNvSpPr/>
          <p:nvPr/>
        </p:nvSpPr>
        <p:spPr>
          <a:xfrm>
            <a:off x="8571950" y="6420745"/>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６</a:t>
            </a:r>
          </a:p>
        </p:txBody>
      </p:sp>
    </p:spTree>
    <p:extLst>
      <p:ext uri="{BB962C8B-B14F-4D97-AF65-F5344CB8AC3E}">
        <p14:creationId xmlns:p14="http://schemas.microsoft.com/office/powerpoint/2010/main" val="17558640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528" y="787692"/>
            <a:ext cx="8147833" cy="5282614"/>
          </a:xfrm>
          <a:prstGeom prst="rect">
            <a:avLst/>
          </a:prstGeom>
          <a:effectLst>
            <a:outerShdw blurRad="50800" dist="38100" dir="2700000" algn="tl" rotWithShape="0">
              <a:prstClr val="black">
                <a:alpha val="40000"/>
              </a:prstClr>
            </a:outerShdw>
          </a:effectLst>
        </p:spPr>
      </p:pic>
      <p:sp>
        <p:nvSpPr>
          <p:cNvPr id="3" name="テキスト ボックス 2"/>
          <p:cNvSpPr txBox="1"/>
          <p:nvPr/>
        </p:nvSpPr>
        <p:spPr>
          <a:xfrm>
            <a:off x="1691680" y="5293287"/>
            <a:ext cx="5904656" cy="584775"/>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1600" b="0" i="0" normalizeH="0" noProof="0">
                <a:solidFill>
                  <a:schemeClr val="tx1">
                    <a:lumMod val="85000"/>
                    <a:lumOff val="1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ctr" defTabSz="914400">
              <a:buNone/>
              <a:defRPr kumimoji="1" sz="1800" b="0" i="0" normalizeH="0" noProof="0">
                <a:uLnTx/>
                <a:uFillTx/>
                <a:latin typeface="+mn-lt"/>
                <a:ea typeface="+mn-ea"/>
                <a:cs typeface="+mn-cs"/>
              </a:defRPr>
            </a:pPr>
            <a:r>
              <a:rPr kumimoji="1" lang="ja-JP" altLang="en-US" sz="1600" b="0" i="0" normalizeH="0" noProof="0">
                <a:solidFill>
                  <a:schemeClr val="tx1">
                    <a:lumMod val="85000"/>
                    <a:lumOff val="1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normalizeH="0" noProof="0">
                <a:solidFill>
                  <a:schemeClr val="tx1">
                    <a:lumMod val="85000"/>
                    <a:lumOff val="1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7</a:t>
            </a:r>
            <a:r>
              <a:rPr kumimoji="1" lang="ja-JP" altLang="en-US" sz="1600" b="0" i="0" normalizeH="0" noProof="0">
                <a:solidFill>
                  <a:schemeClr val="tx1">
                    <a:lumMod val="85000"/>
                    <a:lumOff val="1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　がんの治療における緩和ケア」対応</a:t>
            </a:r>
            <a:endPar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a:extLst>
              <a:ext uri="{FF2B5EF4-FFF2-40B4-BE49-F238E27FC236}">
                <a16:creationId xmlns:a16="http://schemas.microsoft.com/office/drawing/2014/main" id="{9BD963A1-8238-47E2-A061-6F29A92E0E87}"/>
              </a:ext>
            </a:extLst>
          </p:cNvPr>
          <p:cNvSpPr/>
          <p:nvPr/>
        </p:nvSpPr>
        <p:spPr>
          <a:xfrm>
            <a:off x="8675414" y="6413050"/>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１</a:t>
            </a:r>
          </a:p>
        </p:txBody>
      </p:sp>
    </p:spTree>
    <p:extLst>
      <p:ext uri="{BB962C8B-B14F-4D97-AF65-F5344CB8AC3E}">
        <p14:creationId xmlns:p14="http://schemas.microsoft.com/office/powerpoint/2010/main" val="281502649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円/楕円 13"/>
          <p:cNvSpPr/>
          <p:nvPr/>
        </p:nvSpPr>
        <p:spPr>
          <a:xfrm>
            <a:off x="6791749" y="4734938"/>
            <a:ext cx="1943756" cy="1851915"/>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a:p>
        </p:txBody>
      </p:sp>
      <p:sp>
        <p:nvSpPr>
          <p:cNvPr id="13" name="角丸四角形吹き出し 12"/>
          <p:cNvSpPr/>
          <p:nvPr/>
        </p:nvSpPr>
        <p:spPr>
          <a:xfrm>
            <a:off x="3203848" y="1942487"/>
            <a:ext cx="5167998" cy="1342395"/>
          </a:xfrm>
          <a:prstGeom prst="wedgeRoundRectCallout">
            <a:avLst>
              <a:gd name="adj1" fmla="val -59689"/>
              <a:gd name="adj2" fmla="val 14794"/>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●吐き気でつらい。</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体が痛くてつらい。</a:t>
            </a:r>
            <a:r>
              <a:rPr kumimoji="1" lang="ja-JP" altLang="en-US" sz="24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など</a:t>
            </a:r>
            <a:endParaRPr kumimoji="1" lang="en-US" altLang="ja-JP" sz="3200" b="1" dirty="0">
              <a:solidFill>
                <a:schemeClr val="tx1"/>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1" name="グループ化 20"/>
          <p:cNvGrpSpPr/>
          <p:nvPr/>
        </p:nvGrpSpPr>
        <p:grpSpPr>
          <a:xfrm>
            <a:off x="289520" y="-99390"/>
            <a:ext cx="8685534" cy="1920846"/>
            <a:chOff x="278954" y="-17252"/>
            <a:chExt cx="8685534" cy="1920846"/>
          </a:xfrm>
        </p:grpSpPr>
        <p:pic>
          <p:nvPicPr>
            <p:cNvPr id="22" name="Picture 2" descr="C:\Users\nakamura\Desktop\スライド文字-05.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1541" y="-17252"/>
              <a:ext cx="7762947"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2050529" y="453408"/>
              <a:ext cx="6408106"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algn="ctr" defTabSz="914400" rtl="0" eaLnBrk="1" latinLnBrk="0" hangingPunct="1">
                <a:defRPr kumimoji="1" sz="36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a:defRPr>
                  <a:solidFill>
                    <a:schemeClr val="dk1"/>
                  </a:solidFill>
                </a:defRPr>
              </a:lvl9pPr>
            </a:lstStyle>
            <a:p>
              <a:pPr marL="0" algn="l" defTabSz="914400">
                <a:buNone/>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normalizeH="0" noProof="0" dirty="0">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mn-cs"/>
                </a:rPr>
                <a:t>がんの患者の方には、どんなことが起きるのだろう</a:t>
              </a:r>
            </a:p>
          </p:txBody>
        </p:sp>
        <p:grpSp>
          <p:nvGrpSpPr>
            <p:cNvPr id="24" name="グループ化 23"/>
            <p:cNvGrpSpPr/>
            <p:nvPr/>
          </p:nvGrpSpPr>
          <p:grpSpPr>
            <a:xfrm>
              <a:off x="278954" y="386897"/>
              <a:ext cx="1008112" cy="1067428"/>
              <a:chOff x="728192" y="921380"/>
              <a:chExt cx="1008112" cy="1067428"/>
            </a:xfrm>
          </p:grpSpPr>
          <p:sp>
            <p:nvSpPr>
              <p:cNvPr id="25" name="円/楕円 24"/>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a:p>
            </p:txBody>
          </p:sp>
          <p:sp>
            <p:nvSpPr>
              <p:cNvPr id="26" name="テキスト ボックス 25"/>
              <p:cNvSpPr txBox="1"/>
              <p:nvPr/>
            </p:nvSpPr>
            <p:spPr>
              <a:xfrm>
                <a:off x="741793" y="921380"/>
                <a:ext cx="971567" cy="1050544"/>
              </a:xfrm>
              <a:prstGeom prst="rect">
                <a:avLst/>
              </a:prstGeom>
              <a:noFill/>
            </p:spPr>
            <p:txBody>
              <a:bodyPr wrap="square" rtlCol="0">
                <a:spAutoFit/>
              </a:bodyPr>
              <a:lstStyle>
                <a:defPPr>
                  <a:defRPr lang="ja-JP"/>
                </a:defPPr>
              </a:lstStyle>
              <a:p>
                <a:pPr marL="0" algn="ctr" defTabSz="914400">
                  <a:lnSpc>
                    <a:spcPts val="8500"/>
                  </a:lnSpc>
                  <a:buNone/>
                  <a:defRPr kumimoji="1" sz="1800" b="0" i="0" normalizeH="0" noProof="0">
                    <a:uLnTx/>
                    <a:uFillTx/>
                    <a:latin typeface="+mn-lt"/>
                    <a:ea typeface="+mn-ea"/>
                    <a:cs typeface="+mn-cs"/>
                  </a:defRPr>
                </a:pPr>
                <a:r>
                  <a:rPr kumimoji="1" lang="ja-JP" altLang="en-US" sz="6200" b="0" i="0" normalizeH="0" noProof="0">
                    <a:solidFill>
                      <a:schemeClr val="bg1"/>
                    </a:solidFill>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grpSp>
        <p:nvGrpSpPr>
          <p:cNvPr id="3" name="グループ化 2"/>
          <p:cNvGrpSpPr/>
          <p:nvPr/>
        </p:nvGrpSpPr>
        <p:grpSpPr>
          <a:xfrm>
            <a:off x="709174" y="2016338"/>
            <a:ext cx="2132872" cy="2431410"/>
            <a:chOff x="1992093" y="4402988"/>
            <a:chExt cx="2132872" cy="2431410"/>
          </a:xfrm>
        </p:grpSpPr>
        <p:sp>
          <p:nvSpPr>
            <p:cNvPr id="15" name="円/楕円 14"/>
            <p:cNvSpPr/>
            <p:nvPr/>
          </p:nvSpPr>
          <p:spPr>
            <a:xfrm>
              <a:off x="1996290" y="4402988"/>
              <a:ext cx="2072734" cy="2072734"/>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144000" rIns="0" rtlCol="0" anchor="ct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sz="3600" b="1">
                <a:solidFill>
                  <a:srgbClr val="01B3B7"/>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1992093" y="4495296"/>
              <a:ext cx="2132872" cy="2339102"/>
            </a:xfrm>
            <a:prstGeom prst="rect">
              <a:avLst/>
            </a:prstGeom>
          </p:spPr>
          <p:txBody>
            <a:bodyPr>
              <a:spAutoFit/>
            </a:bodyPr>
            <a:lstStyle>
              <a:defPPr>
                <a:defRPr lang="ja-JP"/>
              </a:defPPr>
            </a:lstStyle>
            <a:p>
              <a:pPr algn="ctr"/>
              <a:r>
                <a:rPr kumimoji="1" lang="ja-JP" altLang="en-US" sz="5400" b="1" i="0" normalizeH="0" noProof="0" dirty="0">
                  <a:solidFill>
                    <a:srgbClr val="01B3B7"/>
                  </a:solidFill>
                  <a:uLnTx/>
                  <a:uFillTx/>
                  <a:latin typeface="メイリオ" panose="020B0604030504040204" pitchFamily="50" charset="-128"/>
                  <a:ea typeface="メイリオ" panose="020B0604030504040204" pitchFamily="50" charset="-128"/>
                </a:rPr>
                <a:t>体</a:t>
              </a:r>
              <a:br>
                <a:rPr kumimoji="1" lang="en-US" altLang="ja-JP" sz="4400" b="1" i="0" normalizeH="0" noProof="0" dirty="0">
                  <a:solidFill>
                    <a:srgbClr val="01B3B7"/>
                  </a:solidFill>
                  <a:uLnTx/>
                  <a:uFillTx/>
                  <a:latin typeface="メイリオ" panose="020B0604030504040204" pitchFamily="50" charset="-128"/>
                  <a:ea typeface="メイリオ" panose="020B0604030504040204" pitchFamily="50" charset="-128"/>
                </a:rPr>
              </a:br>
              <a:r>
                <a:rPr kumimoji="1" lang="ja-JP" altLang="en-US" sz="2800" b="1" i="0" normalizeH="0" noProof="0" dirty="0">
                  <a:solidFill>
                    <a:srgbClr val="01B3B7"/>
                  </a:solidFill>
                  <a:uLnTx/>
                  <a:uFillTx/>
                  <a:latin typeface="メイリオ" panose="020B0604030504040204" pitchFamily="50" charset="-128"/>
                  <a:ea typeface="メイリオ" panose="020B0604030504040204" pitchFamily="50" charset="-128"/>
                </a:rPr>
                <a:t>の痛み</a:t>
              </a:r>
              <a:r>
                <a:rPr kumimoji="1" lang="ja-JP" altLang="en-US" sz="2800" b="1" dirty="0">
                  <a:solidFill>
                    <a:srgbClr val="01B3B7"/>
                  </a:solidFill>
                  <a:latin typeface="メイリオ" panose="020B0604030504040204" pitchFamily="50" charset="-128"/>
                  <a:ea typeface="メイリオ" panose="020B0604030504040204" pitchFamily="50" charset="-128"/>
                </a:rPr>
                <a:t>・</a:t>
              </a:r>
              <a:endParaRPr kumimoji="1" lang="en-US" altLang="ja-JP" sz="2800" b="1" dirty="0">
                <a:solidFill>
                  <a:srgbClr val="01B3B7"/>
                </a:solidFill>
                <a:latin typeface="メイリオ" panose="020B0604030504040204" pitchFamily="50" charset="-128"/>
                <a:ea typeface="メイリオ" panose="020B0604030504040204" pitchFamily="50" charset="-128"/>
              </a:endParaRPr>
            </a:p>
            <a:p>
              <a:pPr algn="ctr"/>
              <a:r>
                <a:rPr kumimoji="1" lang="ja-JP" altLang="en-US" sz="2800" b="1" dirty="0">
                  <a:solidFill>
                    <a:srgbClr val="01B3B7"/>
                  </a:solidFill>
                  <a:latin typeface="メイリオ" panose="020B0604030504040204" pitchFamily="50" charset="-128"/>
                  <a:ea typeface="メイリオ" panose="020B0604030504040204" pitchFamily="50" charset="-128"/>
                </a:rPr>
                <a:t>つらさ</a:t>
              </a:r>
              <a:endParaRPr lang="ja-JP" alt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lvl="0" algn="ctr" defTabSz="914400">
                <a:buNone/>
                <a:defRPr kumimoji="1" sz="1800" b="0" i="0" normalizeH="0" noProof="0">
                  <a:uLnTx/>
                  <a:uFillTx/>
                  <a:latin typeface="+mn-lt"/>
                  <a:ea typeface="+mn-ea"/>
                  <a:cs typeface="+mn-cs"/>
                </a:defRPr>
              </a:pPr>
              <a:endParaRPr kumimoji="1" lang="ja-JP" altLang="en-US" sz="3600" b="1" i="0" normalizeH="0" noProof="0" dirty="0">
                <a:solidFill>
                  <a:srgbClr val="FF0000"/>
                </a:solidFill>
                <a:uLnTx/>
                <a:uFillTx/>
                <a:latin typeface="メイリオ" panose="020B0604030504040204" pitchFamily="50" charset="-128"/>
                <a:ea typeface="メイリオ" panose="020B0604030504040204" pitchFamily="50" charset="-128"/>
              </a:endParaRPr>
            </a:p>
          </p:txBody>
        </p:sp>
      </p:grpSp>
      <p:sp>
        <p:nvSpPr>
          <p:cNvPr id="17" name="正方形/長方形 16">
            <a:extLst>
              <a:ext uri="{FF2B5EF4-FFF2-40B4-BE49-F238E27FC236}">
                <a16:creationId xmlns:a16="http://schemas.microsoft.com/office/drawing/2014/main" id="{E6BA1FBF-371A-4609-A433-EA8C05844A60}"/>
              </a:ext>
            </a:extLst>
          </p:cNvPr>
          <p:cNvSpPr/>
          <p:nvPr/>
        </p:nvSpPr>
        <p:spPr>
          <a:xfrm>
            <a:off x="8520377" y="6304953"/>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２</a:t>
            </a:r>
          </a:p>
        </p:txBody>
      </p:sp>
      <p:sp>
        <p:nvSpPr>
          <p:cNvPr id="18" name="角丸四角形吹き出し 12">
            <a:extLst>
              <a:ext uri="{FF2B5EF4-FFF2-40B4-BE49-F238E27FC236}">
                <a16:creationId xmlns:a16="http://schemas.microsoft.com/office/drawing/2014/main" id="{DA39B2F0-C1BC-47E9-A93B-9BA67C3ABBB5}"/>
              </a:ext>
            </a:extLst>
          </p:cNvPr>
          <p:cNvSpPr/>
          <p:nvPr/>
        </p:nvSpPr>
        <p:spPr>
          <a:xfrm>
            <a:off x="3110799" y="3463167"/>
            <a:ext cx="5261047" cy="2198081"/>
          </a:xfrm>
          <a:prstGeom prst="wedgeRoundRectCallout">
            <a:avLst>
              <a:gd name="adj1" fmla="val -59041"/>
              <a:gd name="adj2" fmla="val 39542"/>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266700" indent="-26670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●将来のことが不安で</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　眠れない。</a:t>
            </a:r>
            <a:endParaRPr kumimoji="1" lang="en-US" altLang="ja-JP" sz="3200" b="1" dirty="0">
              <a:solidFill>
                <a:schemeClr val="tx1"/>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a:p>
            <a:pPr marL="266700" indent="-26670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●治療の費用が心配だ。</a:t>
            </a:r>
            <a:br>
              <a:rPr kumimoji="1" lang="en-US" altLang="ja-JP"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4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など</a:t>
            </a:r>
            <a:endParaRPr kumimoji="1" lang="ja-JP" altLang="en-US" sz="2400" b="1" dirty="0">
              <a:solidFill>
                <a:schemeClr val="tx1"/>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a:xfrm>
            <a:off x="696793" y="3861048"/>
            <a:ext cx="2072734" cy="2128731"/>
            <a:chOff x="5019546" y="4379131"/>
            <a:chExt cx="2072734" cy="2128731"/>
          </a:xfrm>
        </p:grpSpPr>
        <p:sp>
          <p:nvSpPr>
            <p:cNvPr id="16" name="円/楕円 15"/>
            <p:cNvSpPr/>
            <p:nvPr/>
          </p:nvSpPr>
          <p:spPr>
            <a:xfrm>
              <a:off x="5019546" y="4379131"/>
              <a:ext cx="2072734" cy="2072734"/>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144000" rIns="0" rtlCol="0" anchor="ct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sz="3600" b="1">
                <a:solidFill>
                  <a:srgbClr val="01B3B7"/>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5111285" y="4661203"/>
              <a:ext cx="1889256" cy="1846659"/>
            </a:xfrm>
            <a:prstGeom prst="rect">
              <a:avLst/>
            </a:prstGeom>
          </p:spPr>
          <p:txBody>
            <a:bodyPr wrap="square">
              <a:spAutoFit/>
            </a:bodyPr>
            <a:lstStyle>
              <a:defPPr>
                <a:defRPr lang="ja-JP"/>
              </a:defPPr>
            </a:lstStyle>
            <a:p>
              <a:pPr algn="ctr"/>
              <a:r>
                <a:rPr kumimoji="1" lang="ja-JP" altLang="en-US" sz="5400" b="1" i="0" normalizeH="0" noProof="0" dirty="0">
                  <a:solidFill>
                    <a:srgbClr val="01B3B7"/>
                  </a:solidFill>
                  <a:uLnTx/>
                  <a:uFillTx/>
                  <a:latin typeface="メイリオ" panose="020B0604030504040204" pitchFamily="50" charset="-128"/>
                  <a:ea typeface="メイリオ" panose="020B0604030504040204" pitchFamily="50" charset="-128"/>
                </a:rPr>
                <a:t>心</a:t>
              </a:r>
              <a:br>
                <a:rPr kumimoji="1" lang="en-US" altLang="ja-JP" sz="4400" b="1" i="0" normalizeH="0" noProof="0" dirty="0">
                  <a:solidFill>
                    <a:srgbClr val="01B3B7"/>
                  </a:solidFill>
                  <a:uLnTx/>
                  <a:uFillTx/>
                  <a:latin typeface="メイリオ" panose="020B0604030504040204" pitchFamily="50" charset="-128"/>
                  <a:ea typeface="メイリオ" panose="020B0604030504040204" pitchFamily="50" charset="-128"/>
                </a:rPr>
              </a:br>
              <a:r>
                <a:rPr kumimoji="1" lang="ja-JP" altLang="en-US" sz="2400" b="1" i="0" normalizeH="0" noProof="0" dirty="0">
                  <a:solidFill>
                    <a:srgbClr val="01B3B7"/>
                  </a:solidFill>
                  <a:uLnTx/>
                  <a:uFillTx/>
                  <a:latin typeface="メイリオ" panose="020B0604030504040204" pitchFamily="50" charset="-128"/>
                  <a:ea typeface="メイリオ" panose="020B0604030504040204" pitchFamily="50" charset="-128"/>
                </a:rPr>
                <a:t>のつらさ</a:t>
              </a:r>
              <a:endParaRPr lang="ja-JP" alt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lvl="0" algn="ctr" defTabSz="914400">
                <a:buNone/>
                <a:defRPr kumimoji="1" sz="1800" b="0" i="0" normalizeH="0" noProof="0">
                  <a:uLnTx/>
                  <a:uFillTx/>
                  <a:latin typeface="+mn-lt"/>
                  <a:ea typeface="+mn-ea"/>
                  <a:cs typeface="+mn-cs"/>
                </a:defRPr>
              </a:pPr>
              <a:endParaRPr kumimoji="1" lang="ja-JP" altLang="en-US" sz="3600" b="1" i="0" normalizeH="0" noProof="0" dirty="0">
                <a:solidFill>
                  <a:srgbClr val="FF0000"/>
                </a:solidFill>
                <a:uLnTx/>
                <a:uFillTx/>
                <a:latin typeface="メイリオ" panose="020B0604030504040204" pitchFamily="50" charset="-128"/>
                <a:ea typeface="メイリオ" panose="020B0604030504040204" pitchFamily="50" charset="-128"/>
              </a:endParaRPr>
            </a:p>
          </p:txBody>
        </p:sp>
      </p:grpSp>
      <p:pic>
        <p:nvPicPr>
          <p:cNvPr id="1026" name="Picture 2" descr="C:\Users\nakamura\Desktop\イラスト-24.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66219" y="4926593"/>
            <a:ext cx="1430321" cy="163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5323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475656" y="2579420"/>
            <a:ext cx="6192688" cy="1569660"/>
          </a:xfrm>
          <a:prstGeom prst="rect">
            <a:avLst/>
          </a:prstGeom>
          <a:noFill/>
        </p:spPr>
        <p:txBody>
          <a:bodyPr wrap="square" rtlCol="0">
            <a:spAutoFit/>
          </a:bodyPr>
          <a:lstStyle>
            <a:defPPr>
              <a:defRPr lang="ja-JP"/>
            </a:defPPr>
          </a:lstStyle>
          <a:p>
            <a:pPr marL="174625" indent="-174625" algn="ctr" defTabSz="914400">
              <a:buNone/>
              <a:defRPr kumimoji="1" sz="1800" b="0" i="0" normalizeH="0" noProof="0">
                <a:uLnTx/>
                <a:uFillTx/>
                <a:latin typeface="+mn-lt"/>
                <a:ea typeface="+mn-ea"/>
                <a:cs typeface="+mn-cs"/>
              </a:defRPr>
            </a:pPr>
            <a:r>
              <a:rPr kumimoji="1" lang="en-US" altLang="ja-JP" sz="4800" b="1" i="0" normalizeH="0" noProof="0">
                <a:solidFill>
                  <a:schemeClr val="accent3">
                    <a:lumMod val="7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2</a:t>
            </a:r>
          </a:p>
          <a:p>
            <a:pPr marL="0" algn="ctr" defTabSz="914400">
              <a:buNone/>
              <a:defRPr kumimoji="1" sz="1800" b="0" i="0" normalizeH="0" noProof="0">
                <a:uLnTx/>
                <a:uFillTx/>
                <a:latin typeface="+mn-lt"/>
                <a:ea typeface="+mn-ea"/>
                <a:cs typeface="+mn-cs"/>
              </a:defRPr>
            </a:pPr>
            <a:r>
              <a:rPr kumimoji="1" lang="ja-JP" altLang="en-US" sz="4800" b="1" i="0" normalizeH="0" noProof="0">
                <a:solidFill>
                  <a:schemeClr val="accent3">
                    <a:lumMod val="7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日本のがんの現状</a:t>
            </a: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77" y="787692"/>
            <a:ext cx="8147837" cy="5282616"/>
          </a:xfrm>
          <a:prstGeom prst="rect">
            <a:avLst/>
          </a:prstGeom>
          <a:effectLst>
            <a:outerShdw blurRad="50800" dist="38100" dir="2700000" algn="tl" rotWithShape="0">
              <a:prstClr val="black">
                <a:alpha val="40000"/>
              </a:prstClr>
            </a:outerShdw>
          </a:effectLst>
        </p:spPr>
      </p:pic>
      <p:sp>
        <p:nvSpPr>
          <p:cNvPr id="4" name="テキスト ボックス 3"/>
          <p:cNvSpPr txBox="1"/>
          <p:nvPr/>
        </p:nvSpPr>
        <p:spPr>
          <a:xfrm>
            <a:off x="1691680" y="5293287"/>
            <a:ext cx="5904656" cy="584775"/>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1600" b="0" i="0" normalizeH="0" noProof="0">
                <a:solidFill>
                  <a:schemeClr val="tx1">
                    <a:lumMod val="85000"/>
                    <a:lumOff val="1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ctr" defTabSz="914400">
              <a:buNone/>
              <a:defRPr kumimoji="1" sz="1800" b="0" i="0" normalizeH="0" noProof="0">
                <a:uLnTx/>
                <a:uFillTx/>
                <a:latin typeface="+mn-lt"/>
                <a:ea typeface="+mn-ea"/>
                <a:cs typeface="+mn-cs"/>
              </a:defRPr>
            </a:pPr>
            <a:r>
              <a:rPr kumimoji="1" lang="ja-JP" altLang="en-US" sz="1600" b="0" i="0" normalizeH="0" noProof="0">
                <a:solidFill>
                  <a:schemeClr val="tx1">
                    <a:lumMod val="85000"/>
                    <a:lumOff val="1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normalizeH="0" noProof="0">
                <a:solidFill>
                  <a:schemeClr val="tx1">
                    <a:lumMod val="85000"/>
                    <a:lumOff val="1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600" b="0" i="0" normalizeH="0" noProof="0">
                <a:solidFill>
                  <a:schemeClr val="tx1">
                    <a:lumMod val="85000"/>
                    <a:lumOff val="1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　我が国におけるがんの現状」対応</a:t>
            </a:r>
            <a:endParaRPr kumimoji="1" lang="ja-JP" altLang="en-US" sz="160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a:extLst>
              <a:ext uri="{FF2B5EF4-FFF2-40B4-BE49-F238E27FC236}">
                <a16:creationId xmlns:a16="http://schemas.microsoft.com/office/drawing/2014/main" id="{2170F4D2-8A8B-434B-8161-89665B6095E1}"/>
              </a:ext>
            </a:extLst>
          </p:cNvPr>
          <p:cNvSpPr/>
          <p:nvPr/>
        </p:nvSpPr>
        <p:spPr>
          <a:xfrm>
            <a:off x="8675414" y="6440760"/>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１</a:t>
            </a:r>
          </a:p>
        </p:txBody>
      </p:sp>
    </p:spTree>
    <p:extLst>
      <p:ext uri="{BB962C8B-B14F-4D97-AF65-F5344CB8AC3E}">
        <p14:creationId xmlns:p14="http://schemas.microsoft.com/office/powerpoint/2010/main" val="72890947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p:cNvGrpSpPr/>
          <p:nvPr/>
        </p:nvGrpSpPr>
        <p:grpSpPr>
          <a:xfrm>
            <a:off x="278954" y="-17252"/>
            <a:ext cx="9198468" cy="1920846"/>
            <a:chOff x="278954" y="-17252"/>
            <a:chExt cx="9198468" cy="1920846"/>
          </a:xfrm>
        </p:grpSpPr>
        <p:pic>
          <p:nvPicPr>
            <p:cNvPr id="22" name="Picture 2" descr="C:\Users\nakamura\Desktop\スライド文字-05.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1541" y="-17252"/>
              <a:ext cx="6898851" cy="1920846"/>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1836302" y="443287"/>
              <a:ext cx="7641120"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algn="ctr" defTabSz="914400" rtl="0" eaLnBrk="1" latinLnBrk="0" hangingPunct="1">
                <a:defRPr kumimoji="1" sz="36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a:defRPr>
                  <a:solidFill>
                    <a:schemeClr val="dk1"/>
                  </a:solidFill>
                </a:defRPr>
              </a:lvl9pPr>
            </a:lstStyle>
            <a:p>
              <a:pPr marL="0" algn="l" defTabSz="914400">
                <a:buNone/>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normalizeH="0" noProof="0">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mn-cs"/>
                </a:rPr>
                <a:t>がんの治療中に支援が</a:t>
              </a:r>
              <a:br>
                <a:rPr kumimoji="1" lang="en-US" altLang="ja-JP" sz="4400" b="1" i="0" normalizeH="0" noProof="0">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mn-cs"/>
                </a:rPr>
              </a:br>
              <a:r>
                <a:rPr kumimoji="1" lang="ja-JP" altLang="en-US" sz="4400" b="1" i="0" normalizeH="0" noProof="0">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mn-cs"/>
                </a:rPr>
                <a:t>必要な人は誰だろう</a:t>
              </a:r>
            </a:p>
          </p:txBody>
        </p:sp>
        <p:grpSp>
          <p:nvGrpSpPr>
            <p:cNvPr id="24" name="グループ化 23"/>
            <p:cNvGrpSpPr/>
            <p:nvPr/>
          </p:nvGrpSpPr>
          <p:grpSpPr>
            <a:xfrm>
              <a:off x="278954" y="386897"/>
              <a:ext cx="1008112" cy="1067428"/>
              <a:chOff x="728192" y="921380"/>
              <a:chExt cx="1008112" cy="1067428"/>
            </a:xfrm>
          </p:grpSpPr>
          <p:sp>
            <p:nvSpPr>
              <p:cNvPr id="25" name="円/楕円 24"/>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a:p>
            </p:txBody>
          </p:sp>
          <p:sp>
            <p:nvSpPr>
              <p:cNvPr id="26" name="テキスト ボックス 25"/>
              <p:cNvSpPr txBox="1"/>
              <p:nvPr/>
            </p:nvSpPr>
            <p:spPr>
              <a:xfrm>
                <a:off x="741793" y="921380"/>
                <a:ext cx="971567" cy="1050544"/>
              </a:xfrm>
              <a:prstGeom prst="rect">
                <a:avLst/>
              </a:prstGeom>
              <a:noFill/>
            </p:spPr>
            <p:txBody>
              <a:bodyPr wrap="square" rtlCol="0">
                <a:spAutoFit/>
              </a:bodyPr>
              <a:lstStyle>
                <a:defPPr>
                  <a:defRPr lang="ja-JP"/>
                </a:defPPr>
              </a:lstStyle>
              <a:p>
                <a:pPr marL="0" algn="ctr" defTabSz="914400">
                  <a:lnSpc>
                    <a:spcPts val="8500"/>
                  </a:lnSpc>
                  <a:buNone/>
                  <a:defRPr kumimoji="1" sz="1800" b="0" i="0" normalizeH="0" noProof="0">
                    <a:uLnTx/>
                    <a:uFillTx/>
                    <a:latin typeface="+mn-lt"/>
                    <a:ea typeface="+mn-ea"/>
                    <a:cs typeface="+mn-cs"/>
                  </a:defRPr>
                </a:pPr>
                <a:r>
                  <a:rPr kumimoji="1" lang="ja-JP" altLang="en-US" sz="6200" b="0" i="0" normalizeH="0" noProof="0">
                    <a:solidFill>
                      <a:schemeClr val="bg1"/>
                    </a:solidFill>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grpSp>
      <p:sp>
        <p:nvSpPr>
          <p:cNvPr id="19" name="正方形/長方形 18"/>
          <p:cNvSpPr/>
          <p:nvPr/>
        </p:nvSpPr>
        <p:spPr>
          <a:xfrm>
            <a:off x="3975205" y="4215178"/>
            <a:ext cx="5184000" cy="2234413"/>
          </a:xfrm>
          <a:prstGeom prst="rect">
            <a:avLst/>
          </a:prstGeom>
          <a:noFill/>
          <a:ln w="38100">
            <a:noFill/>
          </a:ln>
        </p:spPr>
        <p:style>
          <a:lnRef idx="2">
            <a:schemeClr val="dk1"/>
          </a:lnRef>
          <a:fillRef idx="1">
            <a:schemeClr val="lt1"/>
          </a:fillRef>
          <a:effectRef idx="0">
            <a:schemeClr val="dk1"/>
          </a:effectRef>
          <a:fontRef idx="minor">
            <a:schemeClr val="dk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がん患者だけでなく</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支える</a:t>
            </a:r>
            <a:r>
              <a:rPr kumimoji="1" lang="ja-JP" altLang="en-US" sz="6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家族</a:t>
            </a:r>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にも</a:t>
            </a:r>
            <a:br>
              <a:rPr kumimoji="1" lang="en-US" altLang="ja-JP"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支援が必要。</a:t>
            </a:r>
            <a:endParaRPr lang="ja-JP" altLang="ja-JP" sz="1050" kern="100" dirty="0">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026" name="Picture 2" descr="C:\Users\nakamura\Desktop\illust_170215-01.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239" y="2996952"/>
            <a:ext cx="4084561" cy="411681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2650817" y="1853230"/>
            <a:ext cx="1715003" cy="2070495"/>
            <a:chOff x="2650817" y="1853230"/>
            <a:chExt cx="1715003" cy="2070495"/>
          </a:xfrm>
        </p:grpSpPr>
        <p:sp>
          <p:nvSpPr>
            <p:cNvPr id="14" name="円/楕円 13"/>
            <p:cNvSpPr/>
            <p:nvPr/>
          </p:nvSpPr>
          <p:spPr>
            <a:xfrm>
              <a:off x="2650817" y="1853230"/>
              <a:ext cx="1715003" cy="1681211"/>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144000" rIns="0" rtlCol="0" anchor="ctr">
              <a:normAutofit/>
            </a:bodyP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sz="3200" b="1">
                <a:solidFill>
                  <a:srgbClr val="01B3B7"/>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2739586" y="2010381"/>
              <a:ext cx="1474409" cy="1913344"/>
            </a:xfrm>
            <a:prstGeom prst="rect">
              <a:avLst/>
            </a:prstGeom>
          </p:spPr>
          <p:txBody>
            <a:bodyPr wrap="square">
              <a:spAutoFit/>
            </a:bodyPr>
            <a:lstStyle>
              <a:defPPr>
                <a:defRPr lang="ja-JP"/>
              </a:defPPr>
            </a:lstStyle>
            <a:p>
              <a:pPr algn="ctr"/>
              <a:r>
                <a:rPr kumimoji="1" lang="ja-JP" altLang="en-US" sz="4500" b="1" i="0" normalizeH="0" noProof="0" dirty="0">
                  <a:solidFill>
                    <a:srgbClr val="01B3B7"/>
                  </a:solidFill>
                  <a:uLnTx/>
                  <a:uFillTx/>
                  <a:latin typeface="メイリオ" panose="020B0604030504040204" pitchFamily="50" charset="-128"/>
                  <a:ea typeface="メイリオ" panose="020B0604030504040204" pitchFamily="50" charset="-128"/>
                </a:rPr>
                <a:t>体</a:t>
              </a:r>
              <a:br>
                <a:rPr kumimoji="1" lang="en-US" altLang="ja-JP" sz="3700" b="1" i="0" normalizeH="0" noProof="0" dirty="0">
                  <a:solidFill>
                    <a:srgbClr val="01B3B7"/>
                  </a:solidFill>
                  <a:uLnTx/>
                  <a:uFillTx/>
                  <a:latin typeface="メイリオ" panose="020B0604030504040204" pitchFamily="50" charset="-128"/>
                  <a:ea typeface="メイリオ" panose="020B0604030504040204" pitchFamily="50" charset="-128"/>
                </a:rPr>
              </a:br>
              <a:r>
                <a:rPr kumimoji="1" lang="ja-JP" altLang="en-US" sz="2000" b="1" i="0" normalizeH="0" noProof="0" dirty="0">
                  <a:solidFill>
                    <a:srgbClr val="01B3B7"/>
                  </a:solidFill>
                  <a:uLnTx/>
                  <a:uFillTx/>
                  <a:latin typeface="メイリオ" panose="020B0604030504040204" pitchFamily="50" charset="-128"/>
                  <a:ea typeface="メイリオ" panose="020B0604030504040204" pitchFamily="50" charset="-128"/>
                </a:rPr>
                <a:t>の</a:t>
              </a:r>
              <a:r>
                <a:rPr kumimoji="1" lang="ja-JP" altLang="en-US" sz="2000" b="1" dirty="0">
                  <a:solidFill>
                    <a:srgbClr val="01B3B7"/>
                  </a:solidFill>
                  <a:latin typeface="メイリオ" panose="020B0604030504040204" pitchFamily="50" charset="-128"/>
                  <a:ea typeface="メイリオ" panose="020B0604030504040204" pitchFamily="50" charset="-128"/>
                </a:rPr>
                <a:t>痛み・</a:t>
              </a:r>
              <a:endParaRPr kumimoji="1" lang="en-US" altLang="ja-JP" sz="2000" b="1" dirty="0">
                <a:solidFill>
                  <a:srgbClr val="01B3B7"/>
                </a:solidFill>
                <a:latin typeface="メイリオ" panose="020B0604030504040204" pitchFamily="50" charset="-128"/>
                <a:ea typeface="メイリオ" panose="020B0604030504040204" pitchFamily="50" charset="-128"/>
              </a:endParaRPr>
            </a:p>
            <a:p>
              <a:pPr algn="ctr"/>
              <a:r>
                <a:rPr kumimoji="1" lang="ja-JP" altLang="en-US" sz="2000" b="1" dirty="0">
                  <a:solidFill>
                    <a:srgbClr val="01B3B7"/>
                  </a:solidFill>
                  <a:latin typeface="メイリオ" panose="020B0604030504040204" pitchFamily="50" charset="-128"/>
                  <a:ea typeface="メイリオ" panose="020B0604030504040204" pitchFamily="50" charset="-128"/>
                </a:rPr>
                <a:t>つらさ</a:t>
              </a:r>
              <a:endParaRPr lang="ja-JP" alt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algn="ctr" defTabSz="914400">
                <a:lnSpc>
                  <a:spcPts val="4000"/>
                </a:lnSpc>
                <a:buNone/>
                <a:defRPr kumimoji="1" sz="1800" b="0" i="0" normalizeH="0" noProof="0">
                  <a:uLnTx/>
                  <a:uFillTx/>
                  <a:latin typeface="+mn-lt"/>
                  <a:ea typeface="+mn-ea"/>
                  <a:cs typeface="+mn-cs"/>
                </a:defRPr>
              </a:pPr>
              <a:endParaRPr kumimoji="1" lang="ja-JP" altLang="en-US" sz="3000" b="1" i="0" normalizeH="0" noProof="0" dirty="0">
                <a:solidFill>
                  <a:srgbClr val="FF0000"/>
                </a:solidFill>
                <a:uLnTx/>
                <a:uFillTx/>
                <a:latin typeface="メイリオ" panose="020B0604030504040204" pitchFamily="50" charset="-128"/>
                <a:ea typeface="メイリオ" panose="020B0604030504040204" pitchFamily="50" charset="-128"/>
              </a:endParaRPr>
            </a:p>
          </p:txBody>
        </p:sp>
      </p:grpSp>
      <p:grpSp>
        <p:nvGrpSpPr>
          <p:cNvPr id="20" name="グループ化 19"/>
          <p:cNvGrpSpPr/>
          <p:nvPr/>
        </p:nvGrpSpPr>
        <p:grpSpPr>
          <a:xfrm>
            <a:off x="4776339" y="1853230"/>
            <a:ext cx="1715003" cy="1681211"/>
            <a:chOff x="2635640" y="1853230"/>
            <a:chExt cx="1715003" cy="1681211"/>
          </a:xfrm>
        </p:grpSpPr>
        <p:sp>
          <p:nvSpPr>
            <p:cNvPr id="27" name="円/楕円 26"/>
            <p:cNvSpPr/>
            <p:nvPr/>
          </p:nvSpPr>
          <p:spPr>
            <a:xfrm>
              <a:off x="2635640" y="1853230"/>
              <a:ext cx="1715003" cy="1681211"/>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144000" rIns="0" rtlCol="0" anchor="ctr">
              <a:normAutofit/>
            </a:bodyP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sz="3200" b="1">
                <a:solidFill>
                  <a:srgbClr val="01B3B7"/>
                </a:solidFill>
                <a:latin typeface="メイリオ" panose="020B0604030504040204" pitchFamily="50" charset="-128"/>
                <a:ea typeface="メイリオ" panose="020B0604030504040204" pitchFamily="50" charset="-128"/>
              </a:endParaRPr>
            </a:p>
          </p:txBody>
        </p:sp>
        <p:sp>
          <p:nvSpPr>
            <p:cNvPr id="28" name="正方形/長方形 27"/>
            <p:cNvSpPr/>
            <p:nvPr/>
          </p:nvSpPr>
          <p:spPr>
            <a:xfrm>
              <a:off x="2744650" y="2195047"/>
              <a:ext cx="1474409" cy="1031051"/>
            </a:xfrm>
            <a:prstGeom prst="rect">
              <a:avLst/>
            </a:prstGeom>
          </p:spPr>
          <p:txBody>
            <a:bodyPr wrap="square">
              <a:spAutoFit/>
            </a:bodyPr>
            <a:lstStyle>
              <a:defPPr>
                <a:defRPr lang="ja-JP"/>
              </a:defPPr>
            </a:lstStyle>
            <a:p>
              <a:pPr algn="ctr"/>
              <a:r>
                <a:rPr kumimoji="1" lang="ja-JP" altLang="en-US" sz="3700" b="1" i="0" normalizeH="0" noProof="0" dirty="0">
                  <a:solidFill>
                    <a:srgbClr val="01B3B7"/>
                  </a:solidFill>
                  <a:uLnTx/>
                  <a:uFillTx/>
                  <a:latin typeface="メイリオ" panose="020B0604030504040204" pitchFamily="50" charset="-128"/>
                  <a:ea typeface="メイリオ" panose="020B0604030504040204" pitchFamily="50" charset="-128"/>
                </a:rPr>
                <a:t>心</a:t>
              </a:r>
              <a:br>
                <a:rPr kumimoji="1" lang="en-US" altLang="ja-JP" sz="3700" b="1" i="0" normalizeH="0" noProof="0" dirty="0">
                  <a:solidFill>
                    <a:srgbClr val="01B3B7"/>
                  </a:solidFill>
                  <a:uLnTx/>
                  <a:uFillTx/>
                  <a:latin typeface="メイリオ" panose="020B0604030504040204" pitchFamily="50" charset="-128"/>
                  <a:ea typeface="メイリオ" panose="020B0604030504040204" pitchFamily="50" charset="-128"/>
                </a:rPr>
              </a:br>
              <a:r>
                <a:rPr kumimoji="1" lang="ja-JP" altLang="en-US" sz="2400" b="1" i="0" normalizeH="0" noProof="0" dirty="0">
                  <a:solidFill>
                    <a:srgbClr val="01B3B7"/>
                  </a:solidFill>
                  <a:uLnTx/>
                  <a:uFillTx/>
                  <a:latin typeface="メイリオ" panose="020B0604030504040204" pitchFamily="50" charset="-128"/>
                  <a:ea typeface="メイリオ" panose="020B0604030504040204" pitchFamily="50" charset="-128"/>
                </a:rPr>
                <a:t>のつらさ</a:t>
              </a:r>
              <a:endParaRPr kumimoji="1" lang="ja-JP" altLang="en-US" sz="3000" b="1" i="0" normalizeH="0" noProof="0" dirty="0">
                <a:solidFill>
                  <a:srgbClr val="FF0000"/>
                </a:solidFill>
                <a:uLnTx/>
                <a:uFillTx/>
                <a:latin typeface="メイリオ" panose="020B0604030504040204" pitchFamily="50" charset="-128"/>
                <a:ea typeface="メイリオ" panose="020B0604030504040204" pitchFamily="50" charset="-128"/>
              </a:endParaRPr>
            </a:p>
          </p:txBody>
        </p:sp>
      </p:grpSp>
      <p:sp>
        <p:nvSpPr>
          <p:cNvPr id="16" name="正方形/長方形 15">
            <a:extLst>
              <a:ext uri="{FF2B5EF4-FFF2-40B4-BE49-F238E27FC236}">
                <a16:creationId xmlns:a16="http://schemas.microsoft.com/office/drawing/2014/main" id="{36AB2371-6112-49BB-8555-19B43F3D2676}"/>
              </a:ext>
            </a:extLst>
          </p:cNvPr>
          <p:cNvSpPr/>
          <p:nvPr/>
        </p:nvSpPr>
        <p:spPr>
          <a:xfrm>
            <a:off x="8520377" y="6277243"/>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３</a:t>
            </a:r>
          </a:p>
        </p:txBody>
      </p:sp>
    </p:spTree>
    <p:extLst>
      <p:ext uri="{BB962C8B-B14F-4D97-AF65-F5344CB8AC3E}">
        <p14:creationId xmlns:p14="http://schemas.microsoft.com/office/powerpoint/2010/main" val="1710370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043607" y="1248918"/>
            <a:ext cx="7712571" cy="1941864"/>
          </a:xfrm>
          <a:prstGeom prst="roundRect">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a:p>
        </p:txBody>
      </p:sp>
      <p:sp>
        <p:nvSpPr>
          <p:cNvPr id="23" name="円/楕円 22"/>
          <p:cNvSpPr/>
          <p:nvPr/>
        </p:nvSpPr>
        <p:spPr>
          <a:xfrm>
            <a:off x="323528" y="1248918"/>
            <a:ext cx="1820042" cy="1820042"/>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144000" r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sz="3200" b="1">
              <a:solidFill>
                <a:srgbClr val="01B3B7"/>
              </a:solidFill>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467544" y="213000"/>
            <a:ext cx="8208912" cy="769441"/>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44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がん治療に必要な支援</a:t>
            </a:r>
          </a:p>
        </p:txBody>
      </p:sp>
      <p:sp>
        <p:nvSpPr>
          <p:cNvPr id="16" name="角丸四角形吹き出し 15"/>
          <p:cNvSpPr/>
          <p:nvPr/>
        </p:nvSpPr>
        <p:spPr>
          <a:xfrm>
            <a:off x="4108026" y="1588876"/>
            <a:ext cx="4136382" cy="1238611"/>
          </a:xfrm>
          <a:prstGeom prst="wedgeRoundRectCallout">
            <a:avLst>
              <a:gd name="adj1" fmla="val -57972"/>
              <a:gd name="adj2" fmla="val -9282"/>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algn="ct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吐き気でつらい。</a:t>
            </a:r>
            <a:endParaRPr kumimoji="1" lang="en-US" altLang="ja-JP"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体が痛くてつらい。</a:t>
            </a:r>
            <a:endParaRPr kumimoji="1" lang="ja-JP" altLang="en-US" sz="3200" b="1" i="0" normalizeH="0" noProof="0" dirty="0">
              <a:solidFill>
                <a:schemeClr val="tx1"/>
              </a:solidFill>
              <a:highlight>
                <a:srgbClr val="FFFF00"/>
              </a:highligh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 name="Picture 2" descr="C:\Users\nakamura\Desktop\イラスト-24.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4828" y="1260793"/>
            <a:ext cx="1626460" cy="1862759"/>
          </a:xfrm>
          <a:prstGeom prst="rect">
            <a:avLst/>
          </a:prstGeom>
          <a:noFill/>
          <a:extLst>
            <a:ext uri="{909E8E84-426E-40DD-AFC4-6F175D3DCCD1}">
              <a14:hiddenFill xmlns:a14="http://schemas.microsoft.com/office/drawing/2010/main">
                <a:solidFill>
                  <a:srgbClr val="FFFFFF"/>
                </a:solidFill>
              </a14:hiddenFill>
            </a:ext>
          </a:extLst>
        </p:spPr>
      </p:pic>
      <p:sp>
        <p:nvSpPr>
          <p:cNvPr id="15" name="角丸四角形吹き出し 14"/>
          <p:cNvSpPr/>
          <p:nvPr/>
        </p:nvSpPr>
        <p:spPr>
          <a:xfrm>
            <a:off x="430686" y="3466277"/>
            <a:ext cx="6696744" cy="2937126"/>
          </a:xfrm>
          <a:prstGeom prst="wedgeRoundRectCallout">
            <a:avLst>
              <a:gd name="adj1" fmla="val 57627"/>
              <a:gd name="adj2" fmla="val -12697"/>
              <a:gd name="adj3" fmla="val 16667"/>
            </a:avLst>
          </a:prstGeom>
          <a:solidFill>
            <a:srgbClr val="FEEF98"/>
          </a:solidFill>
          <a:ln w="57150">
            <a:noFill/>
          </a:ln>
        </p:spPr>
        <p:style>
          <a:lnRef idx="2">
            <a:schemeClr val="accent3"/>
          </a:lnRef>
          <a:fillRef idx="1">
            <a:schemeClr val="lt1"/>
          </a:fillRef>
          <a:effectRef idx="0">
            <a:schemeClr val="accent3"/>
          </a:effectRef>
          <a:fontRef idx="minor">
            <a:schemeClr val="dk1"/>
          </a:fontRef>
        </p:style>
        <p:txBody>
          <a:bodyPr lIns="108000" tIns="108000" rIns="72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がんを取り除くだけでなく、</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薬で痛みをやわらげ、</a:t>
            </a:r>
            <a:endParaRPr kumimoji="1"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その人らしい生活を</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送れるようにします。</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C:\Users\nakamura\Desktop\イラスト-25.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00282" y="3366510"/>
            <a:ext cx="2196147" cy="251500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7224374" y="5778040"/>
            <a:ext cx="1574321" cy="625363"/>
          </a:xfrm>
          <a:prstGeom prst="roundRect">
            <a:avLst>
              <a:gd name="adj" fmla="val 50000"/>
            </a:avLst>
          </a:prstGeom>
          <a:solidFill>
            <a:srgbClr val="FF9933"/>
          </a:solidFill>
          <a:ln w="57150">
            <a:noFill/>
          </a:ln>
        </p:spPr>
        <p:txBody>
          <a:bodyPr wrap="square" rtlCol="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3200" b="1" i="0" normalizeH="0" noProof="0">
                <a:solidFill>
                  <a:schemeClr val="bg1"/>
                </a:solidFill>
                <a:uLnTx/>
                <a:uFillTx/>
                <a:latin typeface="メイリオ" panose="020B0604030504040204" pitchFamily="50" charset="-128"/>
                <a:ea typeface="メイリオ" panose="020B0604030504040204" pitchFamily="50" charset="-128"/>
                <a:cs typeface="メイリオ" panose="020B0604030504040204" pitchFamily="50" charset="-128"/>
              </a:rPr>
              <a:t>医師</a:t>
            </a:r>
          </a:p>
        </p:txBody>
      </p:sp>
      <p:sp>
        <p:nvSpPr>
          <p:cNvPr id="4" name="正方形/長方形 3"/>
          <p:cNvSpPr/>
          <p:nvPr/>
        </p:nvSpPr>
        <p:spPr>
          <a:xfrm>
            <a:off x="167113" y="1366897"/>
            <a:ext cx="2132872" cy="2062103"/>
          </a:xfrm>
          <a:prstGeom prst="rect">
            <a:avLst/>
          </a:prstGeom>
        </p:spPr>
        <p:txBody>
          <a:bodyPr>
            <a:spAutoFit/>
          </a:bodyPr>
          <a:lstStyle>
            <a:defPPr>
              <a:defRPr lang="ja-JP"/>
            </a:defPPr>
          </a:lstStyle>
          <a:p>
            <a:pPr algn="ctr"/>
            <a:r>
              <a:rPr kumimoji="1" lang="ja-JP" altLang="en-US" sz="4800" b="1" i="0" normalizeH="0" noProof="0" dirty="0">
                <a:solidFill>
                  <a:srgbClr val="01B3B7"/>
                </a:solidFill>
                <a:uLnTx/>
                <a:uFillTx/>
                <a:latin typeface="メイリオ" panose="020B0604030504040204" pitchFamily="50" charset="-128"/>
                <a:ea typeface="メイリオ" panose="020B0604030504040204" pitchFamily="50" charset="-128"/>
              </a:rPr>
              <a:t>体</a:t>
            </a:r>
            <a:br>
              <a:rPr kumimoji="1" lang="en-US" altLang="ja-JP" sz="4000" b="1" i="0" normalizeH="0" noProof="0" dirty="0">
                <a:solidFill>
                  <a:srgbClr val="01B3B7"/>
                </a:solidFill>
                <a:uLnTx/>
                <a:uFillTx/>
                <a:latin typeface="メイリオ" panose="020B0604030504040204" pitchFamily="50" charset="-128"/>
                <a:ea typeface="メイリオ" panose="020B0604030504040204" pitchFamily="50" charset="-128"/>
              </a:rPr>
            </a:br>
            <a:r>
              <a:rPr kumimoji="1" lang="ja-JP" altLang="en-US" sz="2400" b="1" i="0" normalizeH="0" noProof="0" dirty="0">
                <a:solidFill>
                  <a:srgbClr val="01B3B7"/>
                </a:solidFill>
                <a:uLnTx/>
                <a:uFillTx/>
                <a:latin typeface="メイリオ" panose="020B0604030504040204" pitchFamily="50" charset="-128"/>
                <a:ea typeface="メイリオ" panose="020B0604030504040204" pitchFamily="50" charset="-128"/>
              </a:rPr>
              <a:t>の痛み・</a:t>
            </a:r>
            <a:endParaRPr kumimoji="1" lang="en-US" altLang="ja-JP" sz="2400" b="1" i="0" normalizeH="0" noProof="0" dirty="0">
              <a:solidFill>
                <a:srgbClr val="01B3B7"/>
              </a:solidFill>
              <a:uLnTx/>
              <a:uFillTx/>
              <a:latin typeface="メイリオ" panose="020B0604030504040204" pitchFamily="50" charset="-128"/>
              <a:ea typeface="メイリオ" panose="020B0604030504040204" pitchFamily="50" charset="-128"/>
            </a:endParaRPr>
          </a:p>
          <a:p>
            <a:pPr algn="ctr"/>
            <a:r>
              <a:rPr kumimoji="1" lang="ja-JP" altLang="en-US" sz="2400" b="1" dirty="0">
                <a:solidFill>
                  <a:srgbClr val="01B3B7"/>
                </a:solidFill>
                <a:latin typeface="メイリオ" panose="020B0604030504040204" pitchFamily="50" charset="-128"/>
                <a:ea typeface="メイリオ" panose="020B0604030504040204" pitchFamily="50" charset="-128"/>
              </a:rPr>
              <a:t>つらさ</a:t>
            </a:r>
            <a:endParaRPr lang="ja-JP" altLang="ja-JP" sz="7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lvl="0" algn="ctr" defTabSz="914400">
              <a:buNone/>
              <a:defRPr kumimoji="1" sz="1800" b="0" i="0" normalizeH="0" noProof="0">
                <a:uLnTx/>
                <a:uFillTx/>
                <a:latin typeface="+mn-lt"/>
                <a:ea typeface="+mn-ea"/>
                <a:cs typeface="+mn-cs"/>
              </a:defRPr>
            </a:pPr>
            <a:endParaRPr kumimoji="1" lang="ja-JP" altLang="en-US" sz="3200" b="1" i="0" normalizeH="0" noProof="0" dirty="0">
              <a:solidFill>
                <a:srgbClr val="FF0000"/>
              </a:solidFill>
              <a:uLnTx/>
              <a:uFillTx/>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78C4B8C7-C605-464F-9022-889CB6A54948}"/>
              </a:ext>
            </a:extLst>
          </p:cNvPr>
          <p:cNvSpPr/>
          <p:nvPr/>
        </p:nvSpPr>
        <p:spPr>
          <a:xfrm>
            <a:off x="8461328" y="6464252"/>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５</a:t>
            </a:r>
            <a:endParaRPr kumimoji="1" lang="ja-JP" altLang="en-US" b="1">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5109660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467544" y="213000"/>
            <a:ext cx="8208912" cy="769441"/>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44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がん治療に必要な支援</a:t>
            </a:r>
          </a:p>
        </p:txBody>
      </p:sp>
      <p:sp>
        <p:nvSpPr>
          <p:cNvPr id="18" name="角丸四角形 17"/>
          <p:cNvSpPr/>
          <p:nvPr/>
        </p:nvSpPr>
        <p:spPr>
          <a:xfrm>
            <a:off x="1043607" y="1248918"/>
            <a:ext cx="7712571" cy="1941864"/>
          </a:xfrm>
          <a:prstGeom prst="roundRect">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a:p>
        </p:txBody>
      </p:sp>
      <p:sp>
        <p:nvSpPr>
          <p:cNvPr id="25" name="円/楕円 24"/>
          <p:cNvSpPr/>
          <p:nvPr/>
        </p:nvSpPr>
        <p:spPr>
          <a:xfrm>
            <a:off x="323528" y="1248918"/>
            <a:ext cx="1820042" cy="1820042"/>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252000" rIns="0" b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sz="3200" b="1">
              <a:solidFill>
                <a:srgbClr val="01B3B7"/>
              </a:solidFill>
              <a:latin typeface="メイリオ" panose="020B0604030504040204" pitchFamily="50" charset="-128"/>
              <a:ea typeface="メイリオ" panose="020B0604030504040204" pitchFamily="50" charset="-128"/>
            </a:endParaRPr>
          </a:p>
        </p:txBody>
      </p:sp>
      <p:pic>
        <p:nvPicPr>
          <p:cNvPr id="14" name="Picture 2" descr="C:\Users\nakamura\Desktop\イラスト-24.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14828" y="1260793"/>
            <a:ext cx="1626460" cy="1862759"/>
          </a:xfrm>
          <a:prstGeom prst="rect">
            <a:avLst/>
          </a:prstGeom>
          <a:noFill/>
          <a:extLst>
            <a:ext uri="{909E8E84-426E-40DD-AFC4-6F175D3DCCD1}">
              <a14:hiddenFill xmlns:a14="http://schemas.microsoft.com/office/drawing/2010/main">
                <a:solidFill>
                  <a:srgbClr val="FFFFFF"/>
                </a:solidFill>
              </a14:hiddenFill>
            </a:ext>
          </a:extLst>
        </p:spPr>
      </p:pic>
      <p:sp>
        <p:nvSpPr>
          <p:cNvPr id="15" name="角丸四角形吹き出し 14"/>
          <p:cNvSpPr/>
          <p:nvPr/>
        </p:nvSpPr>
        <p:spPr>
          <a:xfrm>
            <a:off x="535416" y="3310484"/>
            <a:ext cx="6124816" cy="2781057"/>
          </a:xfrm>
          <a:prstGeom prst="wedgeRoundRectCallout">
            <a:avLst>
              <a:gd name="adj1" fmla="val 59599"/>
              <a:gd name="adj2" fmla="val -4866"/>
              <a:gd name="adj3" fmla="val 16667"/>
            </a:avLst>
          </a:prstGeom>
          <a:solidFill>
            <a:srgbClr val="FEEF98"/>
          </a:solidFill>
          <a:ln w="57150">
            <a:noFill/>
          </a:ln>
        </p:spPr>
        <p:style>
          <a:lnRef idx="2">
            <a:schemeClr val="accent3"/>
          </a:lnRef>
          <a:fillRef idx="1">
            <a:schemeClr val="lt1"/>
          </a:fillRef>
          <a:effectRef idx="0">
            <a:schemeClr val="accent3"/>
          </a:effectRef>
          <a:fontRef idx="minor">
            <a:schemeClr val="dk1"/>
          </a:fontRef>
        </p:style>
        <p:txBody>
          <a:bodyPr lIns="108000" tIns="108000" r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患者さんの不安に耳を</a:t>
            </a:r>
            <a:endParaRPr kumimoji="1" lang="en-US" altLang="ja-JP"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かたむけ、何が心配な</a:t>
            </a:r>
            <a:endParaRPr kumimoji="1" lang="en-US" altLang="ja-JP"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endParaRPr>
          </a:p>
          <a:p>
            <a:pPr algn="l"/>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のかを考えるお手伝い</a:t>
            </a:r>
            <a:endParaRPr kumimoji="1" lang="en-US" altLang="ja-JP"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endParaRPr>
          </a:p>
          <a:p>
            <a:pPr>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をします。</a:t>
            </a:r>
            <a:endParaRPr lang="en-US" altLang="ja-JP" sz="40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Picture 2" descr="C:\Users\nakamura\Desktop\イラスト-29.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660232" y="3444508"/>
            <a:ext cx="2267886" cy="2597374"/>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6664266" y="5449264"/>
            <a:ext cx="2263852" cy="991898"/>
          </a:xfrm>
          <a:prstGeom prst="roundRect">
            <a:avLst>
              <a:gd name="adj" fmla="val 50000"/>
            </a:avLst>
          </a:prstGeom>
          <a:solidFill>
            <a:srgbClr val="FF9933"/>
          </a:solidFill>
          <a:ln w="57150">
            <a:noFill/>
          </a:ln>
        </p:spPr>
        <p:txBody>
          <a:bodyPr wrap="square" tIns="0" bIns="0" rtlCol="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800" b="1" i="0" normalizeH="0" noProof="0">
                <a:solidFill>
                  <a:schemeClr val="bg1"/>
                </a:solidFill>
                <a:uLnTx/>
                <a:uFillTx/>
                <a:latin typeface="メイリオ" panose="020B0604030504040204" pitchFamily="50" charset="-128"/>
                <a:ea typeface="メイリオ" panose="020B0604030504040204" pitchFamily="50" charset="-128"/>
                <a:cs typeface="メイリオ" panose="020B0604030504040204" pitchFamily="50" charset="-128"/>
              </a:rPr>
              <a:t>心理カウン</a:t>
            </a:r>
            <a:br>
              <a:rPr kumimoji="1" lang="en-US" altLang="ja-JP" sz="2800" b="1" i="0" normalizeH="0" noProof="0">
                <a:solidFill>
                  <a:schemeClr val="bg1"/>
                </a:solidFill>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800" b="1" i="0" normalizeH="0" noProof="0">
                <a:solidFill>
                  <a:schemeClr val="bg1"/>
                </a:solidFill>
                <a:uLnTx/>
                <a:uFillTx/>
                <a:latin typeface="メイリオ" panose="020B0604030504040204" pitchFamily="50" charset="-128"/>
                <a:ea typeface="メイリオ" panose="020B0604030504040204" pitchFamily="50" charset="-128"/>
                <a:cs typeface="メイリオ" panose="020B0604030504040204" pitchFamily="50" charset="-128"/>
              </a:rPr>
              <a:t>セラー</a:t>
            </a:r>
          </a:p>
        </p:txBody>
      </p:sp>
      <p:sp>
        <p:nvSpPr>
          <p:cNvPr id="11" name="正方形/長方形 10"/>
          <p:cNvSpPr/>
          <p:nvPr/>
        </p:nvSpPr>
        <p:spPr>
          <a:xfrm>
            <a:off x="167113" y="1472767"/>
            <a:ext cx="2132872" cy="1261884"/>
          </a:xfrm>
          <a:prstGeom prst="rect">
            <a:avLst/>
          </a:prstGeom>
        </p:spPr>
        <p:txBody>
          <a:bodyPr>
            <a:spAutoFit/>
          </a:bodyPr>
          <a:lstStyle>
            <a:defPPr>
              <a:defRPr lang="ja-JP"/>
            </a:defPPr>
          </a:lstStyle>
          <a:p>
            <a:pPr algn="ctr"/>
            <a:r>
              <a:rPr kumimoji="1" lang="ja-JP" altLang="en-US" sz="4800" b="1" i="0" normalizeH="0" noProof="0" dirty="0">
                <a:solidFill>
                  <a:srgbClr val="01B3B7"/>
                </a:solidFill>
                <a:uLnTx/>
                <a:uFillTx/>
                <a:latin typeface="メイリオ" panose="020B0604030504040204" pitchFamily="50" charset="-128"/>
                <a:ea typeface="メイリオ" panose="020B0604030504040204" pitchFamily="50" charset="-128"/>
              </a:rPr>
              <a:t>心</a:t>
            </a:r>
            <a:br>
              <a:rPr kumimoji="1" lang="en-US" altLang="ja-JP" sz="4000" b="1" i="0" normalizeH="0" noProof="0" dirty="0">
                <a:solidFill>
                  <a:srgbClr val="01B3B7"/>
                </a:solidFill>
                <a:uLnTx/>
                <a:uFillTx/>
                <a:latin typeface="メイリオ" panose="020B0604030504040204" pitchFamily="50" charset="-128"/>
                <a:ea typeface="メイリオ" panose="020B0604030504040204" pitchFamily="50" charset="-128"/>
              </a:rPr>
            </a:br>
            <a:r>
              <a:rPr kumimoji="1" lang="ja-JP" altLang="en-US" sz="2800" b="1" i="0" normalizeH="0" noProof="0" dirty="0">
                <a:solidFill>
                  <a:srgbClr val="01B3B7"/>
                </a:solidFill>
                <a:uLnTx/>
                <a:uFillTx/>
                <a:latin typeface="メイリオ" panose="020B0604030504040204" pitchFamily="50" charset="-128"/>
                <a:ea typeface="メイリオ" panose="020B0604030504040204" pitchFamily="50" charset="-128"/>
              </a:rPr>
              <a:t>のつらさ</a:t>
            </a:r>
            <a:endParaRPr lang="ja-JP" alt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角丸四角形吹き出し 11"/>
          <p:cNvSpPr/>
          <p:nvPr/>
        </p:nvSpPr>
        <p:spPr>
          <a:xfrm>
            <a:off x="4108026" y="1588876"/>
            <a:ext cx="3992367" cy="1238611"/>
          </a:xfrm>
          <a:prstGeom prst="wedgeRoundRectCallout">
            <a:avLst>
              <a:gd name="adj1" fmla="val -57972"/>
              <a:gd name="adj2" fmla="val -9282"/>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　将来のことが</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不安で眠れない。</a:t>
            </a:r>
            <a:endParaRPr kumimoji="1" lang="ja-JP" altLang="en-US" sz="3200" b="1" i="0" normalizeH="0" noProof="0" dirty="0">
              <a:solidFill>
                <a:schemeClr val="tx1"/>
              </a:solidFill>
              <a:highlight>
                <a:srgbClr val="FFFF00"/>
              </a:highligh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a:extLst>
              <a:ext uri="{FF2B5EF4-FFF2-40B4-BE49-F238E27FC236}">
                <a16:creationId xmlns:a16="http://schemas.microsoft.com/office/drawing/2014/main" id="{CB41C2B2-60D4-4A0D-BCA3-7C80CBAED6BB}"/>
              </a:ext>
            </a:extLst>
          </p:cNvPr>
          <p:cNvSpPr/>
          <p:nvPr/>
        </p:nvSpPr>
        <p:spPr>
          <a:xfrm>
            <a:off x="8497862" y="6420133"/>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６</a:t>
            </a:r>
          </a:p>
        </p:txBody>
      </p:sp>
    </p:spTree>
    <p:extLst>
      <p:ext uri="{BB962C8B-B14F-4D97-AF65-F5344CB8AC3E}">
        <p14:creationId xmlns:p14="http://schemas.microsoft.com/office/powerpoint/2010/main" val="403409212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015897" y="1138078"/>
            <a:ext cx="7845657" cy="1941864"/>
          </a:xfrm>
          <a:prstGeom prst="roundRect">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a:p>
        </p:txBody>
      </p:sp>
      <p:sp>
        <p:nvSpPr>
          <p:cNvPr id="16" name="テキスト ボックス 15"/>
          <p:cNvSpPr txBox="1"/>
          <p:nvPr/>
        </p:nvSpPr>
        <p:spPr>
          <a:xfrm>
            <a:off x="467544" y="213000"/>
            <a:ext cx="8208912" cy="769441"/>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44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がん治療に必要な支援</a:t>
            </a:r>
          </a:p>
        </p:txBody>
      </p:sp>
      <p:sp>
        <p:nvSpPr>
          <p:cNvPr id="26" name="角丸四角形吹き出し 25"/>
          <p:cNvSpPr/>
          <p:nvPr/>
        </p:nvSpPr>
        <p:spPr>
          <a:xfrm>
            <a:off x="424111" y="3147200"/>
            <a:ext cx="6126833" cy="2812600"/>
          </a:xfrm>
          <a:prstGeom prst="wedgeRoundRectCallout">
            <a:avLst>
              <a:gd name="adj1" fmla="val 60072"/>
              <a:gd name="adj2" fmla="val -9193"/>
              <a:gd name="adj3" fmla="val 16667"/>
            </a:avLst>
          </a:prstGeom>
          <a:solidFill>
            <a:srgbClr val="FEEF98"/>
          </a:solidFill>
          <a:ln w="57150">
            <a:noFill/>
          </a:ln>
        </p:spPr>
        <p:style>
          <a:lnRef idx="2">
            <a:schemeClr val="accent3"/>
          </a:lnRef>
          <a:fillRef idx="1">
            <a:schemeClr val="lt1"/>
          </a:fillRef>
          <a:effectRef idx="0">
            <a:schemeClr val="accent3"/>
          </a:effectRef>
          <a:fontRef idx="minor">
            <a:schemeClr val="dk1"/>
          </a:fontRef>
        </p:style>
        <p:txBody>
          <a:bodyPr lIns="108000" tIns="144000" r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生活面や医療費などの</a:t>
            </a:r>
            <a:endParaRPr lang="en-US" altLang="ja-JP" sz="4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相談にのり</a:t>
            </a:r>
            <a:endParaRPr lang="en-US" altLang="ja-JP" sz="4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公的支援につなぐなどの</a:t>
            </a:r>
            <a:endParaRPr lang="en-US" altLang="ja-JP" sz="4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お手伝いをします。</a:t>
            </a:r>
            <a:endParaRPr lang="en-US" altLang="ja-JP" sz="4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7" name="Picture 2" descr="C:\Users\nakamura\Desktop\イラスト-30.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629670" y="3208898"/>
            <a:ext cx="2135794" cy="2446092"/>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6478160" y="5506182"/>
            <a:ext cx="2411104" cy="991898"/>
          </a:xfrm>
          <a:prstGeom prst="roundRect">
            <a:avLst>
              <a:gd name="adj" fmla="val 50000"/>
            </a:avLst>
          </a:prstGeom>
          <a:solidFill>
            <a:srgbClr val="FF9933"/>
          </a:solidFill>
          <a:ln w="57150">
            <a:noFill/>
          </a:ln>
        </p:spPr>
        <p:txBody>
          <a:bodyPr wrap="square" tIns="0" rtlCol="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800" b="1" i="0" normalizeH="0" noProof="0">
                <a:solidFill>
                  <a:schemeClr val="bg1"/>
                </a:solidFill>
                <a:uLnTx/>
                <a:uFillTx/>
                <a:latin typeface="メイリオ" panose="020B0604030504040204" pitchFamily="50" charset="-128"/>
                <a:ea typeface="メイリオ" panose="020B0604030504040204" pitchFamily="50" charset="-128"/>
                <a:cs typeface="メイリオ" panose="020B0604030504040204" pitchFamily="50" charset="-128"/>
              </a:rPr>
              <a:t>ソーシャル</a:t>
            </a:r>
            <a:endParaRPr kumimoji="1" lang="en-US" altLang="ja-JP" sz="2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marL="0" algn="ctr" defTabSz="914400">
              <a:buNone/>
              <a:defRPr kumimoji="1" sz="1800" b="0" i="0" normalizeH="0" noProof="0">
                <a:uLnTx/>
                <a:uFillTx/>
                <a:latin typeface="+mn-lt"/>
                <a:ea typeface="+mn-ea"/>
                <a:cs typeface="+mn-cs"/>
              </a:defRPr>
            </a:pPr>
            <a:r>
              <a:rPr kumimoji="1" lang="ja-JP" altLang="en-US" sz="2800" b="1" i="0" normalizeH="0" noProof="0">
                <a:solidFill>
                  <a:schemeClr val="bg1"/>
                </a:solidFill>
                <a:uLnTx/>
                <a:uFillTx/>
                <a:latin typeface="メイリオ" panose="020B0604030504040204" pitchFamily="50" charset="-128"/>
                <a:ea typeface="メイリオ" panose="020B0604030504040204" pitchFamily="50" charset="-128"/>
                <a:cs typeface="メイリオ" panose="020B0604030504040204" pitchFamily="50" charset="-128"/>
              </a:rPr>
              <a:t>ワーカー</a:t>
            </a:r>
            <a:endParaRPr kumimoji="1" lang="ja-JP" altLang="en-US" sz="28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Picture 2" descr="C:\Users\nakamura\Desktop\illust_170215-01.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42286" y="1010960"/>
            <a:ext cx="2146238" cy="2163184"/>
          </a:xfrm>
          <a:prstGeom prst="rect">
            <a:avLst/>
          </a:prstGeom>
          <a:noFill/>
          <a:extLst>
            <a:ext uri="{909E8E84-426E-40DD-AFC4-6F175D3DCCD1}">
              <a14:hiddenFill xmlns:a14="http://schemas.microsoft.com/office/drawing/2010/main">
                <a:solidFill>
                  <a:srgbClr val="FFFFFF"/>
                </a:solidFill>
              </a14:hiddenFill>
            </a:ext>
          </a:extLst>
        </p:spPr>
      </p:pic>
      <p:sp>
        <p:nvSpPr>
          <p:cNvPr id="12" name="円/楕円 11"/>
          <p:cNvSpPr/>
          <p:nvPr/>
        </p:nvSpPr>
        <p:spPr>
          <a:xfrm>
            <a:off x="295818" y="1138078"/>
            <a:ext cx="1820042" cy="1820042"/>
          </a:xfrm>
          <a:prstGeom prst="ellipse">
            <a:avLst/>
          </a:prstGeom>
          <a:solidFill>
            <a:srgbClr val="FFFFEB"/>
          </a:solidFill>
          <a:ln w="57150">
            <a:solidFill>
              <a:srgbClr val="01B3B7"/>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lIns="0" tIns="252000" rIns="0" bIns="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sz="3200" b="1">
              <a:solidFill>
                <a:srgbClr val="01B3B7"/>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102616" y="1313078"/>
            <a:ext cx="2132872" cy="1800493"/>
          </a:xfrm>
          <a:prstGeom prst="rect">
            <a:avLst/>
          </a:prstGeom>
        </p:spPr>
        <p:txBody>
          <a:bodyPr>
            <a:spAutoFit/>
          </a:bodyPr>
          <a:lstStyle>
            <a:defPPr>
              <a:defRPr lang="ja-JP"/>
            </a:defPPr>
          </a:lstStyle>
          <a:p>
            <a:pPr algn="ctr"/>
            <a:r>
              <a:rPr kumimoji="1" lang="ja-JP" altLang="en-US" sz="4800" b="1" i="0" normalizeH="0" noProof="0" dirty="0">
                <a:solidFill>
                  <a:srgbClr val="01B3B7"/>
                </a:solidFill>
                <a:uLnTx/>
                <a:uFillTx/>
                <a:latin typeface="メイリオ" panose="020B0604030504040204" pitchFamily="50" charset="-128"/>
                <a:ea typeface="メイリオ" panose="020B0604030504040204" pitchFamily="50" charset="-128"/>
              </a:rPr>
              <a:t>心</a:t>
            </a:r>
            <a:br>
              <a:rPr kumimoji="1" lang="en-US" altLang="ja-JP" sz="4000" b="1" i="0" normalizeH="0" noProof="0" dirty="0">
                <a:solidFill>
                  <a:srgbClr val="01B3B7"/>
                </a:solidFill>
                <a:uLnTx/>
                <a:uFillTx/>
                <a:latin typeface="メイリオ" panose="020B0604030504040204" pitchFamily="50" charset="-128"/>
                <a:ea typeface="メイリオ" panose="020B0604030504040204" pitchFamily="50" charset="-128"/>
              </a:rPr>
            </a:br>
            <a:r>
              <a:rPr kumimoji="1" lang="ja-JP" altLang="en-US" sz="2800" b="1" i="0" normalizeH="0" noProof="0" dirty="0">
                <a:solidFill>
                  <a:srgbClr val="01B3B7"/>
                </a:solidFill>
                <a:uLnTx/>
                <a:uFillTx/>
                <a:latin typeface="メイリオ" panose="020B0604030504040204" pitchFamily="50" charset="-128"/>
                <a:ea typeface="メイリオ" panose="020B0604030504040204" pitchFamily="50" charset="-128"/>
              </a:rPr>
              <a:t>のつらさ</a:t>
            </a:r>
            <a:endParaRPr lang="ja-JP" alt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lvl="0" algn="ctr" defTabSz="914400">
              <a:lnSpc>
                <a:spcPts val="4200"/>
              </a:lnSpc>
              <a:buNone/>
              <a:defRPr kumimoji="1" sz="1800" b="0" i="0" normalizeH="0" noProof="0">
                <a:uLnTx/>
                <a:uFillTx/>
                <a:latin typeface="+mn-lt"/>
                <a:ea typeface="+mn-ea"/>
                <a:cs typeface="+mn-cs"/>
              </a:defRPr>
            </a:pPr>
            <a:endParaRPr kumimoji="1" lang="ja-JP" altLang="en-US" sz="3200" b="1" i="0" normalizeH="0" noProof="0" dirty="0">
              <a:uLnTx/>
              <a:uFillTx/>
              <a:latin typeface="メイリオ" panose="020B0604030504040204" pitchFamily="50" charset="-128"/>
              <a:ea typeface="メイリオ" panose="020B0604030504040204" pitchFamily="50" charset="-128"/>
            </a:endParaRPr>
          </a:p>
        </p:txBody>
      </p:sp>
      <p:sp>
        <p:nvSpPr>
          <p:cNvPr id="14" name="角丸四角形吹き出し 13"/>
          <p:cNvSpPr/>
          <p:nvPr/>
        </p:nvSpPr>
        <p:spPr>
          <a:xfrm>
            <a:off x="4275579" y="1478036"/>
            <a:ext cx="4233493" cy="1238611"/>
          </a:xfrm>
          <a:prstGeom prst="wedgeRoundRectCallout">
            <a:avLst>
              <a:gd name="adj1" fmla="val -57972"/>
              <a:gd name="adj2" fmla="val -9282"/>
              <a:gd name="adj3" fmla="val 16667"/>
            </a:avLst>
          </a:prstGeom>
          <a:ln w="57150">
            <a:solidFill>
              <a:srgbClr val="0070C0"/>
            </a:solidFill>
          </a:ln>
        </p:spPr>
        <p:style>
          <a:lnRef idx="2">
            <a:schemeClr val="dk1"/>
          </a:lnRef>
          <a:fillRef idx="1">
            <a:schemeClr val="lt1"/>
          </a:fillRef>
          <a:effectRef idx="0">
            <a:schemeClr val="dk1"/>
          </a:effectRef>
          <a:fontRef idx="minor">
            <a:schemeClr val="dk1"/>
          </a:fontRef>
        </p:style>
        <p:txBody>
          <a:bodyPr lIns="360000" t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治療の費用が心配だ。</a:t>
            </a:r>
            <a:endParaRPr kumimoji="1" lang="ja-JP" altLang="en-US" sz="3200" b="1" i="0" normalizeH="0" noProof="0" dirty="0">
              <a:solidFill>
                <a:schemeClr val="tx1"/>
              </a:solidFill>
              <a:highlight>
                <a:srgbClr val="FFFF00"/>
              </a:highligh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9C8F9BAF-127B-4E6F-A215-FE4BC17C8590}"/>
              </a:ext>
            </a:extLst>
          </p:cNvPr>
          <p:cNvSpPr/>
          <p:nvPr/>
        </p:nvSpPr>
        <p:spPr>
          <a:xfrm>
            <a:off x="8522927" y="6450397"/>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７</a:t>
            </a:r>
            <a:endParaRPr kumimoji="1" lang="ja-JP" altLang="en-US" b="1">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422640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400869" y="198165"/>
            <a:ext cx="8228551" cy="1446550"/>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44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それぞれの分野の専門家が</a:t>
            </a:r>
            <a:endParaRPr lang="en-US" altLang="ja-JP" sz="4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algn="ctr" defTabSz="914400">
              <a:buNone/>
              <a:defRPr kumimoji="1" sz="1800" b="0" i="0" normalizeH="0" noProof="0">
                <a:uLnTx/>
                <a:uFillTx/>
                <a:latin typeface="+mn-lt"/>
                <a:ea typeface="+mn-ea"/>
                <a:cs typeface="+mn-cs"/>
              </a:defRPr>
            </a:pPr>
            <a:r>
              <a:rPr kumimoji="1" lang="ja-JP" altLang="en-US" sz="44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チームで患者とその家族を支援</a:t>
            </a:r>
          </a:p>
        </p:txBody>
      </p:sp>
      <p:grpSp>
        <p:nvGrpSpPr>
          <p:cNvPr id="9" name="グループ化 8"/>
          <p:cNvGrpSpPr/>
          <p:nvPr/>
        </p:nvGrpSpPr>
        <p:grpSpPr>
          <a:xfrm>
            <a:off x="448494" y="1704395"/>
            <a:ext cx="8205569" cy="4854857"/>
            <a:chOff x="448494" y="1704395"/>
            <a:chExt cx="8205569" cy="4854857"/>
          </a:xfrm>
        </p:grpSpPr>
        <p:sp>
          <p:nvSpPr>
            <p:cNvPr id="7" name="円/楕円 6"/>
            <p:cNvSpPr/>
            <p:nvPr/>
          </p:nvSpPr>
          <p:spPr>
            <a:xfrm>
              <a:off x="2924482" y="2475462"/>
              <a:ext cx="3335224" cy="3141932"/>
            </a:xfrm>
            <a:prstGeom prst="ellipse">
              <a:avLst/>
            </a:prstGeom>
            <a:noFill/>
            <a:ln w="254000">
              <a:solidFill>
                <a:srgbClr val="FFCB97">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a:p>
          </p:txBody>
        </p:sp>
        <p:sp>
          <p:nvSpPr>
            <p:cNvPr id="54" name="テキスト ボックス 53"/>
            <p:cNvSpPr txBox="1"/>
            <p:nvPr/>
          </p:nvSpPr>
          <p:spPr>
            <a:xfrm>
              <a:off x="6190084" y="4742287"/>
              <a:ext cx="2463979" cy="1567033"/>
            </a:xfrm>
            <a:prstGeom prst="ellipse">
              <a:avLst/>
            </a:prstGeom>
            <a:solidFill>
              <a:srgbClr val="FCFEBE">
                <a:alpha val="80000"/>
              </a:srgbClr>
            </a:solidFill>
            <a:ln>
              <a:noFill/>
            </a:ln>
            <a:effectLst>
              <a:softEdge rad="127000"/>
            </a:effectLst>
          </p:spPr>
          <p:txBody>
            <a:bodyPr wrap="square" tIns="144000" rtlCol="0" anchor="ctr" anchorCtr="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日常生活を取り戻す</a:t>
              </a:r>
              <a:endParaRPr kumimoji="1" lang="ja-JP" altLang="en-US" sz="2400" b="1">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テキスト ボックス 54"/>
            <p:cNvSpPr txBox="1"/>
            <p:nvPr/>
          </p:nvSpPr>
          <p:spPr>
            <a:xfrm>
              <a:off x="448494" y="4725144"/>
              <a:ext cx="2456631" cy="1584175"/>
            </a:xfrm>
            <a:prstGeom prst="ellipse">
              <a:avLst/>
            </a:prstGeom>
            <a:solidFill>
              <a:srgbClr val="FCFEBE">
                <a:alpha val="80000"/>
              </a:srgbClr>
            </a:solidFill>
            <a:effectLst>
              <a:softEdge rad="127000"/>
            </a:effectLst>
          </p:spPr>
          <p:txBody>
            <a:bodyPr wrap="square" tIns="144000" rtlCol="0" anchor="ctr" anchorCtr="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経済面の</a:t>
              </a:r>
              <a:br>
                <a:rPr kumimoji="1" lang="en-US" altLang="ja-JP"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支援をする</a:t>
              </a:r>
              <a:endParaRPr kumimoji="1" lang="ja-JP" altLang="en-US" sz="2400" b="1">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テキスト ボックス 51"/>
            <p:cNvSpPr txBox="1"/>
            <p:nvPr/>
          </p:nvSpPr>
          <p:spPr>
            <a:xfrm>
              <a:off x="592510" y="1787794"/>
              <a:ext cx="2283553" cy="1791650"/>
            </a:xfrm>
            <a:prstGeom prst="ellipse">
              <a:avLst/>
            </a:prstGeom>
            <a:solidFill>
              <a:srgbClr val="FCFEBE">
                <a:alpha val="80000"/>
              </a:srgbClr>
            </a:solidFill>
            <a:ln>
              <a:noFill/>
            </a:ln>
            <a:effectLst>
              <a:softEdge rad="127000"/>
            </a:effectLst>
          </p:spPr>
          <p:txBody>
            <a:bodyPr wrap="square" tIns="108000" rtlCol="0" anchor="ctr" anchorCtr="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治療法の</a:t>
              </a:r>
              <a:br>
                <a:rPr kumimoji="1" lang="en-US" altLang="ja-JP"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選択を</a:t>
              </a:r>
              <a:endParaRPr kumimoji="1" lang="en-US" altLang="ja-JP" sz="2400" b="1">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a:p>
              <a:pPr marL="0" algn="ctr" defTabSz="914400">
                <a:buNone/>
                <a:defRPr kumimoji="1" sz="1800" b="0" i="0" normalizeH="0" noProof="0">
                  <a:uLnTx/>
                  <a:uFillTx/>
                  <a:latin typeface="+mn-lt"/>
                  <a:ea typeface="+mn-ea"/>
                  <a:cs typeface="+mn-cs"/>
                </a:defRPr>
              </a:pP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助ける</a:t>
              </a:r>
            </a:p>
          </p:txBody>
        </p:sp>
        <p:sp>
          <p:nvSpPr>
            <p:cNvPr id="44" name="テキスト ボックス 43"/>
            <p:cNvSpPr txBox="1"/>
            <p:nvPr/>
          </p:nvSpPr>
          <p:spPr>
            <a:xfrm>
              <a:off x="6338323" y="1804716"/>
              <a:ext cx="2220512" cy="1774728"/>
            </a:xfrm>
            <a:prstGeom prst="ellipse">
              <a:avLst/>
            </a:prstGeom>
            <a:solidFill>
              <a:srgbClr val="FCFEBE">
                <a:alpha val="80000"/>
              </a:srgbClr>
            </a:solidFill>
            <a:ln>
              <a:noFill/>
            </a:ln>
            <a:effectLst>
              <a:softEdge rad="127000"/>
            </a:effectLst>
          </p:spPr>
          <p:txBody>
            <a:bodyPr wrap="square" tIns="108000" rtlCol="0" anchor="ctr" anchorCtr="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痛みを</a:t>
              </a:r>
              <a:br>
                <a:rPr kumimoji="1" lang="en-US" altLang="ja-JP"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取り除く</a:t>
              </a:r>
            </a:p>
          </p:txBody>
        </p:sp>
        <p:pic>
          <p:nvPicPr>
            <p:cNvPr id="22" name="Picture 2" descr="C:\Users\nakamura\Desktop\サタケさんイラストスライド化拡大-02.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0507" y="3084274"/>
              <a:ext cx="1175598" cy="93064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3937408" y="3955427"/>
              <a:ext cx="1512168" cy="276999"/>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12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患者・その家族</a:t>
              </a:r>
            </a:p>
          </p:txBody>
        </p:sp>
        <p:pic>
          <p:nvPicPr>
            <p:cNvPr id="2058" name="Picture 10" descr="C:\Users\nakamura\Desktop\イラスト-26.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27154" y="2132856"/>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nakamura\Desktop\イラスト-28.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68101" y="4986415"/>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nakamura\Desktop\イラスト-27.pn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920540" y="2178103"/>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nakamura\Desktop\イラスト-29.png"/>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62872" y="3530544"/>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nakamura\Desktop\イラスト-30.png"/>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508026" y="3530545"/>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nakamura\Desktop\イラスト-31.png"/>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11758" y="4977928"/>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sers\nakamura\Desktop\イラスト-32.png"/>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73199" y="4134092"/>
              <a:ext cx="1146690" cy="894419"/>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C:\Users\nakamura\Desktop\イラスト-25.png"/>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245868" y="1704395"/>
              <a:ext cx="840793" cy="962865"/>
            </a:xfrm>
            <a:prstGeom prst="rect">
              <a:avLst/>
            </a:prstGeom>
            <a:noFill/>
            <a:extLst>
              <a:ext uri="{909E8E84-426E-40DD-AFC4-6F175D3DCCD1}">
                <a14:hiddenFill xmlns:a14="http://schemas.microsoft.com/office/drawing/2010/main">
                  <a:solidFill>
                    <a:srgbClr val="FFFFFF"/>
                  </a:solidFill>
                </a14:hiddenFill>
              </a:ext>
            </a:extLst>
          </p:spPr>
        </p:pic>
        <p:sp>
          <p:nvSpPr>
            <p:cNvPr id="27" name="角丸四角形 26"/>
            <p:cNvSpPr/>
            <p:nvPr/>
          </p:nvSpPr>
          <p:spPr>
            <a:xfrm>
              <a:off x="5345334" y="2996952"/>
              <a:ext cx="1156054"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薬剤師</a:t>
              </a:r>
            </a:p>
          </p:txBody>
        </p:sp>
        <p:sp>
          <p:nvSpPr>
            <p:cNvPr id="29" name="角丸四角形 28"/>
            <p:cNvSpPr/>
            <p:nvPr/>
          </p:nvSpPr>
          <p:spPr>
            <a:xfrm>
              <a:off x="4696966" y="5729673"/>
              <a:ext cx="1310506" cy="829579"/>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chor="ctr">
              <a:sp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リハビリ</a:t>
              </a:r>
              <a:endParaRPr lang="en-US" altLang="ja-JP" sz="2200" b="1">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専門職</a:t>
              </a:r>
            </a:p>
          </p:txBody>
        </p:sp>
        <p:sp>
          <p:nvSpPr>
            <p:cNvPr id="32" name="角丸四角形 31"/>
            <p:cNvSpPr/>
            <p:nvPr/>
          </p:nvSpPr>
          <p:spPr>
            <a:xfrm>
              <a:off x="2778383" y="3000121"/>
              <a:ext cx="1100862"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看護師</a:t>
              </a:r>
            </a:p>
          </p:txBody>
        </p:sp>
        <p:sp>
          <p:nvSpPr>
            <p:cNvPr id="49" name="角丸四角形 48"/>
            <p:cNvSpPr/>
            <p:nvPr/>
          </p:nvSpPr>
          <p:spPr>
            <a:xfrm>
              <a:off x="4219812" y="2546986"/>
              <a:ext cx="868560"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医師</a:t>
              </a:r>
            </a:p>
          </p:txBody>
        </p:sp>
        <p:sp>
          <p:nvSpPr>
            <p:cNvPr id="23" name="角丸四角形 22"/>
            <p:cNvSpPr/>
            <p:nvPr/>
          </p:nvSpPr>
          <p:spPr>
            <a:xfrm>
              <a:off x="3381724" y="5729672"/>
              <a:ext cx="1099218" cy="829579"/>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chor="ctr">
              <a:sp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栄養</a:t>
              </a:r>
              <a:endParaRPr lang="en-US" altLang="ja-JP" sz="2200" b="1">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管理士</a:t>
              </a:r>
            </a:p>
          </p:txBody>
        </p:sp>
        <p:sp>
          <p:nvSpPr>
            <p:cNvPr id="28" name="角丸四角形 27"/>
            <p:cNvSpPr/>
            <p:nvPr/>
          </p:nvSpPr>
          <p:spPr>
            <a:xfrm>
              <a:off x="5345038" y="4257446"/>
              <a:ext cx="1871912"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カウンセラー</a:t>
              </a:r>
            </a:p>
          </p:txBody>
        </p:sp>
        <p:sp>
          <p:nvSpPr>
            <p:cNvPr id="31" name="角丸四角形 30"/>
            <p:cNvSpPr/>
            <p:nvPr/>
          </p:nvSpPr>
          <p:spPr>
            <a:xfrm>
              <a:off x="2176686" y="4254142"/>
              <a:ext cx="1523047" cy="73309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defPPr>
                <a:defRPr lang="ja-JP"/>
              </a:defPPr>
            </a:lstStyle>
            <a:p>
              <a:pPr marL="0" algn="ctr" defTabSz="914400" fontAlgn="base">
                <a:lnSpc>
                  <a:spcPts val="2300"/>
                </a:lnSpc>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ソーシャルワーカー</a:t>
              </a:r>
            </a:p>
          </p:txBody>
        </p:sp>
      </p:grpSp>
      <p:sp>
        <p:nvSpPr>
          <p:cNvPr id="26" name="正方形/長方形 25">
            <a:extLst>
              <a:ext uri="{FF2B5EF4-FFF2-40B4-BE49-F238E27FC236}">
                <a16:creationId xmlns:a16="http://schemas.microsoft.com/office/drawing/2014/main" id="{4A1E1A5C-0736-4D9D-9C32-DDE764824E0E}"/>
              </a:ext>
            </a:extLst>
          </p:cNvPr>
          <p:cNvSpPr/>
          <p:nvPr/>
        </p:nvSpPr>
        <p:spPr>
          <a:xfrm>
            <a:off x="8501453" y="6356925"/>
            <a:ext cx="430256" cy="433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８</a:t>
            </a:r>
            <a:endParaRPr kumimoji="1" lang="ja-JP" altLang="en-US" b="1">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563980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1"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400869" y="198165"/>
            <a:ext cx="8228551" cy="1446550"/>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44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それぞれの分野の専門家が</a:t>
            </a:r>
            <a:endParaRPr lang="en-US" altLang="ja-JP" sz="4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algn="ctr" defTabSz="914400">
              <a:buNone/>
              <a:defRPr kumimoji="1" sz="1800" b="0" i="0" normalizeH="0" noProof="0">
                <a:uLnTx/>
                <a:uFillTx/>
                <a:latin typeface="+mn-lt"/>
                <a:ea typeface="+mn-ea"/>
                <a:cs typeface="+mn-cs"/>
              </a:defRPr>
            </a:pPr>
            <a:r>
              <a:rPr kumimoji="1" lang="ja-JP" altLang="en-US" sz="44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チームで患者とその家族を支援</a:t>
            </a:r>
          </a:p>
        </p:txBody>
      </p:sp>
      <p:grpSp>
        <p:nvGrpSpPr>
          <p:cNvPr id="9" name="グループ化 8"/>
          <p:cNvGrpSpPr/>
          <p:nvPr/>
        </p:nvGrpSpPr>
        <p:grpSpPr>
          <a:xfrm>
            <a:off x="448494" y="1704395"/>
            <a:ext cx="8205569" cy="4854857"/>
            <a:chOff x="448494" y="1704395"/>
            <a:chExt cx="8205569" cy="4854857"/>
          </a:xfrm>
        </p:grpSpPr>
        <p:sp>
          <p:nvSpPr>
            <p:cNvPr id="7" name="円/楕円 6"/>
            <p:cNvSpPr/>
            <p:nvPr/>
          </p:nvSpPr>
          <p:spPr>
            <a:xfrm>
              <a:off x="2924482" y="2475462"/>
              <a:ext cx="3335224" cy="3141932"/>
            </a:xfrm>
            <a:prstGeom prst="ellipse">
              <a:avLst/>
            </a:prstGeom>
            <a:noFill/>
            <a:ln w="254000">
              <a:solidFill>
                <a:srgbClr val="FFCB97">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a:p>
          </p:txBody>
        </p:sp>
        <p:sp>
          <p:nvSpPr>
            <p:cNvPr id="54" name="テキスト ボックス 53"/>
            <p:cNvSpPr txBox="1"/>
            <p:nvPr/>
          </p:nvSpPr>
          <p:spPr>
            <a:xfrm>
              <a:off x="6190084" y="4742287"/>
              <a:ext cx="2463979" cy="1567033"/>
            </a:xfrm>
            <a:prstGeom prst="ellipse">
              <a:avLst/>
            </a:prstGeom>
            <a:solidFill>
              <a:srgbClr val="FCFEBE">
                <a:alpha val="80000"/>
              </a:srgbClr>
            </a:solidFill>
            <a:ln>
              <a:noFill/>
            </a:ln>
            <a:effectLst>
              <a:softEdge rad="127000"/>
            </a:effectLst>
          </p:spPr>
          <p:txBody>
            <a:bodyPr wrap="square" tIns="144000" rtlCol="0" anchor="ctr" anchorCtr="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日常生活を取り戻す</a:t>
              </a:r>
              <a:endParaRPr kumimoji="1" lang="ja-JP" altLang="en-US" sz="2400" b="1">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テキスト ボックス 54"/>
            <p:cNvSpPr txBox="1"/>
            <p:nvPr/>
          </p:nvSpPr>
          <p:spPr>
            <a:xfrm>
              <a:off x="448494" y="4725144"/>
              <a:ext cx="2456631" cy="1584175"/>
            </a:xfrm>
            <a:prstGeom prst="ellipse">
              <a:avLst/>
            </a:prstGeom>
            <a:solidFill>
              <a:srgbClr val="FCFEBE">
                <a:alpha val="80000"/>
              </a:srgbClr>
            </a:solidFill>
            <a:effectLst>
              <a:softEdge rad="127000"/>
            </a:effectLst>
          </p:spPr>
          <p:txBody>
            <a:bodyPr wrap="square" tIns="144000" rtlCol="0" anchor="ctr" anchorCtr="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経済面の</a:t>
              </a:r>
              <a:br>
                <a:rPr kumimoji="1" lang="en-US" altLang="ja-JP"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支援をする</a:t>
              </a:r>
              <a:endParaRPr kumimoji="1" lang="ja-JP" altLang="en-US" sz="2400" b="1">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テキスト ボックス 51"/>
            <p:cNvSpPr txBox="1"/>
            <p:nvPr/>
          </p:nvSpPr>
          <p:spPr>
            <a:xfrm>
              <a:off x="592510" y="1787794"/>
              <a:ext cx="2283553" cy="1791650"/>
            </a:xfrm>
            <a:prstGeom prst="ellipse">
              <a:avLst/>
            </a:prstGeom>
            <a:solidFill>
              <a:srgbClr val="FCFEBE">
                <a:alpha val="80000"/>
              </a:srgbClr>
            </a:solidFill>
            <a:ln>
              <a:noFill/>
            </a:ln>
            <a:effectLst>
              <a:softEdge rad="127000"/>
            </a:effectLst>
          </p:spPr>
          <p:txBody>
            <a:bodyPr wrap="square" tIns="108000" rtlCol="0" anchor="ctr" anchorCtr="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治療法の</a:t>
              </a:r>
              <a:br>
                <a:rPr kumimoji="1" lang="en-US" altLang="ja-JP"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選択を</a:t>
              </a:r>
              <a:endParaRPr kumimoji="1" lang="en-US" altLang="ja-JP" sz="2400" b="1">
                <a:solidFill>
                  <a:srgbClr val="FF860D"/>
                </a:solidFill>
                <a:latin typeface="メイリオ" panose="020B0604030504040204" pitchFamily="50" charset="-128"/>
                <a:ea typeface="メイリオ" panose="020B0604030504040204" pitchFamily="50" charset="-128"/>
                <a:cs typeface="メイリオ" panose="020B0604030504040204" pitchFamily="50" charset="-128"/>
              </a:endParaRPr>
            </a:p>
            <a:p>
              <a:pPr marL="0" algn="ctr" defTabSz="914400">
                <a:buNone/>
                <a:defRPr kumimoji="1" sz="1800" b="0" i="0" normalizeH="0" noProof="0">
                  <a:uLnTx/>
                  <a:uFillTx/>
                  <a:latin typeface="+mn-lt"/>
                  <a:ea typeface="+mn-ea"/>
                  <a:cs typeface="+mn-cs"/>
                </a:defRPr>
              </a:pP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助ける</a:t>
              </a:r>
            </a:p>
          </p:txBody>
        </p:sp>
        <p:sp>
          <p:nvSpPr>
            <p:cNvPr id="44" name="テキスト ボックス 43"/>
            <p:cNvSpPr txBox="1"/>
            <p:nvPr/>
          </p:nvSpPr>
          <p:spPr>
            <a:xfrm>
              <a:off x="6338323" y="1804716"/>
              <a:ext cx="2220512" cy="1774728"/>
            </a:xfrm>
            <a:prstGeom prst="ellipse">
              <a:avLst/>
            </a:prstGeom>
            <a:solidFill>
              <a:srgbClr val="FCFEBE">
                <a:alpha val="80000"/>
              </a:srgbClr>
            </a:solidFill>
            <a:ln>
              <a:noFill/>
            </a:ln>
            <a:effectLst>
              <a:softEdge rad="127000"/>
            </a:effectLst>
          </p:spPr>
          <p:txBody>
            <a:bodyPr wrap="square" tIns="108000" rtlCol="0" anchor="ctr" anchorCtr="0">
              <a:no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痛みを</a:t>
              </a:r>
              <a:br>
                <a:rPr kumimoji="1" lang="en-US" altLang="ja-JP"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i="0" normalizeH="0" noProof="0">
                  <a:solidFill>
                    <a:srgbClr val="FF860D"/>
                  </a:solidFill>
                  <a:uLnTx/>
                  <a:uFillTx/>
                  <a:latin typeface="メイリオ" panose="020B0604030504040204" pitchFamily="50" charset="-128"/>
                  <a:ea typeface="メイリオ" panose="020B0604030504040204" pitchFamily="50" charset="-128"/>
                  <a:cs typeface="メイリオ" panose="020B0604030504040204" pitchFamily="50" charset="-128"/>
                </a:rPr>
                <a:t>取り除く</a:t>
              </a:r>
            </a:p>
          </p:txBody>
        </p:sp>
        <p:pic>
          <p:nvPicPr>
            <p:cNvPr id="22" name="Picture 2" descr="C:\Users\nakamura\Desktop\サタケさんイラストスライド化拡大-02.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0507" y="3084274"/>
              <a:ext cx="1175598" cy="93064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3937408" y="3955427"/>
              <a:ext cx="1512168" cy="276999"/>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12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患者・その家族</a:t>
              </a:r>
            </a:p>
          </p:txBody>
        </p:sp>
        <p:pic>
          <p:nvPicPr>
            <p:cNvPr id="2058" name="Picture 10" descr="C:\Users\nakamura\Desktop\イラスト-26.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27154" y="2132856"/>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Users\nakamura\Desktop\イラスト-28.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68101" y="4986415"/>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nakamura\Desktop\イラスト-27.pn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920540" y="2178103"/>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nakamura\Desktop\イラスト-29.png"/>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862872" y="3530544"/>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sers\nakamura\Desktop\イラスト-30.png"/>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508026" y="3530545"/>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nakamura\Desktop\イラスト-31.png"/>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11758" y="4977928"/>
              <a:ext cx="840793" cy="96286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sers\nakamura\Desktop\イラスト-32.png"/>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73199" y="4134092"/>
              <a:ext cx="1146690" cy="894419"/>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C:\Users\nakamura\Desktop\イラスト-25.png"/>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4245868" y="1704395"/>
              <a:ext cx="840793" cy="962865"/>
            </a:xfrm>
            <a:prstGeom prst="rect">
              <a:avLst/>
            </a:prstGeom>
            <a:noFill/>
            <a:extLst>
              <a:ext uri="{909E8E84-426E-40DD-AFC4-6F175D3DCCD1}">
                <a14:hiddenFill xmlns:a14="http://schemas.microsoft.com/office/drawing/2010/main">
                  <a:solidFill>
                    <a:srgbClr val="FFFFFF"/>
                  </a:solidFill>
                </a14:hiddenFill>
              </a:ext>
            </a:extLst>
          </p:spPr>
        </p:pic>
        <p:sp>
          <p:nvSpPr>
            <p:cNvPr id="27" name="角丸四角形 26"/>
            <p:cNvSpPr/>
            <p:nvPr/>
          </p:nvSpPr>
          <p:spPr>
            <a:xfrm>
              <a:off x="5345334" y="2996952"/>
              <a:ext cx="1156054"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薬剤師</a:t>
              </a:r>
            </a:p>
          </p:txBody>
        </p:sp>
        <p:sp>
          <p:nvSpPr>
            <p:cNvPr id="29" name="角丸四角形 28"/>
            <p:cNvSpPr/>
            <p:nvPr/>
          </p:nvSpPr>
          <p:spPr>
            <a:xfrm>
              <a:off x="4696966" y="5729673"/>
              <a:ext cx="1310506" cy="829579"/>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chor="ctr">
              <a:sp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リハビリ</a:t>
              </a:r>
              <a:endParaRPr lang="en-US" altLang="ja-JP" sz="2200" b="1">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専門職</a:t>
              </a:r>
            </a:p>
          </p:txBody>
        </p:sp>
        <p:sp>
          <p:nvSpPr>
            <p:cNvPr id="32" name="角丸四角形 31"/>
            <p:cNvSpPr/>
            <p:nvPr/>
          </p:nvSpPr>
          <p:spPr>
            <a:xfrm>
              <a:off x="2778383" y="3000121"/>
              <a:ext cx="1100862"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看護師</a:t>
              </a:r>
            </a:p>
          </p:txBody>
        </p:sp>
        <p:sp>
          <p:nvSpPr>
            <p:cNvPr id="49" name="角丸四角形 48"/>
            <p:cNvSpPr/>
            <p:nvPr/>
          </p:nvSpPr>
          <p:spPr>
            <a:xfrm>
              <a:off x="4219812" y="2546986"/>
              <a:ext cx="868560" cy="483285"/>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o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医師</a:t>
              </a:r>
            </a:p>
          </p:txBody>
        </p:sp>
        <p:sp>
          <p:nvSpPr>
            <p:cNvPr id="23" name="角丸四角形 22"/>
            <p:cNvSpPr/>
            <p:nvPr/>
          </p:nvSpPr>
          <p:spPr>
            <a:xfrm>
              <a:off x="3381724" y="5729672"/>
              <a:ext cx="1099218" cy="829579"/>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nchor="ctr">
              <a:sp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栄養</a:t>
              </a:r>
              <a:endParaRPr lang="en-US" altLang="ja-JP" sz="2200" b="1">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管理士</a:t>
              </a:r>
            </a:p>
          </p:txBody>
        </p:sp>
        <p:sp>
          <p:nvSpPr>
            <p:cNvPr id="28" name="角丸四角形 27"/>
            <p:cNvSpPr/>
            <p:nvPr/>
          </p:nvSpPr>
          <p:spPr>
            <a:xfrm>
              <a:off x="5345038" y="4257446"/>
              <a:ext cx="1871912" cy="45500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defPPr>
                <a:defRPr lang="ja-JP"/>
              </a:defPPr>
            </a:lstStyle>
            <a:p>
              <a:pPr marL="0" algn="ctr" defTabSz="914400" fontAlgn="base">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カウンセラー</a:t>
              </a:r>
            </a:p>
          </p:txBody>
        </p:sp>
        <p:sp>
          <p:nvSpPr>
            <p:cNvPr id="31" name="角丸四角形 30"/>
            <p:cNvSpPr/>
            <p:nvPr/>
          </p:nvSpPr>
          <p:spPr>
            <a:xfrm>
              <a:off x="2176686" y="4254142"/>
              <a:ext cx="1523047" cy="733098"/>
            </a:xfrm>
            <a:prstGeom prst="roundRect">
              <a:avLst/>
            </a:prstGeom>
            <a:solidFill>
              <a:srgbClr val="FF9933"/>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72000" rIns="0" bIns="0">
              <a:spAutoFit/>
            </a:bodyPr>
            <a:lstStyle>
              <a:defPPr>
                <a:defRPr lang="ja-JP"/>
              </a:defPPr>
            </a:lstStyle>
            <a:p>
              <a:pPr marL="0" algn="ctr" defTabSz="914400" fontAlgn="base">
                <a:lnSpc>
                  <a:spcPts val="2300"/>
                </a:lnSpc>
                <a:spcAft>
                  <a:spcPct val="0"/>
                </a:spcAft>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2200" b="1" i="0" normalizeH="0" noProof="0">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ソーシャルワーカー</a:t>
              </a:r>
            </a:p>
          </p:txBody>
        </p:sp>
      </p:grpSp>
      <p:sp>
        <p:nvSpPr>
          <p:cNvPr id="20" name="テキスト ボックス 19"/>
          <p:cNvSpPr txBox="1"/>
          <p:nvPr/>
        </p:nvSpPr>
        <p:spPr>
          <a:xfrm>
            <a:off x="710305" y="5704681"/>
            <a:ext cx="7609678" cy="1008112"/>
          </a:xfrm>
          <a:prstGeom prst="roundRect">
            <a:avLst>
              <a:gd name="adj" fmla="val 14464"/>
            </a:avLst>
          </a:prstGeom>
          <a:solidFill>
            <a:srgbClr val="E1FEFF">
              <a:alpha val="90000"/>
            </a:srgbClr>
          </a:solidFill>
          <a:ln w="76200">
            <a:solidFill>
              <a:srgbClr val="0070C0"/>
            </a:solidFill>
          </a:ln>
          <a:effectLst>
            <a:outerShdw blurRad="50800" dist="38100" dir="2700000" algn="tl" rotWithShape="0">
              <a:prstClr val="black">
                <a:alpha val="40000"/>
              </a:prstClr>
            </a:outerShdw>
          </a:effectLst>
        </p:spPr>
        <p:txBody>
          <a:bodyPr wrap="square" tIns="180000" rtlCol="0" anchor="ctr" anchorCtr="0">
            <a:noAutofit/>
          </a:bodyPr>
          <a:lstStyle>
            <a:defPPr>
              <a:defRPr lang="ja-JP"/>
            </a:defPPr>
            <a:lvl1pPr marL="0" algn="ctr" defTabSz="914400" rtl="0" eaLnBrk="1" latinLnBrk="0" hangingPunct="1">
              <a:defRPr kumimoji="1" sz="4800" b="1" kern="1200">
                <a:solidFill>
                  <a:srgbClr val="0070C0"/>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marL="0" algn="ctr" defTabSz="914400">
              <a:buNone/>
              <a:defRPr kumimoji="1" sz="4800" b="1" i="0" normalizeH="0" noProof="0">
                <a:solidFill>
                  <a:srgbClr val="0070C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4400" b="1" i="0" normalizeH="0" noProof="0">
                <a:solidFill>
                  <a:srgbClr val="0070C0"/>
                </a:solidFill>
                <a:uLnTx/>
                <a:uFillTx/>
                <a:latin typeface="メイリオ" panose="020B0604030504040204" pitchFamily="50" charset="-128"/>
                <a:ea typeface="メイリオ" panose="020B0604030504040204" pitchFamily="50" charset="-128"/>
                <a:cs typeface="メイリオ" panose="020B0604030504040204" pitchFamily="50" charset="-128"/>
              </a:rPr>
              <a:t>緩和ケア</a:t>
            </a:r>
            <a:endParaRPr lang="en-US" altLang="ja-JP" sz="4400"/>
          </a:p>
        </p:txBody>
      </p:sp>
      <p:sp>
        <p:nvSpPr>
          <p:cNvPr id="30" name="正方形/長方形 29">
            <a:extLst>
              <a:ext uri="{FF2B5EF4-FFF2-40B4-BE49-F238E27FC236}">
                <a16:creationId xmlns:a16="http://schemas.microsoft.com/office/drawing/2014/main" id="{64B5F64B-168E-4E02-BC0E-C8AFF12C330A}"/>
              </a:ext>
            </a:extLst>
          </p:cNvPr>
          <p:cNvSpPr/>
          <p:nvPr/>
        </p:nvSpPr>
        <p:spPr>
          <a:xfrm>
            <a:off x="8501453" y="6356925"/>
            <a:ext cx="430256" cy="433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９</a:t>
            </a:r>
            <a:endParaRPr kumimoji="1" lang="ja-JP" altLang="en-US" b="1">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6239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1619671" y="3413126"/>
            <a:ext cx="5904656" cy="3468953"/>
          </a:xfrm>
          <a:prstGeom prst="ellipse">
            <a:avLst/>
          </a:prstGeom>
          <a:solidFill>
            <a:srgbClr val="FCFEBE">
              <a:alpha val="80000"/>
            </a:srgbClr>
          </a:solidFill>
          <a:ln>
            <a:noFill/>
          </a:ln>
          <a:effectLst>
            <a:softEdge rad="127000"/>
          </a:effectLst>
        </p:spPr>
        <p:txBody>
          <a:bodyPr wrap="square" rtlCol="0" anchor="ctr" anchorCtr="0">
            <a:noAutofit/>
          </a:bodyPr>
          <a:lstStyle>
            <a:defPPr>
              <a:defRPr lang="ja-JP"/>
            </a:defPPr>
          </a:lstStyle>
          <a:p>
            <a:pPr marL="0" algn="ctr" defTabSz="914400">
              <a:buNone/>
              <a:defRPr kumimoji="1" sz="1800" b="0" i="0" normalizeH="0" noProof="0">
                <a:uLnTx/>
                <a:uFillTx/>
                <a:latin typeface="+mn-lt"/>
                <a:ea typeface="+mn-ea"/>
                <a:cs typeface="+mn-cs"/>
              </a:defRPr>
            </a:pPr>
            <a:endParaRPr kumimoji="1" lang="ja-JP" altLang="en-US" sz="2400" b="1">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p:cNvSpPr txBox="1"/>
          <p:nvPr/>
        </p:nvSpPr>
        <p:spPr>
          <a:xfrm>
            <a:off x="358038" y="1228607"/>
            <a:ext cx="8640960" cy="2326278"/>
          </a:xfrm>
          <a:prstGeom prst="rect">
            <a:avLst/>
          </a:prstGeom>
          <a:noFill/>
        </p:spPr>
        <p:txBody>
          <a:bodyPr wrap="square" rtlCol="0">
            <a:spAutoFit/>
          </a:bodyPr>
          <a:lstStyle>
            <a:defPPr>
              <a:defRPr lang="ja-JP"/>
            </a:defPPr>
          </a:lstStyle>
          <a:p>
            <a:pPr marL="0" algn="ctr" defTabSz="914400">
              <a:lnSpc>
                <a:spcPts val="5900"/>
              </a:lnSpc>
              <a:buNone/>
              <a:defRPr kumimoji="1" sz="1800" b="0" i="0" normalizeH="0" noProof="0">
                <a:uLnTx/>
                <a:uFillTx/>
                <a:latin typeface="+mn-lt"/>
                <a:ea typeface="+mn-ea"/>
                <a:cs typeface="+mn-cs"/>
              </a:defRPr>
            </a:pPr>
            <a:r>
              <a:rPr kumimoji="1" lang="ja-JP" altLang="en-US" sz="4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患者とその家族に対し</a:t>
            </a:r>
            <a:endParaRPr lang="en-US" altLang="ja-JP" sz="4800" b="1" dirty="0">
              <a:solidFill>
                <a:schemeClr val="tx1">
                  <a:lumMod val="75000"/>
                  <a:lumOff val="25000"/>
                </a:schemeClr>
              </a:solidFill>
              <a:latin typeface="メイリオ" panose="020B0604030504040204" pitchFamily="50" charset="-128"/>
              <a:ea typeface="メイリオ" panose="020B0604030504040204" pitchFamily="50" charset="-128"/>
            </a:endParaRPr>
          </a:p>
          <a:p>
            <a:pPr algn="ctr"/>
            <a:r>
              <a:rPr kumimoji="1" lang="ja-JP" altLang="en-US" sz="4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病気に伴う体と心の痛み・</a:t>
            </a:r>
            <a:endParaRPr kumimoji="1" lang="en-US" altLang="ja-JP" sz="4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endParaRPr>
          </a:p>
          <a:p>
            <a:pPr algn="ctr"/>
            <a:r>
              <a:rPr kumimoji="1" lang="ja-JP" altLang="en-US" sz="48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つらさを和らげるための支援</a:t>
            </a:r>
            <a:endParaRPr kumimoji="1" lang="ja-JP" altLang="en-US" sz="48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543040" y="186904"/>
            <a:ext cx="8061408" cy="769441"/>
          </a:xfrm>
          <a:prstGeom prst="rect">
            <a:avLst/>
          </a:prstGeom>
          <a:noFill/>
        </p:spPr>
        <p:txBody>
          <a:bodyPr wrap="square" rtlCol="0">
            <a:spAutoFit/>
          </a:bodyPr>
          <a:lstStyle>
            <a:defPPr>
              <a:defRPr lang="ja-JP"/>
            </a:defPPr>
            <a:lvl1pPr marL="0" algn="ctr" defTabSz="914400" rtl="0" eaLnBrk="1" latinLnBrk="0" hangingPunct="1">
              <a:defRPr kumimoji="1" sz="48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marL="0" algn="ctr" defTabSz="914400">
              <a:buNone/>
              <a:defRPr kumimoji="1" sz="4800" b="1" i="0" normalizeH="0" noProof="0">
                <a:solidFill>
                  <a:srgbClr val="FFFFFF"/>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4400" b="1" i="0" normalizeH="0" noProof="0">
                <a:solidFill>
                  <a:srgbClr val="FFFFFF"/>
                </a:solidFill>
                <a:uLnTx/>
                <a:uFillTx/>
                <a:latin typeface="メイリオ" panose="020B0604030504040204" pitchFamily="50" charset="-128"/>
                <a:ea typeface="メイリオ" panose="020B0604030504040204" pitchFamily="50" charset="-128"/>
                <a:cs typeface="メイリオ" panose="020B0604030504040204" pitchFamily="50" charset="-128"/>
              </a:rPr>
              <a:t>緩和ケアとは</a:t>
            </a:r>
            <a:endParaRPr lang="en-US" altLang="ja-JP" sz="4400"/>
          </a:p>
        </p:txBody>
      </p:sp>
      <p:pic>
        <p:nvPicPr>
          <p:cNvPr id="3074" name="Picture 2" descr="C:\Users\nakamura\Desktop\サタケさんイラストスライド化拡大-17.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27550" y="3527426"/>
            <a:ext cx="4701937" cy="3206400"/>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48A52F11-C380-440C-B708-A95BD56FBF61}"/>
              </a:ext>
            </a:extLst>
          </p:cNvPr>
          <p:cNvSpPr/>
          <p:nvPr/>
        </p:nvSpPr>
        <p:spPr>
          <a:xfrm>
            <a:off x="8429989" y="6384635"/>
            <a:ext cx="515575" cy="433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en-US" altLang="ja-JP" sz="1800" b="1" i="0" kern="1200" normalizeH="0" noProof="0">
                <a:solidFill>
                  <a:schemeClr val="tx1"/>
                </a:solidFill>
                <a:uLnTx/>
                <a:uFillTx/>
                <a:latin typeface="メイリオ" panose="020B0604030504040204" pitchFamily="50" charset="-128"/>
                <a:ea typeface="メイリオ" panose="020B0604030504040204" pitchFamily="50" charset="-128"/>
              </a:rPr>
              <a:t>10</a:t>
            </a:r>
            <a:endParaRPr kumimoji="1" lang="ja-JP" altLang="en-US" b="1">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047995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703581" y="1628800"/>
            <a:ext cx="8232331" cy="1323439"/>
          </a:xfrm>
          <a:prstGeom prst="rect">
            <a:avLst/>
          </a:prstGeom>
          <a:noFill/>
        </p:spPr>
        <p:txBody>
          <a:bodyPr wrap="square" rtlCol="0">
            <a:spAutoFit/>
          </a:bodyPr>
          <a:lstStyle>
            <a:defPPr>
              <a:defRPr lang="ja-JP"/>
            </a:defPPr>
          </a:lstStyle>
          <a:p>
            <a:pPr marL="0" algn="l" defTabSz="914400">
              <a:buNone/>
              <a:defRPr kumimoji="1" sz="1800" b="0" i="0" normalizeH="0" noProof="0">
                <a:uLnTx/>
                <a:uFillTx/>
                <a:latin typeface="+mn-lt"/>
                <a:ea typeface="+mn-ea"/>
                <a:cs typeface="+mn-cs"/>
              </a:defRPr>
            </a:pPr>
            <a:r>
              <a:rPr kumimoji="1" lang="ja-JP" altLang="en-US" sz="4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緩和ケアがあるときとないときの</a:t>
            </a:r>
            <a:endParaRPr lang="en-US" altLang="ja-JP" sz="4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l" defTabSz="914400">
              <a:buNone/>
              <a:defRPr kumimoji="1" sz="1800" b="0" i="0" normalizeH="0" noProof="0">
                <a:uLnTx/>
                <a:uFillTx/>
                <a:latin typeface="+mn-lt"/>
                <a:ea typeface="+mn-ea"/>
                <a:cs typeface="+mn-cs"/>
              </a:defRPr>
            </a:pPr>
            <a:r>
              <a:rPr kumimoji="1" lang="ja-JP" altLang="en-US" sz="40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体や心の状態を想像して考えよう</a:t>
            </a:r>
            <a:endParaRPr kumimoji="1" lang="ja-JP" altLang="en-US" sz="4000" b="1">
              <a:solidFill>
                <a:srgbClr val="FF0000"/>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吹き出し 6"/>
          <p:cNvSpPr/>
          <p:nvPr/>
        </p:nvSpPr>
        <p:spPr>
          <a:xfrm>
            <a:off x="4943809" y="3117866"/>
            <a:ext cx="3732647" cy="2669520"/>
          </a:xfrm>
          <a:prstGeom prst="wedgeRoundRectCallout">
            <a:avLst>
              <a:gd name="adj1" fmla="val 868"/>
              <a:gd name="adj2" fmla="val 67100"/>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tIns="0" bIns="72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治療中も</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自分らしい生活を</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続けることが</a:t>
            </a:r>
            <a:br>
              <a:rPr kumimoji="1" lang="en-US" altLang="ja-JP"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できる。</a:t>
            </a:r>
            <a:endParaRPr lang="en-US" altLang="ja-JP" sz="3200" b="1" dirty="0">
              <a:solidFill>
                <a:schemeClr val="tx1"/>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吹き出し 7"/>
          <p:cNvSpPr/>
          <p:nvPr/>
        </p:nvSpPr>
        <p:spPr>
          <a:xfrm>
            <a:off x="418457" y="3131722"/>
            <a:ext cx="4248471" cy="2669520"/>
          </a:xfrm>
          <a:prstGeom prst="wedgeRoundRectCallout">
            <a:avLst>
              <a:gd name="adj1" fmla="val -664"/>
              <a:gd name="adj2" fmla="val 66264"/>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tIns="0" bIns="72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痛みによる</a:t>
            </a:r>
            <a:endParaRPr lang="en-US" altLang="ja-JP" sz="3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0" algn="l"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気力や体力の消耗を防ぎ治療に取り組む力がわく。</a:t>
            </a:r>
            <a:endParaRPr lang="en-US" altLang="ja-JP" sz="3200" b="1" dirty="0">
              <a:solidFill>
                <a:schemeClr val="tx1"/>
              </a:solidFill>
              <a:highlight>
                <a:srgbClr val="FFFF00"/>
              </a:highligh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461" y="5299765"/>
            <a:ext cx="3015322" cy="1737937"/>
          </a:xfrm>
          <a:prstGeom prst="rect">
            <a:avLst/>
          </a:prstGeom>
        </p:spPr>
      </p:pic>
      <p:pic>
        <p:nvPicPr>
          <p:cNvPr id="17" name="Picture 2" descr="C:\Users\nakamura\Desktop\スライド文字-05.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1541" y="35099"/>
            <a:ext cx="7762947" cy="1368152"/>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テキスト ボックス 17"/>
          <p:cNvSpPr txBox="1"/>
          <p:nvPr/>
        </p:nvSpPr>
        <p:spPr>
          <a:xfrm>
            <a:off x="1817252" y="217738"/>
            <a:ext cx="7641120"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marR="0" indent="0" algn="ctr" defTabSz="914400" rtl="0" eaLnBrk="1" fontAlgn="auto" latinLnBrk="0" hangingPunct="1">
              <a:lnSpc>
                <a:spcPct val="100000"/>
              </a:lnSpc>
              <a:spcBef>
                <a:spcPct val="0"/>
              </a:spcBef>
              <a:spcAft>
                <a:spcPct val="0"/>
              </a:spcAft>
              <a:buClrTx/>
              <a:buSzTx/>
              <a:buFontTx/>
              <a:buNone/>
              <a:defRPr kumimoji="1" sz="3600" b="1" i="0" u="none" strike="noStrike" kern="1200" cap="none" spc="0" normalizeH="0" baseline="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l" defTabSz="914400">
              <a:buNone/>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spc="-150" normalizeH="0" noProof="0">
                <a:solidFill>
                  <a:schemeClr val="tx1">
                    <a:lumMod val="75000"/>
                    <a:lumOff val="25000"/>
                  </a:schemeClr>
                </a:solidFill>
                <a:effectLst/>
                <a:uLnTx/>
                <a:uFillTx/>
                <a:latin typeface="メイリオ" panose="020B0604030504040204" pitchFamily="50" charset="-128"/>
                <a:ea typeface="メイリオ" panose="020B0604030504040204" pitchFamily="50" charset="-128"/>
                <a:cs typeface="+mn-cs"/>
              </a:rPr>
              <a:t>なぜ緩和ケアが必要なのだろう</a:t>
            </a:r>
          </a:p>
        </p:txBody>
      </p:sp>
      <p:grpSp>
        <p:nvGrpSpPr>
          <p:cNvPr id="19" name="グループ化 18"/>
          <p:cNvGrpSpPr/>
          <p:nvPr/>
        </p:nvGrpSpPr>
        <p:grpSpPr>
          <a:xfrm>
            <a:off x="278954" y="201332"/>
            <a:ext cx="1008112" cy="1067428"/>
            <a:chOff x="728192" y="921380"/>
            <a:chExt cx="1008112" cy="1067428"/>
          </a:xfrm>
        </p:grpSpPr>
        <p:sp>
          <p:nvSpPr>
            <p:cNvPr id="20" name="円/楕円 19"/>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a:p>
          </p:txBody>
        </p:sp>
        <p:sp>
          <p:nvSpPr>
            <p:cNvPr id="21" name="テキスト ボックス 20"/>
            <p:cNvSpPr txBox="1"/>
            <p:nvPr/>
          </p:nvSpPr>
          <p:spPr>
            <a:xfrm>
              <a:off x="741793" y="921380"/>
              <a:ext cx="971567" cy="1050544"/>
            </a:xfrm>
            <a:prstGeom prst="rect">
              <a:avLst/>
            </a:prstGeom>
            <a:noFill/>
          </p:spPr>
          <p:txBody>
            <a:bodyPr wrap="square" rtlCol="0">
              <a:spAutoFit/>
            </a:bodyPr>
            <a:lstStyle>
              <a:defPPr>
                <a:defRPr lang="ja-JP"/>
              </a:defPPr>
            </a:lstStyle>
            <a:p>
              <a:pPr marL="0" algn="ctr" defTabSz="914400">
                <a:lnSpc>
                  <a:spcPts val="8500"/>
                </a:lnSpc>
                <a:buNone/>
                <a:defRPr kumimoji="1" sz="1800" b="0" i="0" normalizeH="0" noProof="0">
                  <a:uLnTx/>
                  <a:uFillTx/>
                  <a:latin typeface="+mn-lt"/>
                  <a:ea typeface="+mn-ea"/>
                  <a:cs typeface="+mn-cs"/>
                </a:defRPr>
              </a:pPr>
              <a:r>
                <a:rPr kumimoji="1" lang="ja-JP" altLang="en-US" sz="6200" b="0" i="0" normalizeH="0" noProof="0">
                  <a:solidFill>
                    <a:schemeClr val="bg1"/>
                  </a:solidFill>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sp>
        <p:nvSpPr>
          <p:cNvPr id="13" name="正方形/長方形 12">
            <a:extLst>
              <a:ext uri="{FF2B5EF4-FFF2-40B4-BE49-F238E27FC236}">
                <a16:creationId xmlns:a16="http://schemas.microsoft.com/office/drawing/2014/main" id="{A19F1A15-1337-47DD-9929-202B6C52A0AC}"/>
              </a:ext>
            </a:extLst>
          </p:cNvPr>
          <p:cNvSpPr/>
          <p:nvPr/>
        </p:nvSpPr>
        <p:spPr>
          <a:xfrm>
            <a:off x="8381366" y="6182555"/>
            <a:ext cx="638711"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en-US" altLang="ja-JP" sz="1800" b="1" i="0" kern="1200" normalizeH="0" noProof="0">
                <a:solidFill>
                  <a:schemeClr val="tx1"/>
                </a:solidFill>
                <a:uLnTx/>
                <a:uFillTx/>
                <a:latin typeface="メイリオ" panose="020B0604030504040204" pitchFamily="50" charset="-128"/>
                <a:ea typeface="メイリオ" panose="020B0604030504040204" pitchFamily="50" charset="-128"/>
              </a:rPr>
              <a:t>12</a:t>
            </a:r>
            <a:endParaRPr kumimoji="1" lang="ja-JP" altLang="en-US" b="1">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830072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nakamura\Desktop\170105_緩和ケア-01.png">
            <a:extLst>
              <a:ext uri="{FF2B5EF4-FFF2-40B4-BE49-F238E27FC236}">
                <a16:creationId xmlns:a16="http://schemas.microsoft.com/office/drawing/2014/main" id="{2241B01C-958E-4283-BB81-8C6497C7E9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9684" y="2306896"/>
            <a:ext cx="7291388" cy="4224338"/>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711895" y="1364575"/>
            <a:ext cx="7918449" cy="1200329"/>
          </a:xfrm>
          <a:prstGeom prst="rect">
            <a:avLst/>
          </a:prstGeom>
          <a:noFill/>
        </p:spPr>
        <p:txBody>
          <a:bodyPr wrap="square" rtlCol="0">
            <a:spAutoFit/>
          </a:bodyPr>
          <a:lstStyle>
            <a:defPPr>
              <a:defRPr lang="ja-JP"/>
            </a:defPPr>
          </a:lstStyle>
          <a:p>
            <a:pPr algn="ctr"/>
            <a:r>
              <a:rPr kumimoji="1" lang="ja-JP" altLang="en-US" sz="36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緩和ケアは治療と並行して</a:t>
            </a:r>
            <a:endParaRPr kumimoji="1" lang="en-US" altLang="ja-JP" sz="36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endParaRPr>
          </a:p>
          <a:p>
            <a:pPr algn="ctr"/>
            <a:r>
              <a:rPr kumimoji="1" lang="ja-JP" altLang="en-US" sz="36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がんと診断されたとき</a:t>
            </a:r>
            <a:r>
              <a:rPr kumimoji="1" lang="ja-JP" altLang="en-US" sz="3600" b="1" i="0" normalizeH="0" noProof="0" dirty="0">
                <a:uLnTx/>
                <a:uFillTx/>
                <a:latin typeface="メイリオ" panose="020B0604030504040204" pitchFamily="50" charset="-128"/>
                <a:ea typeface="メイリオ" panose="020B0604030504040204" pitchFamily="50" charset="-128"/>
              </a:rPr>
              <a:t>から</a:t>
            </a:r>
            <a:r>
              <a:rPr kumimoji="1" lang="ja-JP" altLang="en-US" sz="36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行われる</a:t>
            </a:r>
          </a:p>
        </p:txBody>
      </p:sp>
      <p:sp>
        <p:nvSpPr>
          <p:cNvPr id="4" name="テキスト ボックス 3"/>
          <p:cNvSpPr txBox="1"/>
          <p:nvPr/>
        </p:nvSpPr>
        <p:spPr>
          <a:xfrm>
            <a:off x="543040" y="186904"/>
            <a:ext cx="8061408" cy="769441"/>
          </a:xfrm>
          <a:prstGeom prst="rect">
            <a:avLst/>
          </a:prstGeom>
          <a:noFill/>
        </p:spPr>
        <p:txBody>
          <a:bodyPr wrap="square" rtlCol="0">
            <a:spAutoFit/>
          </a:bodyPr>
          <a:lstStyle>
            <a:defPPr>
              <a:defRPr lang="ja-JP"/>
            </a:defPPr>
          </a:lstStyle>
          <a:p>
            <a:pPr marL="0" algn="ctr" defTabSz="914400">
              <a:buNone/>
              <a:defRPr kumimoji="1" sz="1800" b="0" i="0" normalizeH="0" noProof="0">
                <a:uLnTx/>
                <a:uFillTx/>
                <a:latin typeface="+mn-lt"/>
                <a:ea typeface="+mn-ea"/>
                <a:cs typeface="+mn-cs"/>
              </a:defRPr>
            </a:pPr>
            <a:r>
              <a:rPr kumimoji="1" lang="ja-JP" altLang="en-US" sz="44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緩和ケアの開始</a:t>
            </a:r>
            <a:endParaRPr kumimoji="1" lang="ja-JP" altLang="en-US" sz="4400" b="1">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0" name="正方形/長方形 9">
            <a:extLst>
              <a:ext uri="{FF2B5EF4-FFF2-40B4-BE49-F238E27FC236}">
                <a16:creationId xmlns:a16="http://schemas.microsoft.com/office/drawing/2014/main" id="{CB27146C-20FD-493C-9F13-C8D532A22E5D}"/>
              </a:ext>
            </a:extLst>
          </p:cNvPr>
          <p:cNvSpPr/>
          <p:nvPr/>
        </p:nvSpPr>
        <p:spPr>
          <a:xfrm>
            <a:off x="8351072" y="6450950"/>
            <a:ext cx="638711"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en-US" altLang="ja-JP" sz="1800" b="1" i="0" kern="1200" normalizeH="0" noProof="0">
                <a:solidFill>
                  <a:schemeClr val="tx1"/>
                </a:solidFill>
                <a:uLnTx/>
                <a:uFillTx/>
                <a:latin typeface="メイリオ" panose="020B0604030504040204" pitchFamily="50" charset="-128"/>
                <a:ea typeface="メイリオ" panose="020B0604030504040204" pitchFamily="50" charset="-128"/>
              </a:rPr>
              <a:t>13</a:t>
            </a:r>
            <a:endParaRPr kumimoji="1" lang="ja-JP" altLang="en-US" b="1">
              <a:solidFill>
                <a:schemeClr val="tx1"/>
              </a:solidFill>
              <a:latin typeface="メイリオ" panose="020B0604030504040204" pitchFamily="50" charset="-128"/>
              <a:ea typeface="メイリオ" panose="020B0604030504040204" pitchFamily="50" charset="-128"/>
            </a:endParaRPr>
          </a:p>
        </p:txBody>
      </p:sp>
      <p:sp>
        <p:nvSpPr>
          <p:cNvPr id="14" name="テキスト ボックス 2">
            <a:extLst>
              <a:ext uri="{FF2B5EF4-FFF2-40B4-BE49-F238E27FC236}">
                <a16:creationId xmlns:a16="http://schemas.microsoft.com/office/drawing/2014/main" id="{D6714CFB-F85E-4E78-95CB-0B3495B5DA9E}"/>
              </a:ext>
            </a:extLst>
          </p:cNvPr>
          <p:cNvSpPr txBox="1">
            <a:spLocks noChangeArrowheads="1"/>
          </p:cNvSpPr>
          <p:nvPr/>
        </p:nvSpPr>
        <p:spPr bwMode="auto">
          <a:xfrm>
            <a:off x="937717" y="6011523"/>
            <a:ext cx="5904656" cy="746358"/>
          </a:xfrm>
          <a:prstGeom prst="rect">
            <a:avLst/>
          </a:prstGeom>
          <a:noFill/>
          <a:ln w="9525">
            <a:noFill/>
            <a:miter lim="800000"/>
            <a:headEnd/>
            <a:tailEnd/>
          </a:ln>
        </p:spPr>
        <p:txBody>
          <a:bodyPr rot="0" vert="horz" wrap="square" lIns="91440" tIns="45720" rIns="91440" bIns="45720" anchor="t" anchorCtr="0">
            <a:spAutoFit/>
          </a:bodyPr>
          <a:lstStyle/>
          <a:p>
            <a:r>
              <a:rPr lang="ja-JP" altLang="en-US" sz="1100" dirty="0">
                <a:effectLst/>
                <a:latin typeface="MS UI Gothic" panose="020B0600070205080204" pitchFamily="50" charset="-128"/>
                <a:ea typeface="ＭＳ ゴシック" panose="020B0609070205080204" pitchFamily="49" charset="-128"/>
                <a:cs typeface="MS UI Gothic" panose="020B0600070205080204" pitchFamily="50" charset="-128"/>
              </a:rPr>
              <a:t>「</a:t>
            </a:r>
            <a:r>
              <a:rPr lang="ja-JP" sz="1100" dirty="0">
                <a:effectLst/>
                <a:latin typeface="MS UI Gothic" panose="020B0600070205080204" pitchFamily="50" charset="-128"/>
                <a:ea typeface="ＭＳ ゴシック" panose="020B0609070205080204" pitchFamily="49" charset="-128"/>
                <a:cs typeface="MS UI Gothic" panose="020B0600070205080204" pitchFamily="50" charset="-128"/>
              </a:rPr>
              <a:t>がんの治療と緩和ケアの関係</a:t>
            </a:r>
            <a:r>
              <a:rPr lang="ja-JP" altLang="en-US" sz="1100" dirty="0">
                <a:effectLst/>
                <a:latin typeface="MS UI Gothic" panose="020B0600070205080204" pitchFamily="50" charset="-128"/>
                <a:ea typeface="ＭＳ ゴシック" panose="020B0609070205080204" pitchFamily="49" charset="-128"/>
                <a:cs typeface="MS UI Gothic" panose="020B0600070205080204" pitchFamily="50" charset="-128"/>
              </a:rPr>
              <a:t>」</a:t>
            </a:r>
            <a:endParaRPr lang="ja-JP" dirty="0">
              <a:effectLst/>
              <a:latin typeface="MS UI Gothic" panose="020B0600070205080204" pitchFamily="50" charset="-128"/>
              <a:ea typeface="MS UI Gothic" panose="020B0600070205080204" pitchFamily="50" charset="-128"/>
              <a:cs typeface="MS UI Gothic" panose="020B0600070205080204" pitchFamily="50" charset="-128"/>
            </a:endParaRPr>
          </a:p>
          <a:p>
            <a:r>
              <a:rPr lang="ja-JP" altLang="ja-JP" sz="1050" kern="1200" dirty="0">
                <a:solidFill>
                  <a:srgbClr val="000000"/>
                </a:solidFill>
                <a:effectLst/>
                <a:latin typeface="MS UI Gothic" panose="020B0600070205080204" pitchFamily="50" charset="-128"/>
                <a:ea typeface="ＭＳ ゴシック" panose="020B0609070205080204" pitchFamily="49" charset="-128"/>
                <a:cs typeface="MS UI Gothic" panose="020B0600070205080204" pitchFamily="50" charset="-128"/>
              </a:rPr>
              <a:t>（厚生労働省「緩和ケア」を基に一部改変）</a:t>
            </a:r>
            <a:r>
              <a:rPr lang="en-US" altLang="ja-JP" sz="1050" kern="1200" dirty="0">
                <a:solidFill>
                  <a:srgbClr val="000000"/>
                </a:solidFill>
                <a:effectLst/>
                <a:latin typeface="MS UI Gothic" panose="020B0600070205080204" pitchFamily="50" charset="-128"/>
                <a:ea typeface="ＭＳ ゴシック" panose="020B0609070205080204" pitchFamily="49" charset="-128"/>
                <a:cs typeface="MS UI Gothic" panose="020B0600070205080204" pitchFamily="50" charset="-128"/>
              </a:rPr>
              <a:t>https://www.mhlw.go.jp/stf/seisakunitsuite/bunya/kenkou_iryou/kenkou/gan/gan_kanwa.html</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just"/>
            <a:r>
              <a:rPr lang="en-US" altLang="ja-JP" sz="105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11" name="グループ化 10">
            <a:extLst>
              <a:ext uri="{FF2B5EF4-FFF2-40B4-BE49-F238E27FC236}">
                <a16:creationId xmlns:a16="http://schemas.microsoft.com/office/drawing/2014/main" id="{411D38A9-5D96-474C-B95D-DF57C653B2F7}"/>
              </a:ext>
            </a:extLst>
          </p:cNvPr>
          <p:cNvGrpSpPr/>
          <p:nvPr/>
        </p:nvGrpSpPr>
        <p:grpSpPr>
          <a:xfrm>
            <a:off x="1116016" y="2803761"/>
            <a:ext cx="7268939" cy="855307"/>
            <a:chOff x="1089742" y="2801811"/>
            <a:chExt cx="7268939" cy="855307"/>
          </a:xfrm>
        </p:grpSpPr>
        <p:sp>
          <p:nvSpPr>
            <p:cNvPr id="13" name="右矢印 1">
              <a:extLst>
                <a:ext uri="{FF2B5EF4-FFF2-40B4-BE49-F238E27FC236}">
                  <a16:creationId xmlns:a16="http://schemas.microsoft.com/office/drawing/2014/main" id="{B10AF337-2ECA-4914-BD6C-DD6BD929A22C}"/>
                </a:ext>
              </a:extLst>
            </p:cNvPr>
            <p:cNvSpPr/>
            <p:nvPr/>
          </p:nvSpPr>
          <p:spPr>
            <a:xfrm>
              <a:off x="1089742" y="2801811"/>
              <a:ext cx="7268939" cy="855307"/>
            </a:xfrm>
            <a:prstGeom prst="rightArrow">
              <a:avLst/>
            </a:prstGeom>
            <a:solidFill>
              <a:srgbClr val="01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25C0A003-01AA-4A3E-9042-45E478FBF3AC}"/>
                </a:ext>
              </a:extLst>
            </p:cNvPr>
            <p:cNvSpPr txBox="1"/>
            <p:nvPr/>
          </p:nvSpPr>
          <p:spPr>
            <a:xfrm>
              <a:off x="3896494" y="3079219"/>
              <a:ext cx="2298211" cy="369332"/>
            </a:xfrm>
            <a:prstGeom prst="rect">
              <a:avLst/>
            </a:prstGeom>
            <a:noFill/>
          </p:spPr>
          <p:txBody>
            <a:bodyPr wrap="square" rtlCol="0">
              <a:spAutoFit/>
            </a:bodyPr>
            <a:lstStyle/>
            <a:p>
              <a:r>
                <a:rPr lang="ja-JP" altLang="en-US" b="1" dirty="0">
                  <a:solidFill>
                    <a:schemeClr val="bg1"/>
                  </a:solidFill>
                  <a:latin typeface="Century Gothic" panose="020B0502020202020204"/>
                  <a:ea typeface="メイリオ"/>
                </a:rPr>
                <a:t>がんの経過</a:t>
              </a:r>
              <a:endParaRPr lang="en-US" altLang="ja-JP" b="1" dirty="0">
                <a:solidFill>
                  <a:schemeClr val="bg1"/>
                </a:solidFill>
                <a:latin typeface="Century Gothic" panose="020B0502020202020204"/>
                <a:ea typeface="メイリオ"/>
              </a:endParaRPr>
            </a:p>
          </p:txBody>
        </p:sp>
      </p:grpSp>
      <p:sp>
        <p:nvSpPr>
          <p:cNvPr id="16" name="テキスト ボックス 15">
            <a:extLst>
              <a:ext uri="{FF2B5EF4-FFF2-40B4-BE49-F238E27FC236}">
                <a16:creationId xmlns:a16="http://schemas.microsoft.com/office/drawing/2014/main" id="{EC24EC79-222E-4D85-8AAB-3ADD789CB1B7}"/>
              </a:ext>
            </a:extLst>
          </p:cNvPr>
          <p:cNvSpPr txBox="1"/>
          <p:nvPr/>
        </p:nvSpPr>
        <p:spPr>
          <a:xfrm>
            <a:off x="1059684" y="5654071"/>
            <a:ext cx="7291388" cy="292388"/>
          </a:xfrm>
          <a:prstGeom prst="rect">
            <a:avLst/>
          </a:prstGeom>
          <a:noFill/>
        </p:spPr>
        <p:txBody>
          <a:bodyPr wrap="square" rtlCol="0">
            <a:spAutoFit/>
          </a:bodyPr>
          <a:lstStyle/>
          <a:p>
            <a:pPr algn="ctr"/>
            <a:r>
              <a:rPr kumimoji="1" lang="ja-JP" altLang="en-US" sz="1300"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がんに対する治療と並行して緩和ケアを行い、状況に合わせて割合を変えていく。</a:t>
            </a:r>
          </a:p>
        </p:txBody>
      </p:sp>
    </p:spTree>
    <p:extLst>
      <p:ext uri="{BB962C8B-B14F-4D97-AF65-F5344CB8AC3E}">
        <p14:creationId xmlns:p14="http://schemas.microsoft.com/office/powerpoint/2010/main" val="187752087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78" y="787692"/>
            <a:ext cx="8147833" cy="5282614"/>
          </a:xfrm>
          <a:prstGeom prst="rect">
            <a:avLst/>
          </a:prstGeom>
          <a:effectLst>
            <a:outerShdw blurRad="50800" dist="38100" dir="2700000" algn="tl" rotWithShape="0">
              <a:prstClr val="black">
                <a:alpha val="40000"/>
              </a:prstClr>
            </a:outerShdw>
          </a:effectLst>
        </p:spPr>
      </p:pic>
      <p:sp>
        <p:nvSpPr>
          <p:cNvPr id="3" name="テキスト ボックス 2"/>
          <p:cNvSpPr txBox="1"/>
          <p:nvPr/>
        </p:nvSpPr>
        <p:spPr>
          <a:xfrm>
            <a:off x="1691680" y="5293287"/>
            <a:ext cx="5904656" cy="584775"/>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がん患者の</a:t>
            </a:r>
            <a:r>
              <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生活の質</a:t>
            </a:r>
            <a:r>
              <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」対応</a:t>
            </a:r>
          </a:p>
        </p:txBody>
      </p:sp>
      <p:sp>
        <p:nvSpPr>
          <p:cNvPr id="5" name="正方形/長方形 4">
            <a:extLst>
              <a:ext uri="{FF2B5EF4-FFF2-40B4-BE49-F238E27FC236}">
                <a16:creationId xmlns:a16="http://schemas.microsoft.com/office/drawing/2014/main" id="{D1F8CA4C-77B5-4729-8F93-54C22DB35139}"/>
              </a:ext>
            </a:extLst>
          </p:cNvPr>
          <p:cNvSpPr/>
          <p:nvPr/>
        </p:nvSpPr>
        <p:spPr>
          <a:xfrm>
            <a:off x="8675414" y="6413050"/>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１</a:t>
            </a:r>
          </a:p>
        </p:txBody>
      </p:sp>
      <p:sp>
        <p:nvSpPr>
          <p:cNvPr id="2" name="テキスト ボックス 1">
            <a:extLst>
              <a:ext uri="{FF2B5EF4-FFF2-40B4-BE49-F238E27FC236}">
                <a16:creationId xmlns:a16="http://schemas.microsoft.com/office/drawing/2014/main" id="{4B779003-7578-442F-BD94-C451D153AEB9}"/>
              </a:ext>
            </a:extLst>
          </p:cNvPr>
          <p:cNvSpPr txBox="1"/>
          <p:nvPr/>
        </p:nvSpPr>
        <p:spPr>
          <a:xfrm>
            <a:off x="3131840" y="3810889"/>
            <a:ext cx="3096344" cy="132343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8000" b="1" i="0" u="none" strike="noStrike" kern="1200" cap="none" spc="0" normalizeH="0" baseline="0" noProof="0" dirty="0">
                <a:ln>
                  <a:noFill/>
                </a:ln>
                <a:solidFill>
                  <a:srgbClr val="404040"/>
                </a:solidFill>
                <a:effectLst/>
                <a:uLnTx/>
                <a:uFillTx/>
                <a:latin typeface="游明朝" panose="02020400000000000000" pitchFamily="18" charset="-128"/>
                <a:ea typeface="HGP創英角ｺﾞｼｯｸUB" panose="020B0A00000000000000" pitchFamily="50" charset="-128"/>
                <a:cs typeface="Arial" panose="020B0604020202020204" pitchFamily="34" charset="0"/>
              </a:rPr>
              <a:t>思い</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296339225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407" y="1772816"/>
            <a:ext cx="4279625" cy="2445501"/>
          </a:xfrm>
          <a:prstGeom prst="rect">
            <a:avLst/>
          </a:prstGeom>
        </p:spPr>
      </p:pic>
      <p:pic>
        <p:nvPicPr>
          <p:cNvPr id="14" name="図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407" y="1772816"/>
            <a:ext cx="4279625" cy="2445501"/>
          </a:xfrm>
          <a:prstGeom prst="rect">
            <a:avLst/>
          </a:prstGeom>
        </p:spPr>
      </p:pic>
      <p:sp>
        <p:nvSpPr>
          <p:cNvPr id="16" name="角丸四角形吹き出し 15"/>
          <p:cNvSpPr/>
          <p:nvPr/>
        </p:nvSpPr>
        <p:spPr>
          <a:xfrm>
            <a:off x="1658861" y="4082348"/>
            <a:ext cx="5806539" cy="1923155"/>
          </a:xfrm>
          <a:custGeom>
            <a:avLst/>
            <a:gdLst>
              <a:gd name="connsiteX0" fmla="*/ 0 w 5806539"/>
              <a:gd name="connsiteY0" fmla="*/ 878234 h 1923155"/>
              <a:gd name="connsiteX1" fmla="*/ 208989 w 5806539"/>
              <a:gd name="connsiteY1" fmla="*/ 669245 h 1923155"/>
              <a:gd name="connsiteX2" fmla="*/ 2580387 w 5806539"/>
              <a:gd name="connsiteY2" fmla="*/ 668824 h 1923155"/>
              <a:gd name="connsiteX3" fmla="*/ 2905528 w 5806539"/>
              <a:gd name="connsiteY3" fmla="*/ 0 h 1923155"/>
              <a:gd name="connsiteX4" fmla="*/ 3242351 w 5806539"/>
              <a:gd name="connsiteY4" fmla="*/ 673880 h 1923155"/>
              <a:gd name="connsiteX5" fmla="*/ 5597550 w 5806539"/>
              <a:gd name="connsiteY5" fmla="*/ 669245 h 1923155"/>
              <a:gd name="connsiteX6" fmla="*/ 5806539 w 5806539"/>
              <a:gd name="connsiteY6" fmla="*/ 878234 h 1923155"/>
              <a:gd name="connsiteX7" fmla="*/ 5806539 w 5806539"/>
              <a:gd name="connsiteY7" fmla="*/ 878230 h 1923155"/>
              <a:gd name="connsiteX8" fmla="*/ 5806539 w 5806539"/>
              <a:gd name="connsiteY8" fmla="*/ 878230 h 1923155"/>
              <a:gd name="connsiteX9" fmla="*/ 5806539 w 5806539"/>
              <a:gd name="connsiteY9" fmla="*/ 1191708 h 1923155"/>
              <a:gd name="connsiteX10" fmla="*/ 5806539 w 5806539"/>
              <a:gd name="connsiteY10" fmla="*/ 1714166 h 1923155"/>
              <a:gd name="connsiteX11" fmla="*/ 5597550 w 5806539"/>
              <a:gd name="connsiteY11" fmla="*/ 1923155 h 1923155"/>
              <a:gd name="connsiteX12" fmla="*/ 2419391 w 5806539"/>
              <a:gd name="connsiteY12" fmla="*/ 1923155 h 1923155"/>
              <a:gd name="connsiteX13" fmla="*/ 967757 w 5806539"/>
              <a:gd name="connsiteY13" fmla="*/ 1923155 h 1923155"/>
              <a:gd name="connsiteX14" fmla="*/ 967757 w 5806539"/>
              <a:gd name="connsiteY14" fmla="*/ 1923155 h 1923155"/>
              <a:gd name="connsiteX15" fmla="*/ 208989 w 5806539"/>
              <a:gd name="connsiteY15" fmla="*/ 1923155 h 1923155"/>
              <a:gd name="connsiteX16" fmla="*/ 0 w 5806539"/>
              <a:gd name="connsiteY16" fmla="*/ 1714166 h 1923155"/>
              <a:gd name="connsiteX17" fmla="*/ 0 w 5806539"/>
              <a:gd name="connsiteY17" fmla="*/ 1191708 h 1923155"/>
              <a:gd name="connsiteX18" fmla="*/ 0 w 5806539"/>
              <a:gd name="connsiteY18" fmla="*/ 878230 h 1923155"/>
              <a:gd name="connsiteX19" fmla="*/ 0 w 5806539"/>
              <a:gd name="connsiteY19" fmla="*/ 878230 h 1923155"/>
              <a:gd name="connsiteX20" fmla="*/ 0 w 5806539"/>
              <a:gd name="connsiteY20" fmla="*/ 878234 h 1923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06539" h="1923155">
                <a:moveTo>
                  <a:pt x="0" y="878234"/>
                </a:moveTo>
                <a:cubicBezTo>
                  <a:pt x="0" y="762813"/>
                  <a:pt x="93568" y="669245"/>
                  <a:pt x="208989" y="669245"/>
                </a:cubicBezTo>
                <a:lnTo>
                  <a:pt x="2580387" y="668824"/>
                </a:lnTo>
                <a:lnTo>
                  <a:pt x="2905528" y="0"/>
                </a:lnTo>
                <a:lnTo>
                  <a:pt x="3242351" y="673880"/>
                </a:lnTo>
                <a:lnTo>
                  <a:pt x="5597550" y="669245"/>
                </a:lnTo>
                <a:cubicBezTo>
                  <a:pt x="5712971" y="669245"/>
                  <a:pt x="5806539" y="762813"/>
                  <a:pt x="5806539" y="878234"/>
                </a:cubicBezTo>
                <a:lnTo>
                  <a:pt x="5806539" y="878230"/>
                </a:lnTo>
                <a:lnTo>
                  <a:pt x="5806539" y="878230"/>
                </a:lnTo>
                <a:lnTo>
                  <a:pt x="5806539" y="1191708"/>
                </a:lnTo>
                <a:lnTo>
                  <a:pt x="5806539" y="1714166"/>
                </a:lnTo>
                <a:cubicBezTo>
                  <a:pt x="5806539" y="1829587"/>
                  <a:pt x="5712971" y="1923155"/>
                  <a:pt x="5597550" y="1923155"/>
                </a:cubicBezTo>
                <a:lnTo>
                  <a:pt x="2419391" y="1923155"/>
                </a:lnTo>
                <a:lnTo>
                  <a:pt x="967757" y="1923155"/>
                </a:lnTo>
                <a:lnTo>
                  <a:pt x="967757" y="1923155"/>
                </a:lnTo>
                <a:lnTo>
                  <a:pt x="208989" y="1923155"/>
                </a:lnTo>
                <a:cubicBezTo>
                  <a:pt x="93568" y="1923155"/>
                  <a:pt x="0" y="1829587"/>
                  <a:pt x="0" y="1714166"/>
                </a:cubicBezTo>
                <a:lnTo>
                  <a:pt x="0" y="1191708"/>
                </a:lnTo>
                <a:lnTo>
                  <a:pt x="0" y="878230"/>
                </a:lnTo>
                <a:lnTo>
                  <a:pt x="0" y="878230"/>
                </a:lnTo>
                <a:lnTo>
                  <a:pt x="0" y="878234"/>
                </a:lnTo>
                <a:close/>
              </a:path>
            </a:pathLst>
          </a:custGeom>
          <a:solidFill>
            <a:srgbClr val="FF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216000" rIns="0" bIns="108000" rtlCol="0" anchor="b"/>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5400" b="1" i="0" normalizeH="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rPr>
              <a:t>２人に１人</a:t>
            </a:r>
          </a:p>
        </p:txBody>
      </p:sp>
      <p:sp>
        <p:nvSpPr>
          <p:cNvPr id="6" name="テキスト ボックス 5"/>
          <p:cNvSpPr txBox="1"/>
          <p:nvPr/>
        </p:nvSpPr>
        <p:spPr>
          <a:xfrm>
            <a:off x="431540" y="208696"/>
            <a:ext cx="8280919" cy="769441"/>
          </a:xfrm>
          <a:prstGeom prst="rect">
            <a:avLst/>
          </a:prstGeom>
          <a:noFill/>
          <a:effectLst/>
        </p:spPr>
        <p:txBody>
          <a:bodyPr wrap="square" rtlCol="0">
            <a:sp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pPr marL="0" algn="ctr" defTabSz="914400">
              <a:buNone/>
              <a:defRPr kumimoji="1" sz="4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normalizeH="0" noProof="0">
                <a:solidFill>
                  <a:srgbClr val="FFFFFF"/>
                </a:solidFill>
                <a:uLnTx/>
                <a:uFillTx/>
                <a:latin typeface="メイリオ" panose="020B0604030504040204" pitchFamily="50" charset="-128"/>
                <a:ea typeface="メイリオ" panose="020B0604030504040204" pitchFamily="50" charset="-128"/>
                <a:cs typeface="+mn-cs"/>
              </a:rPr>
              <a:t>がんになる人の割合</a:t>
            </a:r>
          </a:p>
        </p:txBody>
      </p:sp>
      <p:sp>
        <p:nvSpPr>
          <p:cNvPr id="7" name="テキスト ボックス 6"/>
          <p:cNvSpPr txBox="1"/>
          <p:nvPr/>
        </p:nvSpPr>
        <p:spPr>
          <a:xfrm>
            <a:off x="2319899" y="6483044"/>
            <a:ext cx="6092105" cy="253916"/>
          </a:xfrm>
          <a:prstGeom prst="rect">
            <a:avLst/>
          </a:prstGeom>
          <a:noFill/>
        </p:spPr>
        <p:txBody>
          <a:bodyPr wrap="square" rtlCol="0">
            <a:spAutoFit/>
          </a:bodyPr>
          <a:lstStyle>
            <a:defPPr>
              <a:defRPr lang="ja-JP"/>
            </a:defPPr>
          </a:lstStyle>
          <a:p>
            <a:pPr marL="0" algn="r" defTabSz="914400">
              <a:buNone/>
              <a:defRPr kumimoji="1" sz="1800" b="0" i="0" normalizeH="0" noProof="0">
                <a:uLnTx/>
                <a:uFillTx/>
                <a:latin typeface="+mn-lt"/>
                <a:ea typeface="+mn-ea"/>
                <a:cs typeface="+mn-cs"/>
              </a:defRPr>
            </a:pPr>
            <a:r>
              <a:rPr kumimoji="1" lang="ja-JP" altLang="en-US" sz="1050" b="0" i="0" normalizeH="0" noProof="0">
                <a:solidFill>
                  <a:schemeClr val="tx1">
                    <a:lumMod val="65000"/>
                    <a:lumOff val="35000"/>
                  </a:schemeClr>
                </a:solidFill>
                <a:uLnTx/>
                <a:uFillTx/>
                <a:latin typeface="メイリオ" panose="020B0604030504040204" pitchFamily="50" charset="-128"/>
                <a:ea typeface="メイリオ" panose="020B0604030504040204" pitchFamily="50" charset="-128"/>
                <a:cs typeface="メイリオ" panose="020B0604030504040204" pitchFamily="50" charset="-128"/>
              </a:rPr>
              <a:t>出典：国立がん研究センターがん情報サービス「がん登録・統計」最新がん統計</a:t>
            </a:r>
            <a:endParaRPr kumimoji="1" lang="ja-JP" altLang="en-US" sz="105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a:extLst>
              <a:ext uri="{FF2B5EF4-FFF2-40B4-BE49-F238E27FC236}">
                <a16:creationId xmlns:a16="http://schemas.microsoft.com/office/drawing/2014/main" id="{EFC7B6D9-BCAD-423C-88BF-F9DE1277DEF3}"/>
              </a:ext>
            </a:extLst>
          </p:cNvPr>
          <p:cNvSpPr/>
          <p:nvPr/>
        </p:nvSpPr>
        <p:spPr>
          <a:xfrm>
            <a:off x="8497331" y="6422272"/>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４</a:t>
            </a:r>
          </a:p>
        </p:txBody>
      </p:sp>
    </p:spTree>
    <p:extLst>
      <p:ext uri="{BB962C8B-B14F-4D97-AF65-F5344CB8AC3E}">
        <p14:creationId xmlns:p14="http://schemas.microsoft.com/office/powerpoint/2010/main" val="19476740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23528" y="1916832"/>
            <a:ext cx="8477857" cy="4364656"/>
          </a:xfrm>
          <a:prstGeom prst="rect">
            <a:avLst/>
          </a:prstGeom>
          <a:noFill/>
        </p:spPr>
        <p:txBody>
          <a:bodyPr wrap="square" rtlCol="0">
            <a:spAutoFit/>
          </a:bodyPr>
          <a:lstStyle>
            <a:defPPr>
              <a:defRPr lang="ja-JP"/>
            </a:defPPr>
            <a:lvl1pPr algn="ctr">
              <a:defRPr sz="4000" b="1">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ts val="8500"/>
              </a:lnSpc>
              <a:spcBef>
                <a:spcPts val="0"/>
              </a:spcBef>
              <a:spcAft>
                <a:spcPts val="0"/>
              </a:spcAft>
              <a:buClrTx/>
              <a:buSzTx/>
              <a:buFontTx/>
              <a:buNone/>
              <a:tabLst/>
              <a:defRPr/>
            </a:pPr>
            <a:r>
              <a:rPr kumimoji="1" lang="ja-JP" altLang="en-US"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がん患者さんの</a:t>
            </a:r>
            <a:endParaRPr kumimoji="1" lang="en-US" altLang="ja-JP" sz="4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ts val="8500"/>
              </a:lnSpc>
              <a:spcBef>
                <a:spcPts val="0"/>
              </a:spcBef>
              <a:spcAft>
                <a:spcPts val="0"/>
              </a:spcAft>
              <a:buClrTx/>
              <a:buSzTx/>
              <a:buFontTx/>
              <a:buNone/>
              <a:tabLst/>
              <a:defRPr/>
            </a:pPr>
            <a:r>
              <a:rPr kumimoji="1" lang="ja-JP" altLang="en-US"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おもいを聞いてみよう</a:t>
            </a:r>
            <a:endParaRPr kumimoji="1" lang="en-US" altLang="ja-JP" sz="4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ts val="8500"/>
              </a:lnSpc>
              <a:spcBef>
                <a:spcPts val="0"/>
              </a:spcBef>
              <a:spcAft>
                <a:spcPts val="0"/>
              </a:spcAft>
              <a:buClrTx/>
              <a:buSzTx/>
              <a:buFontTx/>
              <a:buNone/>
              <a:tabLst/>
              <a:defRPr/>
            </a:pPr>
            <a:r>
              <a:rPr kumimoji="1" lang="en-US" altLang="ja-JP" sz="4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DVD </a:t>
            </a:r>
            <a:r>
              <a:rPr kumimoji="1" lang="ja-JP" altLang="en-US" sz="4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rPr>
              <a:t>供覧</a:t>
            </a:r>
          </a:p>
          <a:p>
            <a:pPr marL="0" marR="0" lvl="0" indent="0" algn="ctr" defTabSz="914400" rtl="0" eaLnBrk="1" fontAlgn="auto" latinLnBrk="0" hangingPunct="1">
              <a:lnSpc>
                <a:spcPts val="8500"/>
              </a:lnSpc>
              <a:spcBef>
                <a:spcPts val="0"/>
              </a:spcBef>
              <a:spcAft>
                <a:spcPts val="0"/>
              </a:spcAft>
              <a:buClrTx/>
              <a:buSzTx/>
              <a:buFontTx/>
              <a:buNone/>
              <a:tabLst/>
              <a:defRPr/>
            </a:pPr>
            <a:endParaRPr kumimoji="1" lang="ja-JP" altLang="en-US" sz="48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524063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95536" y="1268760"/>
            <a:ext cx="8477857" cy="4452501"/>
          </a:xfrm>
          <a:prstGeom prst="rect">
            <a:avLst/>
          </a:prstGeom>
          <a:noFill/>
        </p:spPr>
        <p:txBody>
          <a:bodyPr wrap="square" rtlCol="0">
            <a:spAutoFit/>
          </a:bodyPr>
          <a:lstStyle>
            <a:defPPr>
              <a:defRPr lang="ja-JP"/>
            </a:defPPr>
            <a:lvl1pPr algn="ctr">
              <a:defRPr sz="4000" b="1">
                <a:solidFill>
                  <a:schemeClr val="accent3">
                    <a:lumMod val="50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lnSpc>
                <a:spcPts val="8500"/>
              </a:lnSpc>
            </a:pPr>
            <a:r>
              <a:rPr lang="ja-JP" altLang="en-US" sz="6500">
                <a:solidFill>
                  <a:schemeClr val="tx1">
                    <a:lumMod val="75000"/>
                    <a:lumOff val="25000"/>
                  </a:schemeClr>
                </a:solidFill>
              </a:rPr>
              <a:t>がんサバイバー</a:t>
            </a:r>
            <a:endParaRPr lang="en-US" altLang="ja-JP" sz="6500" dirty="0">
              <a:solidFill>
                <a:schemeClr val="tx1">
                  <a:lumMod val="75000"/>
                  <a:lumOff val="25000"/>
                </a:schemeClr>
              </a:solidFill>
            </a:endParaRPr>
          </a:p>
          <a:p>
            <a:pPr>
              <a:lnSpc>
                <a:spcPts val="8500"/>
              </a:lnSpc>
            </a:pPr>
            <a:r>
              <a:rPr lang="ja-JP" altLang="en-US" sz="6500">
                <a:solidFill>
                  <a:schemeClr val="tx1">
                    <a:lumMod val="75000"/>
                    <a:lumOff val="25000"/>
                  </a:schemeClr>
                </a:solidFill>
              </a:rPr>
              <a:t>○ ○ ○ ○さん</a:t>
            </a:r>
            <a:endParaRPr lang="en-US" altLang="ja-JP" sz="6500" dirty="0">
              <a:solidFill>
                <a:schemeClr val="tx1">
                  <a:lumMod val="75000"/>
                  <a:lumOff val="25000"/>
                </a:schemeClr>
              </a:solidFill>
            </a:endParaRPr>
          </a:p>
          <a:p>
            <a:pPr>
              <a:lnSpc>
                <a:spcPts val="8500"/>
              </a:lnSpc>
            </a:pPr>
            <a:r>
              <a:rPr lang="ja-JP" altLang="en-US" sz="6500">
                <a:solidFill>
                  <a:schemeClr val="tx1">
                    <a:lumMod val="75000"/>
                    <a:lumOff val="25000"/>
                  </a:schemeClr>
                </a:solidFill>
              </a:rPr>
              <a:t>に経験をお話し</a:t>
            </a:r>
            <a:endParaRPr lang="en-US" altLang="ja-JP" sz="6500" dirty="0">
              <a:solidFill>
                <a:schemeClr val="tx1">
                  <a:lumMod val="75000"/>
                  <a:lumOff val="25000"/>
                </a:schemeClr>
              </a:solidFill>
            </a:endParaRPr>
          </a:p>
          <a:p>
            <a:pPr>
              <a:lnSpc>
                <a:spcPts val="8500"/>
              </a:lnSpc>
            </a:pPr>
            <a:r>
              <a:rPr lang="ja-JP" altLang="en-US" sz="6500">
                <a:solidFill>
                  <a:schemeClr val="tx1">
                    <a:lumMod val="75000"/>
                    <a:lumOff val="25000"/>
                  </a:schemeClr>
                </a:solidFill>
              </a:rPr>
              <a:t>いただきます。</a:t>
            </a:r>
            <a:endParaRPr lang="ja-JP" altLang="en-US" sz="6500" dirty="0">
              <a:solidFill>
                <a:schemeClr val="tx1">
                  <a:lumMod val="75000"/>
                  <a:lumOff val="25000"/>
                </a:schemeClr>
              </a:solidFill>
            </a:endParaRPr>
          </a:p>
        </p:txBody>
      </p:sp>
    </p:spTree>
    <p:extLst>
      <p:ext uri="{BB962C8B-B14F-4D97-AF65-F5344CB8AC3E}">
        <p14:creationId xmlns:p14="http://schemas.microsoft.com/office/powerpoint/2010/main" val="42656849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248003"/>
            <a:ext cx="8928992" cy="754053"/>
          </a:xfrm>
          <a:prstGeom prst="rect">
            <a:avLst/>
          </a:prstGeom>
          <a:noFill/>
        </p:spPr>
        <p:txBody>
          <a:bodyPr wrap="square" rtlCol="0">
            <a:spAutoFit/>
          </a:bodyPr>
          <a:lstStyle>
            <a:defPPr>
              <a:defRPr lang="ja-JP"/>
            </a:defPPr>
            <a:lvl1pPr marL="0" algn="ctr" defTabSz="914400" rtl="0" eaLnBrk="1" latinLnBrk="0" hangingPunct="1">
              <a:defRPr kumimoji="1" sz="44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300" b="1" i="0" u="none" strike="noStrike" kern="1200" cap="none" spc="-15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がん患者の「生活の質」</a:t>
            </a:r>
          </a:p>
        </p:txBody>
      </p:sp>
      <p:grpSp>
        <p:nvGrpSpPr>
          <p:cNvPr id="4" name="グループ化 3"/>
          <p:cNvGrpSpPr/>
          <p:nvPr/>
        </p:nvGrpSpPr>
        <p:grpSpPr>
          <a:xfrm>
            <a:off x="375326" y="2611935"/>
            <a:ext cx="2091716" cy="1995778"/>
            <a:chOff x="286136" y="2583511"/>
            <a:chExt cx="2091716" cy="1995778"/>
          </a:xfrm>
        </p:grpSpPr>
        <p:sp>
          <p:nvSpPr>
            <p:cNvPr id="17" name="円/楕円 16"/>
            <p:cNvSpPr/>
            <p:nvPr/>
          </p:nvSpPr>
          <p:spPr>
            <a:xfrm>
              <a:off x="286136" y="2583511"/>
              <a:ext cx="2091716" cy="1995778"/>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pic>
          <p:nvPicPr>
            <p:cNvPr id="18" name="Picture 2" descr="C:\Users\nakamura\Desktop\サタケさんイラストスライド化拡大-35.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3278" y="2761797"/>
              <a:ext cx="1869114" cy="163920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テキスト ボックス 23"/>
          <p:cNvSpPr txBox="1"/>
          <p:nvPr/>
        </p:nvSpPr>
        <p:spPr>
          <a:xfrm>
            <a:off x="1429969" y="1167953"/>
            <a:ext cx="6275678" cy="2554545"/>
          </a:xfrm>
          <a:prstGeom prst="roundRect">
            <a:avLst>
              <a:gd name="adj" fmla="val 0"/>
            </a:avLst>
          </a:prstGeom>
          <a:noFill/>
        </p:spPr>
        <p:txBody>
          <a:bodyPr wrap="square" rtlCol="0">
            <a:spAutoFit/>
          </a:bodyPr>
          <a:lstStyle>
            <a:defPPr>
              <a:defRPr lang="ja-JP"/>
            </a:defPPr>
            <a:lvl1pPr marL="0" algn="ctr" defTabSz="914400" rtl="0" eaLnBrk="1" latinLnBrk="0" hangingPunct="1">
              <a:defRPr kumimoji="1" sz="4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000" b="1" i="0" normalizeH="0" noProof="0">
                <a:solidFill>
                  <a:srgbClr val="40404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40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一人一人の生き方が</a:t>
            </a:r>
            <a:br>
              <a:rPr kumimoji="1" lang="en-US" altLang="ja-JP" sz="40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40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異なる</a:t>
            </a:r>
            <a:r>
              <a:rPr kumimoji="1" lang="ja-JP" altLang="en-US" sz="4000" b="1" i="0" u="none" strike="noStrike" kern="1200" cap="none" spc="0" normalizeH="0" baseline="0" noProof="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ように、</a:t>
            </a:r>
            <a:br>
              <a:rPr kumimoji="1" lang="en-US" altLang="ja-JP" sz="40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40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がんへの向き合い方も</a:t>
            </a:r>
            <a:br>
              <a:rPr kumimoji="1" lang="en-US" altLang="ja-JP" sz="40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40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人それぞれ</a:t>
            </a:r>
            <a:endParaRPr kumimoji="1" lang="en-US" altLang="ja-JP" sz="3000" b="1" i="0" u="none" strike="noStrike" kern="1200" cap="none" spc="0" normalizeH="0" baseline="0" noProof="0" dirty="0">
              <a:ln>
                <a:noFill/>
              </a:ln>
              <a:solidFill>
                <a:srgbClr val="404040"/>
              </a:solidFill>
              <a:effectLst/>
              <a:uLnTx/>
              <a:uFillTx/>
              <a:latin typeface="メイリオ" panose="020B0604030504040204" pitchFamily="50" charset="-128"/>
              <a:ea typeface="メイリオ" panose="020B0604030504040204" pitchFamily="50" charset="-128"/>
            </a:endParaRPr>
          </a:p>
        </p:txBody>
      </p:sp>
      <p:grpSp>
        <p:nvGrpSpPr>
          <p:cNvPr id="5" name="グループ化 4"/>
          <p:cNvGrpSpPr/>
          <p:nvPr/>
        </p:nvGrpSpPr>
        <p:grpSpPr>
          <a:xfrm>
            <a:off x="6718385" y="2365959"/>
            <a:ext cx="2163966" cy="2118184"/>
            <a:chOff x="6749882" y="1804563"/>
            <a:chExt cx="2163966" cy="2118184"/>
          </a:xfrm>
        </p:grpSpPr>
        <p:sp>
          <p:nvSpPr>
            <p:cNvPr id="14" name="円/楕円 13"/>
            <p:cNvSpPr/>
            <p:nvPr/>
          </p:nvSpPr>
          <p:spPr>
            <a:xfrm>
              <a:off x="6749882" y="1804563"/>
              <a:ext cx="2163966" cy="2095425"/>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grpSp>
          <p:nvGrpSpPr>
            <p:cNvPr id="3" name="グループ化 2"/>
            <p:cNvGrpSpPr/>
            <p:nvPr/>
          </p:nvGrpSpPr>
          <p:grpSpPr>
            <a:xfrm>
              <a:off x="6991697" y="2125401"/>
              <a:ext cx="1760250" cy="1797346"/>
              <a:chOff x="6991697" y="2125401"/>
              <a:chExt cx="1760250" cy="1797346"/>
            </a:xfrm>
          </p:grpSpPr>
          <p:sp>
            <p:nvSpPr>
              <p:cNvPr id="2" name="円/楕円 1"/>
              <p:cNvSpPr/>
              <p:nvPr/>
            </p:nvSpPr>
            <p:spPr>
              <a:xfrm>
                <a:off x="8074116" y="3494118"/>
                <a:ext cx="216024" cy="164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pic>
            <p:nvPicPr>
              <p:cNvPr id="16" name="Picture 2" descr="C:\Users\nakamura\Desktop\サタケさんイラストスライド化拡大-36.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991697" y="2125401"/>
                <a:ext cx="1760250" cy="179734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テキスト ボックス 7"/>
          <p:cNvSpPr txBox="1"/>
          <p:nvPr/>
        </p:nvSpPr>
        <p:spPr>
          <a:xfrm>
            <a:off x="539552" y="4346187"/>
            <a:ext cx="8064896" cy="2120118"/>
          </a:xfrm>
          <a:prstGeom prst="roundRect">
            <a:avLst>
              <a:gd name="adj" fmla="val 14464"/>
            </a:avLst>
          </a:prstGeom>
          <a:solidFill>
            <a:srgbClr val="E1FEFF">
              <a:alpha val="90000"/>
            </a:srgbClr>
          </a:solidFill>
          <a:ln w="76200">
            <a:solidFill>
              <a:srgbClr val="0070C0"/>
            </a:solidFill>
          </a:ln>
          <a:effectLst>
            <a:outerShdw blurRad="50800" dist="38100" dir="2700000" algn="tl" rotWithShape="0">
              <a:prstClr val="black">
                <a:alpha val="40000"/>
              </a:prstClr>
            </a:outerShdw>
          </a:effectLst>
        </p:spPr>
        <p:txBody>
          <a:bodyPr wrap="square" tIns="252000" rtlCol="0" anchor="ctr" anchorCtr="0">
            <a:noAutofit/>
          </a:bodyPr>
          <a:lstStyle>
            <a:defPPr>
              <a:defRPr lang="ja-JP"/>
            </a:defPPr>
            <a:lvl1pPr marL="0" algn="ctr" defTabSz="914400" rtl="0" eaLnBrk="1" latinLnBrk="0" hangingPunct="1">
              <a:defRPr kumimoji="1" sz="4800" b="1" kern="1200">
                <a:solidFill>
                  <a:srgbClr val="0070C0"/>
                </a:solidFill>
                <a:effectLst/>
                <a:latin typeface="メイリオ" panose="020B0604030504040204" pitchFamily="50" charset="-128"/>
                <a:ea typeface="メイリオ" panose="020B0604030504040204" pitchFamily="50" charset="-128"/>
                <a:cs typeface="メイリオ" panose="020B0604030504040204"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800" b="1" i="0" normalizeH="0" noProof="0">
                <a:solidFill>
                  <a:srgbClr val="0070C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36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自分らしく生きられるよう</a:t>
            </a:r>
            <a:br>
              <a:rPr kumimoji="1" lang="en-US" altLang="ja-JP" sz="36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44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生活の質</a:t>
            </a:r>
            <a:r>
              <a:rPr kumimoji="1" lang="ja-JP" altLang="en-US" sz="3000" b="1" i="0" u="none" strike="noStrike" kern="1200" cap="none" spc="-15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（クオリティ・オブ・ライフ）</a:t>
            </a:r>
          </a:p>
          <a:p>
            <a:pPr marL="0" marR="0" lvl="0" indent="0" algn="ctr" defTabSz="914400" rtl="0" eaLnBrk="1" fontAlgn="auto" latinLnBrk="0" hangingPunct="1">
              <a:lnSpc>
                <a:spcPct val="100000"/>
              </a:lnSpc>
              <a:spcBef>
                <a:spcPts val="0"/>
              </a:spcBef>
              <a:spcAft>
                <a:spcPts val="0"/>
              </a:spcAft>
              <a:buClrTx/>
              <a:buSzTx/>
              <a:buFontTx/>
              <a:buNone/>
              <a:tabLst/>
              <a:defRPr kumimoji="1" sz="4800" b="1" i="0" normalizeH="0" noProof="0">
                <a:solidFill>
                  <a:srgbClr val="0070C0"/>
                </a:solidFill>
                <a:uLnTx/>
                <a:uFillTx/>
                <a:latin typeface="メイリオ" panose="020B0604030504040204" pitchFamily="50" charset="-128"/>
                <a:ea typeface="メイリオ" panose="020B0604030504040204" pitchFamily="50" charset="-128"/>
                <a:cs typeface="メイリオ" panose="020B0604030504040204" pitchFamily="50" charset="-128"/>
              </a:defRPr>
            </a:pPr>
            <a:r>
              <a:rPr kumimoji="1" lang="ja-JP" altLang="en-US" sz="4400" b="1" i="0" u="none" strike="noStrike" kern="1200" cap="none" spc="0" normalizeH="0" baseline="0" noProof="0">
                <a:ln>
                  <a:noFill/>
                </a:ln>
                <a:solidFill>
                  <a:srgbClr val="0070C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の維持・向上が大切</a:t>
            </a:r>
          </a:p>
        </p:txBody>
      </p:sp>
      <p:sp>
        <p:nvSpPr>
          <p:cNvPr id="13" name="正方形/長方形 12">
            <a:extLst>
              <a:ext uri="{FF2B5EF4-FFF2-40B4-BE49-F238E27FC236}">
                <a16:creationId xmlns:a16="http://schemas.microsoft.com/office/drawing/2014/main" id="{8A89BB57-B128-4893-A0BF-978DE53B380F}"/>
              </a:ext>
            </a:extLst>
          </p:cNvPr>
          <p:cNvSpPr/>
          <p:nvPr/>
        </p:nvSpPr>
        <p:spPr>
          <a:xfrm>
            <a:off x="8479805" y="6374462"/>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５</a:t>
            </a:r>
          </a:p>
        </p:txBody>
      </p:sp>
    </p:spTree>
    <p:extLst>
      <p:ext uri="{BB962C8B-B14F-4D97-AF65-F5344CB8AC3E}">
        <p14:creationId xmlns:p14="http://schemas.microsoft.com/office/powerpoint/2010/main" val="27311679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nodeType="clickPar">
                      <p:stCondLst>
                        <p:cond delay="indefinite"/>
                        <p:cond evt="onBegin" delay="0">
                          <p:tn val="11"/>
                        </p:cond>
                      </p:stCondLst>
                      <p:childTnLst>
                        <p:par>
                          <p:cTn id="13" fill="hold" nodeType="after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78" y="787692"/>
            <a:ext cx="8147834" cy="5282614"/>
          </a:xfrm>
          <a:prstGeom prst="rect">
            <a:avLst/>
          </a:prstGeom>
          <a:effectLst>
            <a:outerShdw blurRad="50800" dist="38100" dir="2700000" algn="tl" rotWithShape="0">
              <a:prstClr val="black">
                <a:alpha val="40000"/>
              </a:prstClr>
            </a:outerShdw>
          </a:effectLst>
        </p:spPr>
      </p:pic>
      <p:sp>
        <p:nvSpPr>
          <p:cNvPr id="3" name="テキスト ボックス 2"/>
          <p:cNvSpPr txBox="1"/>
          <p:nvPr/>
        </p:nvSpPr>
        <p:spPr>
          <a:xfrm>
            <a:off x="1691680" y="5293287"/>
            <a:ext cx="5904656" cy="584775"/>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文部科学省　がん教育推進のための教材</a:t>
            </a:r>
            <a:endPar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1600" b="0" i="0" u="none" strike="noStrike" kern="1200" cap="none" spc="0" normalizeH="0" baseline="0" noProof="0">
                <a:ln>
                  <a:noFill/>
                </a:ln>
                <a:solidFill>
                  <a:prstClr val="black">
                    <a:lumMod val="85000"/>
                    <a:lumOff val="1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がん患者への理解と共生」対応</a:t>
            </a:r>
          </a:p>
        </p:txBody>
      </p:sp>
      <p:sp>
        <p:nvSpPr>
          <p:cNvPr id="5" name="正方形/長方形 4">
            <a:extLst>
              <a:ext uri="{FF2B5EF4-FFF2-40B4-BE49-F238E27FC236}">
                <a16:creationId xmlns:a16="http://schemas.microsoft.com/office/drawing/2014/main" id="{23369C98-6919-4DEA-B755-7762FA452651}"/>
              </a:ext>
            </a:extLst>
          </p:cNvPr>
          <p:cNvSpPr/>
          <p:nvPr/>
        </p:nvSpPr>
        <p:spPr>
          <a:xfrm>
            <a:off x="8675414" y="6413050"/>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１</a:t>
            </a:r>
          </a:p>
        </p:txBody>
      </p:sp>
      <p:sp>
        <p:nvSpPr>
          <p:cNvPr id="7" name="テキスト ボックス 6">
            <a:extLst>
              <a:ext uri="{FF2B5EF4-FFF2-40B4-BE49-F238E27FC236}">
                <a16:creationId xmlns:a16="http://schemas.microsoft.com/office/drawing/2014/main" id="{CAE89FA5-C709-414B-84D5-6C638073B798}"/>
              </a:ext>
            </a:extLst>
          </p:cNvPr>
          <p:cNvSpPr txBox="1"/>
          <p:nvPr/>
        </p:nvSpPr>
        <p:spPr>
          <a:xfrm>
            <a:off x="575556" y="2756901"/>
            <a:ext cx="7992888" cy="230832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404040"/>
                </a:solidFill>
                <a:effectLst/>
                <a:uLnTx/>
                <a:uFillTx/>
                <a:latin typeface="游明朝" panose="02020400000000000000" pitchFamily="18" charset="-128"/>
                <a:ea typeface="HGP創英角ｺﾞｼｯｸUB" panose="020B0A00000000000000" pitchFamily="50" charset="-128"/>
                <a:cs typeface="Arial" panose="020B0604020202020204" pitchFamily="34" charset="0"/>
              </a:rPr>
              <a:t>がん患者と共に</a:t>
            </a:r>
            <a:endParaRPr kumimoji="1" lang="en-US" altLang="ja-JP" sz="7200" b="1" i="0" u="none" strike="noStrike" kern="1200" cap="none" spc="0" normalizeH="0" baseline="0" noProof="0" dirty="0">
              <a:ln>
                <a:noFill/>
              </a:ln>
              <a:solidFill>
                <a:srgbClr val="404040"/>
              </a:solidFill>
              <a:effectLst/>
              <a:uLnTx/>
              <a:uFillTx/>
              <a:latin typeface="游明朝" panose="02020400000000000000" pitchFamily="18" charset="-128"/>
              <a:ea typeface="HGP創英角ｺﾞｼｯｸUB" panose="020B0A00000000000000"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404040"/>
                </a:solidFill>
                <a:effectLst/>
                <a:uLnTx/>
                <a:uFillTx/>
                <a:latin typeface="游明朝" panose="02020400000000000000" pitchFamily="18" charset="-128"/>
                <a:ea typeface="HGP創英角ｺﾞｼｯｸUB" panose="020B0A00000000000000" pitchFamily="50" charset="-128"/>
                <a:cs typeface="Arial" panose="020B0604020202020204" pitchFamily="34" charset="0"/>
              </a:rPr>
              <a:t>生きる社会</a:t>
            </a:r>
            <a:endParaRPr kumimoji="0" lang="ja-JP"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47336219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0" y="1952519"/>
            <a:ext cx="2699792" cy="584775"/>
          </a:xfrm>
          <a:prstGeom prst="homePlate">
            <a:avLst>
              <a:gd name="adj" fmla="val 54343"/>
            </a:avLst>
          </a:prstGeom>
          <a:solidFill>
            <a:srgbClr val="0070C0"/>
          </a:solidFill>
          <a:effectLst>
            <a:outerShdw blurRad="50800" dist="38100" dir="2700000" algn="tl" rotWithShape="0">
              <a:prstClr val="black">
                <a:alpha val="40000"/>
              </a:prstClr>
            </a:outerShdw>
          </a:effectLst>
        </p:spPr>
        <p:txBody>
          <a:bodyPr wrap="square" tIns="108000" rtlCol="0">
            <a:no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事例</a:t>
            </a:r>
            <a:r>
              <a:rPr kumimoji="1" lang="en-US" altLang="ja-JP"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1</a:t>
            </a:r>
            <a:endParaRPr kumimoji="1" lang="ja-JP"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2" name="テキスト ボックス 11"/>
          <p:cNvSpPr txBox="1"/>
          <p:nvPr/>
        </p:nvSpPr>
        <p:spPr>
          <a:xfrm>
            <a:off x="354823" y="2722203"/>
            <a:ext cx="5604457" cy="1569660"/>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ct val="100000"/>
              </a:lnSpc>
              <a:spcBef>
                <a:spcPts val="0"/>
              </a:spcBef>
              <a:spcAft>
                <a:spcPts val="600"/>
              </a:spcAft>
              <a:buClrTx/>
              <a:buSzTx/>
              <a:buFontTx/>
              <a:buNone/>
              <a:tabLst/>
              <a:defRPr kumimoji="1" sz="1800" b="0" i="0" normalizeH="0" noProof="0">
                <a:uLnTx/>
                <a:uFillTx/>
                <a:latin typeface="+mn-lt"/>
                <a:ea typeface="+mn-ea"/>
                <a:cs typeface="+mn-cs"/>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友人といる時間は、病気とは何の関係もない自分でいられる時間です。</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3" name="テキスト ボックス 12"/>
          <p:cNvSpPr txBox="1"/>
          <p:nvPr/>
        </p:nvSpPr>
        <p:spPr>
          <a:xfrm>
            <a:off x="354823" y="4347803"/>
            <a:ext cx="8334077" cy="2062103"/>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ct val="100000"/>
              </a:lnSpc>
              <a:spcBef>
                <a:spcPts val="0"/>
              </a:spcBef>
              <a:spcAft>
                <a:spcPts val="600"/>
              </a:spcAft>
              <a:buClrTx/>
              <a:buSzTx/>
              <a:buFontTx/>
              <a:buNone/>
              <a:tabLst/>
              <a:defRPr kumimoji="1" sz="1800" b="0" i="0" normalizeH="0" noProof="0">
                <a:uLnTx/>
                <a:uFillTx/>
                <a:latin typeface="+mn-lt"/>
                <a:ea typeface="+mn-ea"/>
                <a:cs typeface="+mn-cs"/>
              </a:defRPr>
            </a:pPr>
            <a:r>
              <a:rPr kumimoji="1" lang="ja-JP" altLang="en-US"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何でもない話をして、一緒に笑って、共に過ごすことで、「患者」としてではない、これまでどおりの「自分」を取り戻せるような気がします。</a:t>
            </a:r>
            <a:endParaRPr kumimoji="1" lang="en-US" altLang="ja-JP" sz="32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4" name="テキスト ボックス 13"/>
          <p:cNvSpPr txBox="1"/>
          <p:nvPr/>
        </p:nvSpPr>
        <p:spPr>
          <a:xfrm>
            <a:off x="3059832" y="6007618"/>
            <a:ext cx="1440438" cy="307777"/>
          </a:xfrm>
          <a:prstGeom prst="rect">
            <a:avLst/>
          </a:prstGeom>
          <a:noFill/>
        </p:spPr>
        <p:txBody>
          <a:bodyPr wrap="square" rtlCol="0">
            <a:spAutoFit/>
          </a:bodyPr>
          <a:lstStyle>
            <a:defPPr>
              <a:defRPr lang="ja-JP"/>
            </a:defPPr>
          </a:lstStyle>
          <a:p>
            <a:pPr marL="0" marR="0" lvl="0" indent="0" algn="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400" b="1" i="0" u="none" strike="noStrike" kern="1200" cap="none" spc="0" normalizeH="0" baseline="0" noProof="0">
                <a:ln>
                  <a:noFill/>
                </a:ln>
                <a:solidFill>
                  <a:prstClr val="black">
                    <a:lumMod val="65000"/>
                    <a:lumOff val="35000"/>
                  </a:prstClr>
                </a:solidFill>
                <a:effectLst/>
                <a:uLnTx/>
                <a:uFillTx/>
                <a:latin typeface="Calibri"/>
                <a:ea typeface="ＭＳ Ｐゴシック" panose="020B0600070205080204" pitchFamily="50" charset="-128"/>
                <a:cs typeface="Arial" panose="020B0604020202020204" pitchFamily="34" charset="0"/>
              </a:rPr>
              <a:t>（患者手記より）</a:t>
            </a:r>
          </a:p>
        </p:txBody>
      </p:sp>
      <p:grpSp>
        <p:nvGrpSpPr>
          <p:cNvPr id="16" name="グループ化 15"/>
          <p:cNvGrpSpPr>
            <a:grpSpLocks noChangeAspect="1"/>
          </p:cNvGrpSpPr>
          <p:nvPr/>
        </p:nvGrpSpPr>
        <p:grpSpPr>
          <a:xfrm>
            <a:off x="1361219" y="-8334"/>
            <a:ext cx="7963309" cy="1809524"/>
            <a:chOff x="1413971" y="-26783"/>
            <a:chExt cx="7963309" cy="1809524"/>
          </a:xfrm>
        </p:grpSpPr>
        <p:pic>
          <p:nvPicPr>
            <p:cNvPr id="20"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13971" y="-26783"/>
              <a:ext cx="6235117" cy="1809524"/>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051720" y="360704"/>
              <a:ext cx="7325560"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algn="ctr" defTabSz="914400" rtl="0" eaLnBrk="1" latinLnBrk="0" hangingPunct="1">
                <a:defRPr kumimoji="1" sz="36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がん患者とどのように</a:t>
              </a:r>
              <a:endParaRPr kumimoji="1" lang="en-US" altLang="ja-JP"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接すればよいのだろう</a:t>
              </a:r>
              <a:endParaRPr kumimoji="1" lang="en-US" altLang="ja-JP"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grpSp>
      <p:grpSp>
        <p:nvGrpSpPr>
          <p:cNvPr id="22" name="グループ化 21"/>
          <p:cNvGrpSpPr/>
          <p:nvPr/>
        </p:nvGrpSpPr>
        <p:grpSpPr>
          <a:xfrm>
            <a:off x="395536" y="326957"/>
            <a:ext cx="1008112" cy="1067428"/>
            <a:chOff x="728192" y="921380"/>
            <a:chExt cx="1008112" cy="1067428"/>
          </a:xfrm>
        </p:grpSpPr>
        <p:sp>
          <p:nvSpPr>
            <p:cNvPr id="23" name="円/楕円 22"/>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24" name="テキスト ボックス 23"/>
            <p:cNvSpPr txBox="1"/>
            <p:nvPr/>
          </p:nvSpPr>
          <p:spPr>
            <a:xfrm>
              <a:off x="741793" y="921380"/>
              <a:ext cx="971567" cy="1050544"/>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ts val="85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2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sp>
        <p:nvSpPr>
          <p:cNvPr id="26" name="円/楕円 25"/>
          <p:cNvSpPr/>
          <p:nvPr/>
        </p:nvSpPr>
        <p:spPr>
          <a:xfrm>
            <a:off x="5915976" y="1700808"/>
            <a:ext cx="2904496" cy="2691445"/>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sym typeface="Wingdings"/>
            </a:endParaRPr>
          </a:p>
        </p:txBody>
      </p:sp>
      <p:pic>
        <p:nvPicPr>
          <p:cNvPr id="1026" name="Picture 2" descr="C:\Users\nakamura\Desktop\サタケさんイラストスライド化拡大-34.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82787" y="1853028"/>
            <a:ext cx="2771800" cy="2349560"/>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82799254-D27A-4A8A-A982-D3CD51C2BD82}"/>
              </a:ext>
            </a:extLst>
          </p:cNvPr>
          <p:cNvSpPr/>
          <p:nvPr/>
        </p:nvSpPr>
        <p:spPr>
          <a:xfrm>
            <a:off x="8499699" y="6251541"/>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３</a:t>
            </a:r>
          </a:p>
        </p:txBody>
      </p:sp>
    </p:spTree>
    <p:extLst>
      <p:ext uri="{BB962C8B-B14F-4D97-AF65-F5344CB8AC3E}">
        <p14:creationId xmlns:p14="http://schemas.microsoft.com/office/powerpoint/2010/main" val="3010090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750"/>
                                        <p:tgtEl>
                                          <p:spTgt spid="12"/>
                                        </p:tgtEl>
                                      </p:cBhvr>
                                    </p:animEffect>
                                  </p:childTnLst>
                                </p:cTn>
                              </p:par>
                            </p:childTnLst>
                          </p:cTn>
                        </p:par>
                        <p:par>
                          <p:cTn id="8" fill="hold" nodeType="afterGroup">
                            <p:stCondLst>
                              <p:cond delay="175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1750"/>
                                        <p:tgtEl>
                                          <p:spTgt spid="13"/>
                                        </p:tgtEl>
                                      </p:cBhvr>
                                    </p:animEffect>
                                  </p:childTnLst>
                                </p:cTn>
                              </p:par>
                            </p:childTnLst>
                          </p:cTn>
                        </p:par>
                        <p:par>
                          <p:cTn id="12" fill="hold" nodeType="afterGroup">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30808" y="1745476"/>
            <a:ext cx="2699792" cy="584775"/>
          </a:xfrm>
          <a:prstGeom prst="homePlate">
            <a:avLst>
              <a:gd name="adj" fmla="val 54343"/>
            </a:avLst>
          </a:prstGeom>
          <a:solidFill>
            <a:srgbClr val="0070C0"/>
          </a:solidFill>
          <a:effectLst>
            <a:outerShdw blurRad="50800" dist="38100" dir="2700000" algn="tl" rotWithShape="0">
              <a:prstClr val="black">
                <a:alpha val="40000"/>
              </a:prstClr>
            </a:outerShdw>
          </a:effectLst>
        </p:spPr>
        <p:txBody>
          <a:bodyPr wrap="square" tIns="108000" rtlCol="0">
            <a:no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事例</a:t>
            </a:r>
            <a:r>
              <a:rPr kumimoji="1" lang="en-US" altLang="ja-JP"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2</a:t>
            </a:r>
            <a:endParaRPr kumimoji="1" lang="ja-JP"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7" name="テキスト ボックス 16"/>
          <p:cNvSpPr txBox="1"/>
          <p:nvPr/>
        </p:nvSpPr>
        <p:spPr>
          <a:xfrm>
            <a:off x="354823" y="2481580"/>
            <a:ext cx="8465649" cy="4174625"/>
          </a:xfrm>
          <a:prstGeom prst="rect">
            <a:avLst/>
          </a:prstGeom>
          <a:noFill/>
        </p:spPr>
        <p:txBody>
          <a:bodyPr wrap="square" bIns="144000" rtlCol="0">
            <a:noAutofit/>
          </a:bodyPr>
          <a:lstStyle>
            <a:defPPr>
              <a:defRPr lang="ja-JP"/>
            </a:defPPr>
          </a:lstStyle>
          <a:p>
            <a:pPr marL="0" marR="0" lvl="0" indent="0" algn="l" defTabSz="914400" rtl="0" eaLnBrk="1" fontAlgn="auto" latinLnBrk="0" hangingPunct="1">
              <a:lnSpc>
                <a:spcPct val="100000"/>
              </a:lnSpc>
              <a:spcBef>
                <a:spcPts val="0"/>
              </a:spcBef>
              <a:spcAft>
                <a:spcPts val="60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友人にがんになったことを</a:t>
            </a:r>
            <a:br>
              <a:rPr kumimoji="1" lang="en-US" altLang="ja-JP"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2800" b="1" i="0" u="none" strike="noStrike" kern="1200" cap="none" spc="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伝えたとき、「生活習慣が</a:t>
            </a:r>
            <a:br>
              <a:rPr kumimoji="1" lang="en-US" altLang="ja-JP"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悪いからがんになったんだ」</a:t>
            </a:r>
            <a:br>
              <a:rPr kumimoji="1" lang="en-US" altLang="ja-JP"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と、あっけらかんと言われました。</a:t>
            </a:r>
            <a:endParaRPr kumimoji="1" lang="en-US" altLang="ja-JP"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ct val="100000"/>
              </a:lnSpc>
              <a:spcBef>
                <a:spcPts val="1200"/>
              </a:spcBef>
              <a:spcAft>
                <a:spcPts val="60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わたしは共働きで、妻と交代で食事を作っていましたが、常にバランスの良い食事を心がけていたつもりですし、妻も責められているような気持ちになり、悲しくなりました。がんに対する誤解や決めつけがなくなればと思います。</a:t>
            </a:r>
            <a:endParaRPr kumimoji="1" lang="en-US" altLang="ja-JP"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9" name="テキスト ボックス 18"/>
          <p:cNvSpPr txBox="1"/>
          <p:nvPr/>
        </p:nvSpPr>
        <p:spPr>
          <a:xfrm>
            <a:off x="3351027" y="6228072"/>
            <a:ext cx="2441946" cy="307777"/>
          </a:xfrm>
          <a:prstGeom prst="rect">
            <a:avLst/>
          </a:prstGeom>
          <a:noFill/>
        </p:spPr>
        <p:txBody>
          <a:bodyPr wrap="square" rtlCol="0">
            <a:spAutoFit/>
          </a:bodyPr>
          <a:lstStyle>
            <a:defPPr>
              <a:defRPr lang="ja-JP"/>
            </a:defPPr>
          </a:lstStyle>
          <a:p>
            <a:pPr marL="0" marR="0" lvl="0" indent="0" algn="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400" b="1" i="0" u="none" strike="noStrike" kern="1200" cap="none" spc="0" normalizeH="0" baseline="0" noProof="0">
                <a:ln>
                  <a:noFill/>
                </a:ln>
                <a:solidFill>
                  <a:prstClr val="black">
                    <a:lumMod val="65000"/>
                    <a:lumOff val="35000"/>
                  </a:prstClr>
                </a:solidFill>
                <a:effectLst/>
                <a:uLnTx/>
                <a:uFillTx/>
                <a:latin typeface="Calibri"/>
                <a:ea typeface="ＭＳ Ｐゴシック" panose="020B0600070205080204" pitchFamily="50" charset="-128"/>
                <a:cs typeface="Arial" panose="020B0604020202020204" pitchFamily="34" charset="0"/>
              </a:rPr>
              <a:t>（患者手記より）</a:t>
            </a:r>
          </a:p>
        </p:txBody>
      </p:sp>
      <p:grpSp>
        <p:nvGrpSpPr>
          <p:cNvPr id="20" name="グループ化 19"/>
          <p:cNvGrpSpPr>
            <a:grpSpLocks noChangeAspect="1"/>
          </p:cNvGrpSpPr>
          <p:nvPr/>
        </p:nvGrpSpPr>
        <p:grpSpPr>
          <a:xfrm>
            <a:off x="1361219" y="-8334"/>
            <a:ext cx="7963309" cy="1809524"/>
            <a:chOff x="1413971" y="-26783"/>
            <a:chExt cx="7963309" cy="1809524"/>
          </a:xfrm>
        </p:grpSpPr>
        <p:pic>
          <p:nvPicPr>
            <p:cNvPr id="21"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13971" y="-26783"/>
              <a:ext cx="6235117" cy="1809524"/>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2051720" y="360704"/>
              <a:ext cx="7325560"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algn="ctr" defTabSz="914400" rtl="0" eaLnBrk="1" latinLnBrk="0" hangingPunct="1">
                <a:defRPr kumimoji="1" sz="36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がん患者とどのように</a:t>
              </a:r>
              <a:endParaRPr kumimoji="1" lang="en-US" altLang="ja-JP"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接すればよいのだろう</a:t>
              </a:r>
              <a:endParaRPr kumimoji="1" lang="en-US" altLang="ja-JP"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grpSp>
      <p:grpSp>
        <p:nvGrpSpPr>
          <p:cNvPr id="23" name="グループ化 22"/>
          <p:cNvGrpSpPr/>
          <p:nvPr/>
        </p:nvGrpSpPr>
        <p:grpSpPr>
          <a:xfrm>
            <a:off x="395536" y="326957"/>
            <a:ext cx="1008112" cy="1067428"/>
            <a:chOff x="728192" y="921380"/>
            <a:chExt cx="1008112" cy="1067428"/>
          </a:xfrm>
        </p:grpSpPr>
        <p:sp>
          <p:nvSpPr>
            <p:cNvPr id="24" name="円/楕円 23"/>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25" name="テキスト ボックス 24"/>
            <p:cNvSpPr txBox="1"/>
            <p:nvPr/>
          </p:nvSpPr>
          <p:spPr>
            <a:xfrm>
              <a:off x="741793" y="921380"/>
              <a:ext cx="971567" cy="1050544"/>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ts val="85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2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sp>
        <p:nvSpPr>
          <p:cNvPr id="38" name="円/楕円 37"/>
          <p:cNvSpPr/>
          <p:nvPr/>
        </p:nvSpPr>
        <p:spPr>
          <a:xfrm>
            <a:off x="5915976" y="1700808"/>
            <a:ext cx="2904496" cy="2691445"/>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sym typeface="Wingdings"/>
            </a:endParaRPr>
          </a:p>
        </p:txBody>
      </p:sp>
      <p:pic>
        <p:nvPicPr>
          <p:cNvPr id="27" name="Picture 2" descr="C:\Users\nakamura\Desktop\サタケさんイラストスライド化拡大-04.png"/>
          <p:cNvPicPr>
            <a:picLocks noChangeAspect="1" noChangeArrowheads="1"/>
          </p:cNvPicPr>
          <p:nvPr/>
        </p:nvPicPr>
        <p:blipFill>
          <a:blip r:embed="rId4" cstate="print">
            <a:extLst>
              <a:ext uri="{28A0092B-C50C-407E-A947-70E740481C1C}">
                <a14:useLocalDpi xmlns:a14="http://schemas.microsoft.com/office/drawing/2010/main" val="0"/>
              </a:ext>
            </a:extLst>
          </a:blip>
          <a:srcRect l="57675"/>
          <a:stretch>
            <a:fillRect/>
          </a:stretch>
        </p:blipFill>
        <p:spPr bwMode="auto">
          <a:xfrm flipH="1">
            <a:off x="5893795" y="1953752"/>
            <a:ext cx="1505877" cy="233934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7092280" y="1952519"/>
            <a:ext cx="1596620" cy="2339344"/>
            <a:chOff x="9324528" y="2213844"/>
            <a:chExt cx="1440160" cy="2266804"/>
          </a:xfrm>
        </p:grpSpPr>
        <p:pic>
          <p:nvPicPr>
            <p:cNvPr id="28" name="Picture 2" descr="C:\Users\nakamura\Desktop\サタケさんイラストスライド化拡大-35.png"/>
            <p:cNvPicPr>
              <a:picLocks noChangeAspect="1" noChangeArrowheads="1"/>
            </p:cNvPicPr>
            <p:nvPr/>
          </p:nvPicPr>
          <p:blipFill>
            <a:blip r:embed="rId5">
              <a:extLst>
                <a:ext uri="{28A0092B-C50C-407E-A947-70E740481C1C}">
                  <a14:useLocalDpi xmlns:a14="http://schemas.microsoft.com/office/drawing/2010/main" val="0"/>
                </a:ext>
              </a:extLst>
            </a:blip>
            <a:srcRect l="57890" t="16382"/>
            <a:stretch>
              <a:fillRect/>
            </a:stretch>
          </p:blipFill>
          <p:spPr bwMode="auto">
            <a:xfrm>
              <a:off x="9540552" y="2348880"/>
              <a:ext cx="1224136" cy="2131768"/>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9324528" y="2213844"/>
              <a:ext cx="367930" cy="340942"/>
            </a:xfrm>
            <a:prstGeom prst="rect">
              <a:avLst/>
            </a:prstGeom>
            <a:solidFill>
              <a:srgbClr val="D5FE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grpSp>
      <p:sp>
        <p:nvSpPr>
          <p:cNvPr id="18" name="正方形/長方形 17">
            <a:extLst>
              <a:ext uri="{FF2B5EF4-FFF2-40B4-BE49-F238E27FC236}">
                <a16:creationId xmlns:a16="http://schemas.microsoft.com/office/drawing/2014/main" id="{A2D43B11-DAF8-42D9-AB8A-962E59230ECC}"/>
              </a:ext>
            </a:extLst>
          </p:cNvPr>
          <p:cNvSpPr/>
          <p:nvPr/>
        </p:nvSpPr>
        <p:spPr>
          <a:xfrm>
            <a:off x="8499699" y="6251541"/>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４</a:t>
            </a:r>
          </a:p>
        </p:txBody>
      </p:sp>
    </p:spTree>
    <p:extLst>
      <p:ext uri="{BB962C8B-B14F-4D97-AF65-F5344CB8AC3E}">
        <p14:creationId xmlns:p14="http://schemas.microsoft.com/office/powerpoint/2010/main" val="3083342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4000"/>
                                        <p:tgtEl>
                                          <p:spTgt spid="17"/>
                                        </p:tgtEl>
                                      </p:cBhvr>
                                    </p:animEffect>
                                  </p:childTnLst>
                                </p:cTn>
                              </p:par>
                            </p:childTnLst>
                          </p:cTn>
                        </p:par>
                        <p:par>
                          <p:cTn id="8" fill="hold" nodeType="afterGroup">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0" y="1952519"/>
            <a:ext cx="2699792" cy="584775"/>
          </a:xfrm>
          <a:prstGeom prst="homePlate">
            <a:avLst>
              <a:gd name="adj" fmla="val 54343"/>
            </a:avLst>
          </a:prstGeom>
          <a:solidFill>
            <a:srgbClr val="0070C0"/>
          </a:solidFill>
          <a:effectLst>
            <a:outerShdw blurRad="50800" dist="38100" dir="2700000" algn="tl" rotWithShape="0">
              <a:prstClr val="black">
                <a:alpha val="40000"/>
              </a:prstClr>
            </a:outerShdw>
          </a:effectLst>
        </p:spPr>
        <p:txBody>
          <a:bodyPr wrap="square" tIns="108000" rtlCol="0">
            <a:noAutofit/>
          </a:bodyPr>
          <a:lstStyle>
            <a:defPPr>
              <a:defRPr lang="ja-JP"/>
            </a:defPPr>
            <a:lvl1pPr marL="0" algn="ctr" defTabSz="914400" rtl="0" eaLnBrk="1" latinLnBrk="0" hangingPunct="1">
              <a:defRPr kumimoji="1" sz="4400" b="1" kern="1200">
                <a:solidFill>
                  <a:schemeClr val="tx1"/>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kumimoji="1" sz="4400" b="1" i="0" normalizeH="0" noProof="0">
                <a:uLnTx/>
                <a:uFillTx/>
                <a:latin typeface="+mn-lt"/>
                <a:ea typeface="+mn-ea"/>
                <a:cs typeface="+mn-cs"/>
              </a:defRPr>
            </a:pPr>
            <a:r>
              <a:rPr kumimoji="1" lang="ja-JP"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事例</a:t>
            </a:r>
            <a:r>
              <a:rPr kumimoji="1" lang="en-US" altLang="ja-JP"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rPr>
              <a:t>3</a:t>
            </a:r>
            <a:endParaRPr kumimoji="1" lang="ja-JP"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7" name="テキスト ボックス 16"/>
          <p:cNvSpPr txBox="1"/>
          <p:nvPr/>
        </p:nvSpPr>
        <p:spPr>
          <a:xfrm>
            <a:off x="354823" y="2753920"/>
            <a:ext cx="8465649" cy="3554819"/>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ts val="36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親戚にがんになったことを</a:t>
            </a:r>
            <a:br>
              <a:rPr kumimoji="1" lang="en-US" altLang="ja-JP"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伝えたとき</a:t>
            </a:r>
            <a:r>
              <a:rPr kumimoji="1" lang="ja-JP" altLang="en-US" sz="2800" b="1" i="0" u="none" strike="noStrike" kern="1200" cap="none" spc="-200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「かわいそう</a:t>
            </a:r>
            <a:r>
              <a:rPr kumimoji="1" lang="ja-JP" altLang="en-US" sz="2800" b="1" i="0" u="none" strike="noStrike" kern="1200" cap="none" spc="-100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と</a:t>
            </a:r>
            <a:endParaRPr kumimoji="1" lang="en-US" altLang="ja-JP"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ts val="36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泣き出されてしまいました。</a:t>
            </a:r>
            <a:endParaRPr kumimoji="1" lang="en-US" altLang="ja-JP"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ts val="3600"/>
              </a:lnSpc>
              <a:spcBef>
                <a:spcPts val="1800"/>
              </a:spcBef>
              <a:spcAft>
                <a:spcPts val="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心配してくれてありがたいという</a:t>
            </a:r>
            <a:endParaRPr kumimoji="1" lang="en-US" altLang="ja-JP"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ts val="36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気持ちはあったものの、親戚の態度に、もうわたしは治らないのではないか、死を待つしかないのではないかという気持ちになり落ち込みました。</a:t>
            </a:r>
            <a:endParaRPr kumimoji="1" lang="en-US" altLang="ja-JP" sz="28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9" name="テキスト ボックス 18"/>
          <p:cNvSpPr txBox="1"/>
          <p:nvPr/>
        </p:nvSpPr>
        <p:spPr>
          <a:xfrm>
            <a:off x="3741263" y="5877272"/>
            <a:ext cx="5079209" cy="307777"/>
          </a:xfrm>
          <a:prstGeom prst="rect">
            <a:avLst/>
          </a:prstGeom>
          <a:noFill/>
        </p:spPr>
        <p:txBody>
          <a:bodyPr wrap="square" rtlCol="0">
            <a:spAutoFit/>
          </a:bodyPr>
          <a:lstStyle>
            <a:defPPr>
              <a:defRPr lang="ja-JP"/>
            </a:defPPr>
          </a:lstStyle>
          <a:p>
            <a:pPr marL="0" marR="0" lvl="0" indent="0" algn="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1400" b="1" i="0" u="none" strike="noStrike" kern="1200" cap="none" spc="0" normalizeH="0" baseline="0" noProof="0">
                <a:ln>
                  <a:noFill/>
                </a:ln>
                <a:solidFill>
                  <a:prstClr val="black">
                    <a:lumMod val="65000"/>
                    <a:lumOff val="35000"/>
                  </a:prstClr>
                </a:solidFill>
                <a:effectLst/>
                <a:uLnTx/>
                <a:uFillTx/>
                <a:latin typeface="Calibri"/>
                <a:ea typeface="ＭＳ Ｐゴシック" panose="020B0600070205080204" pitchFamily="50" charset="-128"/>
                <a:cs typeface="Arial" panose="020B0604020202020204" pitchFamily="34" charset="0"/>
              </a:rPr>
              <a:t>（患者手記より）</a:t>
            </a:r>
          </a:p>
        </p:txBody>
      </p:sp>
      <p:grpSp>
        <p:nvGrpSpPr>
          <p:cNvPr id="20" name="グループ化 19"/>
          <p:cNvGrpSpPr>
            <a:grpSpLocks noChangeAspect="1"/>
          </p:cNvGrpSpPr>
          <p:nvPr/>
        </p:nvGrpSpPr>
        <p:grpSpPr>
          <a:xfrm>
            <a:off x="1361219" y="-8334"/>
            <a:ext cx="7963309" cy="1809524"/>
            <a:chOff x="1413971" y="-26783"/>
            <a:chExt cx="7963309" cy="1809524"/>
          </a:xfrm>
        </p:grpSpPr>
        <p:pic>
          <p:nvPicPr>
            <p:cNvPr id="21" name="Picture 2" descr="C:\Users\nakamura\Desktop\スライド文字-05.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13971" y="-26783"/>
              <a:ext cx="6235117" cy="1809524"/>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2051720" y="360704"/>
              <a:ext cx="7325560"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algn="ctr" defTabSz="914400" rtl="0" eaLnBrk="1" latinLnBrk="0" hangingPunct="1">
                <a:defRPr kumimoji="1" sz="36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がん患者とどのように</a:t>
              </a:r>
              <a:endParaRPr kumimoji="1" lang="en-US" altLang="ja-JP"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接すればよいのだろう</a:t>
              </a:r>
              <a:endParaRPr kumimoji="1" lang="en-US" altLang="ja-JP" sz="4000" b="1" i="0" u="none" strike="noStrike" kern="1200" cap="none" spc="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grpSp>
      <p:grpSp>
        <p:nvGrpSpPr>
          <p:cNvPr id="23" name="グループ化 22"/>
          <p:cNvGrpSpPr/>
          <p:nvPr/>
        </p:nvGrpSpPr>
        <p:grpSpPr>
          <a:xfrm>
            <a:off x="395536" y="326957"/>
            <a:ext cx="1008112" cy="1067428"/>
            <a:chOff x="728192" y="921380"/>
            <a:chExt cx="1008112" cy="1067428"/>
          </a:xfrm>
        </p:grpSpPr>
        <p:sp>
          <p:nvSpPr>
            <p:cNvPr id="24" name="円/楕円 23"/>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25" name="テキスト ボックス 24"/>
            <p:cNvSpPr txBox="1"/>
            <p:nvPr/>
          </p:nvSpPr>
          <p:spPr>
            <a:xfrm>
              <a:off x="741793" y="921380"/>
              <a:ext cx="971567" cy="1050544"/>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ts val="85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2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sp>
        <p:nvSpPr>
          <p:cNvPr id="38" name="円/楕円 37"/>
          <p:cNvSpPr/>
          <p:nvPr/>
        </p:nvSpPr>
        <p:spPr>
          <a:xfrm>
            <a:off x="5915976" y="1700808"/>
            <a:ext cx="2904496" cy="2691445"/>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sym typeface="Wingdings"/>
            </a:endParaRPr>
          </a:p>
        </p:txBody>
      </p:sp>
      <p:pic>
        <p:nvPicPr>
          <p:cNvPr id="26" name="Picture 3" descr="C:\Users\nakamura\Desktop\ill-21.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7206201" y="1935586"/>
            <a:ext cx="1557241" cy="215018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nakamura\Desktop\ill-18.png"/>
          <p:cNvPicPr>
            <a:picLocks noChangeAspect="1" noChangeArrowheads="1"/>
          </p:cNvPicPr>
          <p:nvPr/>
        </p:nvPicPr>
        <p:blipFill>
          <a:blip r:embed="rId5" cstate="print">
            <a:extLst>
              <a:ext uri="{28A0092B-C50C-407E-A947-70E740481C1C}">
                <a14:useLocalDpi xmlns:a14="http://schemas.microsoft.com/office/drawing/2010/main" val="0"/>
              </a:ext>
            </a:extLst>
          </a:blip>
          <a:srcRect r="59738"/>
          <a:stretch>
            <a:fillRect/>
          </a:stretch>
        </p:blipFill>
        <p:spPr bwMode="auto">
          <a:xfrm>
            <a:off x="5803972" y="1801190"/>
            <a:ext cx="1564252" cy="2419973"/>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CA301F7E-4D9E-439D-B297-065E671401D7}"/>
              </a:ext>
            </a:extLst>
          </p:cNvPr>
          <p:cNvSpPr/>
          <p:nvPr/>
        </p:nvSpPr>
        <p:spPr>
          <a:xfrm>
            <a:off x="8499699" y="6251541"/>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５</a:t>
            </a:r>
          </a:p>
        </p:txBody>
      </p:sp>
    </p:spTree>
    <p:extLst>
      <p:ext uri="{BB962C8B-B14F-4D97-AF65-F5344CB8AC3E}">
        <p14:creationId xmlns:p14="http://schemas.microsoft.com/office/powerpoint/2010/main" val="22952930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4000"/>
                                        <p:tgtEl>
                                          <p:spTgt spid="17"/>
                                        </p:tgtEl>
                                      </p:cBhvr>
                                    </p:animEffect>
                                  </p:childTnLst>
                                </p:cTn>
                              </p:par>
                            </p:childTnLst>
                          </p:cTn>
                        </p:par>
                        <p:par>
                          <p:cTn id="8" fill="hold" nodeType="afterGroup">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073895" y="4830052"/>
            <a:ext cx="6992222" cy="1546753"/>
          </a:xfrm>
          <a:prstGeom prst="roundRect">
            <a:avLst/>
          </a:prstGeom>
          <a:solidFill>
            <a:srgbClr val="FF9900"/>
          </a:solidFill>
          <a:ln>
            <a:noFill/>
          </a:ln>
        </p:spPr>
        <p:style>
          <a:lnRef idx="2">
            <a:schemeClr val="dk1"/>
          </a:lnRef>
          <a:fillRef idx="1">
            <a:schemeClr val="lt1"/>
          </a:fillRef>
          <a:effectRef idx="0">
            <a:schemeClr val="dk1"/>
          </a:effectRef>
          <a:fontRef idx="minor">
            <a:schemeClr val="dk1"/>
          </a:fontRef>
        </p:style>
        <p:txBody>
          <a:bodyPr lIns="0" tIns="144000" rIns="0" rtlCol="0" anchor="ctr"/>
          <a:lstStyle>
            <a:defPPr>
              <a:defRPr lang="ja-JP"/>
            </a:defPPr>
            <a:lvl1pPr marL="0" marR="0" indent="0" algn="ctr" defTabSz="914400" rtl="0" eaLnBrk="1" fontAlgn="auto" latinLnBrk="0" hangingPunct="1">
              <a:lnSpc>
                <a:spcPct val="100000"/>
              </a:lnSpc>
              <a:spcBef>
                <a:spcPct val="0"/>
              </a:spcBef>
              <a:spcAft>
                <a:spcPct val="0"/>
              </a:spcAft>
              <a:buClrTx/>
              <a:buSzTx/>
              <a:buFontTx/>
              <a:buNone/>
              <a:defRPr kumimoji="1" sz="3600" b="1" i="0" u="none" strike="noStrike" kern="1200" cap="none" spc="0" normalizeH="0" baseline="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がん患者には</a:t>
            </a:r>
            <a:endParaRPr kumimoji="1" lang="en-US" altLang="ja-JP"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ctr" defTabSz="914400" rtl="0" eaLnBrk="1" fontAlgn="auto" latinLnBrk="0" hangingPunct="1">
              <a:lnSpc>
                <a:spcPct val="100000"/>
              </a:lnSpc>
              <a:spcBef>
                <a:spcPct val="0"/>
              </a:spcBef>
              <a:spcAft>
                <a:spcPct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さまざまな願いがある</a:t>
            </a:r>
            <a:endParaRPr kumimoji="1" lang="en-US" altLang="ja-JP" sz="4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p:txBody>
      </p:sp>
      <p:sp>
        <p:nvSpPr>
          <p:cNvPr id="8" name="角丸四角形吹き出し 7"/>
          <p:cNvSpPr/>
          <p:nvPr/>
        </p:nvSpPr>
        <p:spPr>
          <a:xfrm>
            <a:off x="4984629" y="476672"/>
            <a:ext cx="3622870" cy="2416681"/>
          </a:xfrm>
          <a:prstGeom prst="wedgeRoundRectCallout">
            <a:avLst>
              <a:gd name="adj1" fmla="val 868"/>
              <a:gd name="adj2" fmla="val 67100"/>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lIns="108000" rIns="72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がんを</a:t>
            </a: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正しく理解してほしい。</a:t>
            </a:r>
            <a:endParaRPr kumimoji="1" lang="ja-JP" altLang="en-US" sz="4000" b="1" i="0" u="none" strike="noStrike" kern="1200" cap="none" spc="0" normalizeH="0" baseline="0" noProof="0" dirty="0">
              <a:ln>
                <a:noFill/>
              </a:ln>
              <a:solidFill>
                <a:prstClr val="black"/>
              </a:solidFill>
              <a:effectLst/>
              <a:highlight>
                <a:srgbClr val="FFFF00"/>
              </a:highligh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10" name="角丸四角形吹き出し 9"/>
          <p:cNvSpPr/>
          <p:nvPr/>
        </p:nvSpPr>
        <p:spPr>
          <a:xfrm>
            <a:off x="565338" y="476673"/>
            <a:ext cx="4123524" cy="2416681"/>
          </a:xfrm>
          <a:prstGeom prst="wedgeRoundRectCallout">
            <a:avLst>
              <a:gd name="adj1" fmla="val -664"/>
              <a:gd name="adj2" fmla="val 66264"/>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lIns="108000" rIns="108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家族や友人に</a:t>
            </a:r>
            <a:br>
              <a:rPr kumimoji="1" lang="en-US" altLang="ja-JP"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br>
            <a:r>
              <a:rPr kumimoji="1" lang="ja-JP" altLang="en-US"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これまでどおり</a:t>
            </a:r>
            <a:endParaRPr kumimoji="1" lang="en-US" altLang="ja-JP"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接してほしい。</a:t>
            </a:r>
            <a:endParaRPr kumimoji="1" lang="ja-JP" altLang="en-US" sz="4000" b="1" i="0" u="none" strike="noStrike" kern="1200" cap="none" spc="0" normalizeH="0" baseline="0" noProof="0" dirty="0">
              <a:ln>
                <a:noFill/>
              </a:ln>
              <a:solidFill>
                <a:prstClr val="black"/>
              </a:solidFill>
              <a:effectLst/>
              <a:highlight>
                <a:srgbClr val="FFFF00"/>
              </a:highligh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577" y="2589938"/>
            <a:ext cx="3600009" cy="2074933"/>
          </a:xfrm>
          <a:prstGeom prst="rect">
            <a:avLst/>
          </a:prstGeom>
        </p:spPr>
      </p:pic>
      <p:sp>
        <p:nvSpPr>
          <p:cNvPr id="9" name="正方形/長方形 8">
            <a:extLst>
              <a:ext uri="{FF2B5EF4-FFF2-40B4-BE49-F238E27FC236}">
                <a16:creationId xmlns:a16="http://schemas.microsoft.com/office/drawing/2014/main" id="{E4CB973D-2A1E-4911-B7F5-3958D570A3F9}"/>
              </a:ext>
            </a:extLst>
          </p:cNvPr>
          <p:cNvSpPr/>
          <p:nvPr/>
        </p:nvSpPr>
        <p:spPr>
          <a:xfrm>
            <a:off x="8499699" y="6223831"/>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６</a:t>
            </a:r>
          </a:p>
        </p:txBody>
      </p:sp>
    </p:spTree>
    <p:extLst>
      <p:ext uri="{BB962C8B-B14F-4D97-AF65-F5344CB8AC3E}">
        <p14:creationId xmlns:p14="http://schemas.microsoft.com/office/powerpoint/2010/main" val="22916823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nodeType="afterGroup">
                            <p:stCondLst>
                              <p:cond delay="1500"/>
                            </p:stCondLst>
                            <p:childTnLst>
                              <p:par>
                                <p:cTn id="13" presetID="14" presetClass="entr" presetSubtype="10" fill="hold" grpId="0" nodeType="after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円/楕円 14"/>
          <p:cNvSpPr/>
          <p:nvPr/>
        </p:nvSpPr>
        <p:spPr>
          <a:xfrm>
            <a:off x="5812502" y="1751856"/>
            <a:ext cx="2740237" cy="2722402"/>
          </a:xfrm>
          <a:prstGeom prst="ellipse">
            <a:avLst/>
          </a:prstGeom>
          <a:solidFill>
            <a:srgbClr val="D5FEFF"/>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sym typeface="Wingdings"/>
            </a:endParaRPr>
          </a:p>
        </p:txBody>
      </p:sp>
      <p:sp>
        <p:nvSpPr>
          <p:cNvPr id="10" name="テキスト ボックス 9"/>
          <p:cNvSpPr txBox="1"/>
          <p:nvPr/>
        </p:nvSpPr>
        <p:spPr>
          <a:xfrm>
            <a:off x="248782" y="1690855"/>
            <a:ext cx="8684536" cy="4837222"/>
          </a:xfrm>
          <a:prstGeom prst="rect">
            <a:avLst/>
          </a:prstGeom>
          <a:noFill/>
        </p:spPr>
        <p:txBody>
          <a:bodyPr wrap="square" rtlCol="0">
            <a:spAutoFit/>
          </a:bodyPr>
          <a:lstStyle>
            <a:defPPr>
              <a:defRPr lang="ja-JP"/>
            </a:defPPr>
          </a:lstStyle>
          <a:p>
            <a:pPr marL="0" marR="0" lvl="0" indent="0" algn="l" defTabSz="914400" rtl="0" eaLnBrk="1" fontAlgn="auto" latinLnBrk="0" hangingPunct="1">
              <a:lnSpc>
                <a:spcPts val="37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ja-JP"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営業の仕事で働いてい</a:t>
            </a:r>
            <a:r>
              <a:rPr kumimoji="1" lang="ja-JP" altLang="en-US"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ました</a:t>
            </a:r>
            <a:r>
              <a:rPr kumimoji="1" lang="ja-JP" altLang="ja-JP"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が、</a:t>
            </a:r>
            <a:br>
              <a:rPr kumimoji="1" lang="en-US" altLang="ja-JP"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en-US" altLang="ja-JP"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30</a:t>
            </a:r>
            <a:r>
              <a:rPr kumimoji="1" lang="ja-JP" altLang="en-US"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代で</a:t>
            </a:r>
            <a:r>
              <a:rPr kumimoji="1" lang="ja-JP" altLang="ja-JP"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がんとわかり、手術</a:t>
            </a:r>
            <a:r>
              <a:rPr kumimoji="1" lang="ja-JP" altLang="en-US"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と</a:t>
            </a:r>
            <a:br>
              <a:rPr kumimoji="1" lang="en-US" altLang="ja-JP"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ja-JP"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抗がん剤治療を</a:t>
            </a:r>
            <a:r>
              <a:rPr kumimoji="1" lang="ja-JP" altLang="en-US"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受けました</a:t>
            </a:r>
            <a:r>
              <a:rPr kumimoji="1" lang="ja-JP" altLang="ja-JP"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br>
              <a:rPr kumimoji="1" lang="en-US" altLang="ja-JP" sz="2800" b="1" i="0" u="none" strike="noStrike" kern="1200" cap="none" spc="-1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ja-JP"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今も定期的に病院に行</a:t>
            </a:r>
            <a:r>
              <a:rPr kumimoji="1" lang="ja-JP" altLang="en-US"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っ</a:t>
            </a:r>
            <a:r>
              <a:rPr kumimoji="1" lang="ja-JP" altLang="ja-JP"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て</a:t>
            </a:r>
            <a:r>
              <a:rPr kumimoji="1" lang="ja-JP" altLang="en-US"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体調を</a:t>
            </a:r>
            <a:br>
              <a:rPr kumimoji="1" lang="en-US" altLang="ja-JP"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管理して</a:t>
            </a:r>
            <a:r>
              <a:rPr kumimoji="1" lang="ja-JP" altLang="ja-JP"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い</a:t>
            </a:r>
            <a:r>
              <a:rPr kumimoji="1" lang="ja-JP" altLang="en-US"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ます</a:t>
            </a:r>
            <a:r>
              <a:rPr kumimoji="1" lang="ja-JP" altLang="ja-JP"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endParaRPr kumimoji="1" lang="ja-JP" altLang="en-US"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1" fontAlgn="auto" latinLnBrk="0" hangingPunct="1">
              <a:lnSpc>
                <a:spcPts val="37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体力が戻りきらず、仕事を続ける</a:t>
            </a:r>
            <a:br>
              <a:rPr kumimoji="1" lang="en-US" altLang="ja-JP"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ことが難しくなり、退職せざるをえませんでした。</a:t>
            </a:r>
            <a:br>
              <a:rPr kumimoji="1" lang="en-US" altLang="ja-JP"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好きな仕事だったので、本当に残念でした。</a:t>
            </a:r>
            <a:br>
              <a:rPr kumimoji="1" lang="en-US" altLang="ja-JP"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br>
            <a:r>
              <a:rPr kumimoji="1" lang="ja-JP" altLang="en-US"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ただその後</a:t>
            </a:r>
            <a:r>
              <a:rPr kumimoji="1" lang="ja-JP" altLang="en-US" sz="2800" b="1" i="0" u="none" strike="noStrike" kern="1200" cap="none" spc="-100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a:t>
            </a:r>
            <a:r>
              <a:rPr kumimoji="1" lang="ja-JP" altLang="ja-JP"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病気のことを理解してくれる職場</a:t>
            </a:r>
            <a:r>
              <a:rPr kumimoji="1" lang="ja-JP" altLang="en-US" sz="2800" b="1" i="0" u="none" strike="noStrike" kern="1200" cap="none" spc="-15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Arial" panose="020B0604020202020204" pitchFamily="34" charset="0"/>
              </a:rPr>
              <a:t>と出会い、今は、体調を優先して働くことができています。</a:t>
            </a:r>
          </a:p>
        </p:txBody>
      </p:sp>
      <p:grpSp>
        <p:nvGrpSpPr>
          <p:cNvPr id="19" name="グループ化 18"/>
          <p:cNvGrpSpPr>
            <a:grpSpLocks noChangeAspect="1"/>
          </p:cNvGrpSpPr>
          <p:nvPr/>
        </p:nvGrpSpPr>
        <p:grpSpPr>
          <a:xfrm>
            <a:off x="1361219" y="-26783"/>
            <a:ext cx="8312733" cy="1809524"/>
            <a:chOff x="1413971" y="-26783"/>
            <a:chExt cx="7121152" cy="1809524"/>
          </a:xfrm>
        </p:grpSpPr>
        <p:pic>
          <p:nvPicPr>
            <p:cNvPr id="20" name="Picture 2" descr="C:\Users\nakamura\Desktop\スライド文字-05.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13971" y="-26783"/>
              <a:ext cx="6390013" cy="1809524"/>
            </a:xfrm>
            <a:prstGeom prst="rect">
              <a:avLst/>
            </a:prstGeom>
            <a:noFill/>
            <a:effectLst>
              <a:outerShdw blurRad="50800" dist="50800" dir="2700000" algn="t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1919255" y="359458"/>
              <a:ext cx="6615868" cy="917521"/>
            </a:xfrm>
            <a:prstGeom prst="rect">
              <a:avLst/>
            </a:prstGeom>
            <a:noFill/>
            <a:ln>
              <a:noFill/>
            </a:ln>
            <a:effectLst/>
          </p:spPr>
          <p:style>
            <a:lnRef idx="2">
              <a:schemeClr val="dk1"/>
            </a:lnRef>
            <a:fillRef idx="1">
              <a:schemeClr val="lt1"/>
            </a:fillRef>
            <a:effectRef idx="0">
              <a:schemeClr val="dk1"/>
            </a:effectRef>
            <a:fontRef idx="minor">
              <a:schemeClr val="dk1"/>
            </a:fontRef>
          </p:style>
          <p:txBody>
            <a:bodyPr lIns="0" tIns="252000" rIns="0" rtlCol="0" anchor="ctr"/>
            <a:lstStyle>
              <a:defPPr>
                <a:defRPr lang="ja-JP"/>
              </a:defPPr>
              <a:lvl1pPr marL="0" algn="ctr" defTabSz="914400" rtl="0" eaLnBrk="1" latinLnBrk="0" hangingPunct="1">
                <a:defRPr kumimoji="1" sz="36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a:defRPr>
                  <a:solidFill>
                    <a:schemeClr val="dk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1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がん患者が暮らしやすい社会</a:t>
              </a:r>
              <a:endParaRPr kumimoji="1" lang="en-US" altLang="ja-JP" sz="4000" b="1" i="0" u="none" strike="noStrike" kern="1200" cap="none" spc="-1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150" normalizeH="0" baseline="0" noProof="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とはどのような社会だろう</a:t>
              </a:r>
            </a:p>
          </p:txBody>
        </p:sp>
      </p:grpSp>
      <p:grpSp>
        <p:nvGrpSpPr>
          <p:cNvPr id="22" name="グループ化 21"/>
          <p:cNvGrpSpPr/>
          <p:nvPr/>
        </p:nvGrpSpPr>
        <p:grpSpPr>
          <a:xfrm>
            <a:off x="395536" y="308508"/>
            <a:ext cx="1008112" cy="1067428"/>
            <a:chOff x="728192" y="921380"/>
            <a:chExt cx="1008112" cy="1067428"/>
          </a:xfrm>
        </p:grpSpPr>
        <p:sp>
          <p:nvSpPr>
            <p:cNvPr id="23" name="円/楕円 22"/>
            <p:cNvSpPr/>
            <p:nvPr/>
          </p:nvSpPr>
          <p:spPr>
            <a:xfrm>
              <a:off x="728192" y="980696"/>
              <a:ext cx="1008112" cy="1008112"/>
            </a:xfrm>
            <a:prstGeom prst="ellipse">
              <a:avLst/>
            </a:prstGeom>
            <a:solidFill>
              <a:srgbClr val="01B3B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marR="0" lvl="0" indent="0" algn="ctr" defTabSz="914400" rtl="0" eaLnBrk="1" fontAlgn="auto" latinLnBrk="0" hangingPunct="1">
                <a:lnSpc>
                  <a:spcPct val="100000"/>
                </a:lnSpc>
                <a:spcBef>
                  <a:spcPts val="0"/>
                </a:spcBef>
                <a:spcAft>
                  <a:spcPts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sz="1800" b="0" i="0" u="none" strike="noStrike" kern="1200" cap="none" spc="0" normalizeH="0" baseline="0" noProof="0">
                <a:ln>
                  <a:noFill/>
                </a:ln>
                <a:solidFill>
                  <a:prstClr val="white"/>
                </a:solidFill>
                <a:effectLst/>
                <a:uLnTx/>
                <a:uFillTx/>
                <a:latin typeface="Calibri"/>
                <a:cs typeface="Arial" panose="020B0604020202020204" pitchFamily="34" charset="0"/>
              </a:endParaRPr>
            </a:p>
          </p:txBody>
        </p:sp>
        <p:sp>
          <p:nvSpPr>
            <p:cNvPr id="24" name="テキスト ボックス 23"/>
            <p:cNvSpPr txBox="1"/>
            <p:nvPr/>
          </p:nvSpPr>
          <p:spPr>
            <a:xfrm>
              <a:off x="741793" y="921380"/>
              <a:ext cx="971567" cy="1050544"/>
            </a:xfrm>
            <a:prstGeom prst="rect">
              <a:avLst/>
            </a:prstGeom>
            <a:noFill/>
          </p:spPr>
          <p:txBody>
            <a:bodyPr wrap="square" rtlCol="0">
              <a:spAutoFit/>
            </a:bodyPr>
            <a:lstStyle>
              <a:defPPr>
                <a:defRPr lang="ja-JP"/>
              </a:defPPr>
            </a:lstStyle>
            <a:p>
              <a:pPr marL="0" marR="0" lvl="0" indent="0" algn="ctr" defTabSz="914400" rtl="0" eaLnBrk="1" fontAlgn="auto" latinLnBrk="0" hangingPunct="1">
                <a:lnSpc>
                  <a:spcPts val="8500"/>
                </a:lnSpc>
                <a:spcBef>
                  <a:spcPts val="0"/>
                </a:spcBef>
                <a:spcAft>
                  <a:spcPts val="0"/>
                </a:spcAft>
                <a:buClrTx/>
                <a:buSzTx/>
                <a:buFontTx/>
                <a:buNone/>
                <a:tabLst/>
                <a:defRPr kumimoji="1" sz="1800" b="0" i="0" normalizeH="0" noProof="0">
                  <a:uLnTx/>
                  <a:uFillTx/>
                  <a:latin typeface="+mn-lt"/>
                  <a:ea typeface="+mn-ea"/>
                  <a:cs typeface="+mn-cs"/>
                </a:defRPr>
              </a:pPr>
              <a:r>
                <a:rPr kumimoji="1" lang="ja-JP" altLang="en-US" sz="6200" b="0" i="0" u="none" strike="noStrike" kern="1200" cap="none" spc="0" normalizeH="0" baseline="0" noProof="0">
                  <a:ln>
                    <a:noFill/>
                  </a:ln>
                  <a:solidFill>
                    <a:prstClr val="white"/>
                  </a:solidFill>
                  <a:effectLst/>
                  <a:uLnTx/>
                  <a:uFillTx/>
                  <a:latin typeface="HGS創英角ｺﾞｼｯｸUB" panose="020B0900000000000000" pitchFamily="50" charset="-128"/>
                  <a:ea typeface="HGS創英角ｺﾞｼｯｸUB" panose="020B0900000000000000" pitchFamily="50" charset="-128"/>
                  <a:cs typeface="メイリオ" panose="020B0604030504040204" pitchFamily="50" charset="-128"/>
                </a:rPr>
                <a:t>Ｑ</a:t>
              </a:r>
            </a:p>
          </p:txBody>
        </p:sp>
      </p:grpSp>
      <p:pic>
        <p:nvPicPr>
          <p:cNvPr id="2050" name="Picture 2" descr="C:\Users\nakamura\Desktop\サタケさんイラストスライド化拡大-33.pn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50438" y="1700808"/>
            <a:ext cx="2708353" cy="2590171"/>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47C35A11-B59A-4BC0-BC84-3AD9A50EDD07}"/>
              </a:ext>
            </a:extLst>
          </p:cNvPr>
          <p:cNvSpPr txBox="1"/>
          <p:nvPr/>
        </p:nvSpPr>
        <p:spPr>
          <a:xfrm>
            <a:off x="7485727" y="6064795"/>
            <a:ext cx="1440160" cy="307777"/>
          </a:xfrm>
          <a:prstGeom prst="rect">
            <a:avLst/>
          </a:prstGeom>
          <a:noFill/>
        </p:spPr>
        <p:txBody>
          <a:bodyPr wrap="square" rtlCol="0">
            <a:spAutoFit/>
          </a:bodyPr>
          <a:lstStyle>
            <a:defPPr>
              <a:defRPr lang="ja-JP"/>
            </a:def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ja-JP" sz="14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50" charset="-128"/>
                <a:cs typeface="Arial" panose="020B0604020202020204" pitchFamily="34" charset="0"/>
              </a:rPr>
              <a:t>（患者手記より）</a:t>
            </a:r>
            <a:endParaRPr kumimoji="0" lang="ja-JP"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正方形/長方形 11">
            <a:extLst>
              <a:ext uri="{FF2B5EF4-FFF2-40B4-BE49-F238E27FC236}">
                <a16:creationId xmlns:a16="http://schemas.microsoft.com/office/drawing/2014/main" id="{285D8411-3CF6-40E7-AEAC-97CC2C405FF8}"/>
              </a:ext>
            </a:extLst>
          </p:cNvPr>
          <p:cNvSpPr/>
          <p:nvPr/>
        </p:nvSpPr>
        <p:spPr>
          <a:xfrm>
            <a:off x="8556071" y="6280278"/>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８</a:t>
            </a:r>
          </a:p>
        </p:txBody>
      </p:sp>
    </p:spTree>
    <p:extLst>
      <p:ext uri="{BB962C8B-B14F-4D97-AF65-F5344CB8AC3E}">
        <p14:creationId xmlns:p14="http://schemas.microsoft.com/office/powerpoint/2010/main" val="35254992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par>
                          <p:cTn id="8" fill="hold" nodeType="afterGroup">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467544" y="213000"/>
            <a:ext cx="820891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mn-cs"/>
              </a:rPr>
              <a:t>がん治療に必要な支援</a:t>
            </a:r>
          </a:p>
        </p:txBody>
      </p:sp>
      <p:pic>
        <p:nvPicPr>
          <p:cNvPr id="3" name="図 2" descr="背景パターン&#10;&#10;自動的に生成された説明">
            <a:extLst>
              <a:ext uri="{FF2B5EF4-FFF2-40B4-BE49-F238E27FC236}">
                <a16:creationId xmlns:a16="http://schemas.microsoft.com/office/drawing/2014/main" id="{203AC477-FB26-C106-8C18-054C7459F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990960"/>
            <a:ext cx="3672408" cy="5176769"/>
          </a:xfrm>
          <a:prstGeom prst="rect">
            <a:avLst/>
          </a:prstGeom>
          <a:ln>
            <a:solidFill>
              <a:schemeClr val="tx1"/>
            </a:solidFill>
          </a:ln>
        </p:spPr>
      </p:pic>
    </p:spTree>
    <p:extLst>
      <p:ext uri="{BB962C8B-B14F-4D97-AF65-F5344CB8AC3E}">
        <p14:creationId xmlns:p14="http://schemas.microsoft.com/office/powerpoint/2010/main" val="946837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38F65D5-3489-48CC-AB98-505C1A3AB35D}"/>
              </a:ext>
            </a:extLst>
          </p:cNvPr>
          <p:cNvPicPr>
            <a:picLocks noChangeAspect="1"/>
          </p:cNvPicPr>
          <p:nvPr/>
        </p:nvPicPr>
        <p:blipFill rotWithShape="1">
          <a:blip r:embed="rId3">
            <a:extLst>
              <a:ext uri="{28A0092B-C50C-407E-A947-70E740481C1C}">
                <a14:useLocalDpi xmlns:a14="http://schemas.microsoft.com/office/drawing/2010/main" val="0"/>
              </a:ext>
            </a:extLst>
          </a:blip>
          <a:srcRect t="2958"/>
          <a:stretch/>
        </p:blipFill>
        <p:spPr>
          <a:xfrm>
            <a:off x="1060275" y="1052736"/>
            <a:ext cx="7023449" cy="4409030"/>
          </a:xfrm>
          <a:prstGeom prst="rect">
            <a:avLst/>
          </a:prstGeom>
        </p:spPr>
      </p:pic>
      <p:sp>
        <p:nvSpPr>
          <p:cNvPr id="17" name="テキスト ボックス 16"/>
          <p:cNvSpPr txBox="1"/>
          <p:nvPr/>
        </p:nvSpPr>
        <p:spPr>
          <a:xfrm>
            <a:off x="759744" y="6049276"/>
            <a:ext cx="7768294" cy="584775"/>
          </a:xfrm>
          <a:prstGeom prst="roundRect">
            <a:avLst/>
          </a:prstGeom>
          <a:solidFill>
            <a:srgbClr val="FF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180000" rIns="0" rtlCol="0" anchor="ctr"/>
          <a:lstStyle>
            <a:defPPr>
              <a:defRPr lang="ja-JP"/>
            </a:defPPr>
            <a:lvl1pPr marL="0" marR="0" indent="0" algn="ctr" defTabSz="914400" rtl="0" eaLnBrk="1" fontAlgn="auto" latinLnBrk="0" hangingPunct="1">
              <a:lnSpc>
                <a:spcPct val="100000"/>
              </a:lnSpc>
              <a:spcBef>
                <a:spcPct val="0"/>
              </a:spcBef>
              <a:spcAft>
                <a:spcPct val="0"/>
              </a:spcAft>
              <a:buClrTx/>
              <a:buSzTx/>
              <a:buFontTx/>
              <a:buNone/>
              <a:defRPr kumimoji="1" sz="5400" b="1" i="0" u="none" strike="noStrike" kern="1200" cap="none" spc="0" normalizeH="0" baseline="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5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3200" b="1" i="0" normalizeH="0" noProof="0" dirty="0">
                <a:solidFill>
                  <a:srgbClr val="FFFFFF"/>
                </a:solidFill>
                <a:uLnTx/>
                <a:uFillTx/>
                <a:latin typeface="メイリオ" panose="020B0604030504040204" pitchFamily="50" charset="-128"/>
                <a:ea typeface="メイリオ" panose="020B0604030504040204" pitchFamily="50" charset="-128"/>
                <a:cs typeface="+mn-cs"/>
              </a:rPr>
              <a:t>がんによる死亡数は増え続けている</a:t>
            </a:r>
          </a:p>
        </p:txBody>
      </p:sp>
      <p:sp>
        <p:nvSpPr>
          <p:cNvPr id="5" name="正方形/長方形 4"/>
          <p:cNvSpPr/>
          <p:nvPr/>
        </p:nvSpPr>
        <p:spPr>
          <a:xfrm>
            <a:off x="1401657" y="5504791"/>
            <a:ext cx="6484467" cy="584775"/>
          </a:xfrm>
          <a:prstGeom prst="rect">
            <a:avLst/>
          </a:prstGeom>
        </p:spPr>
        <p:txBody>
          <a:bodyPr wrap="none">
            <a:spAutoFit/>
          </a:bodyPr>
          <a:lstStyle>
            <a:defPPr>
              <a:defRPr lang="ja-JP"/>
            </a:defPPr>
          </a:lstStyle>
          <a:p>
            <a:pPr marL="0" algn="ctr" defTabSz="914400">
              <a:buNone/>
              <a:defRPr kumimoji="1" sz="1800" b="0" i="0" normalizeH="0" noProof="0">
                <a:uLnTx/>
                <a:uFillTx/>
                <a:latin typeface="+mn-lt"/>
                <a:ea typeface="+mn-ea"/>
                <a:cs typeface="+mn-cs"/>
              </a:defRPr>
            </a:pPr>
            <a:r>
              <a:rPr kumimoji="1" lang="en-US" altLang="ja-JP"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3</a:t>
            </a: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人に</a:t>
            </a:r>
            <a:r>
              <a:rPr kumimoji="1" lang="en-US" altLang="ja-JP"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1</a:t>
            </a:r>
            <a:r>
              <a:rPr kumimoji="1" lang="ja-JP" altLang="en-US" sz="3200" b="1" i="0" normalizeH="0" noProof="0" dirty="0">
                <a:solidFill>
                  <a:schemeClr val="tx1">
                    <a:lumMod val="75000"/>
                    <a:lumOff val="25000"/>
                  </a:schemeClr>
                </a:solidFill>
                <a:uLnTx/>
                <a:uFillTx/>
                <a:latin typeface="メイリオ" panose="020B0604030504040204" pitchFamily="50" charset="-128"/>
                <a:ea typeface="メイリオ" panose="020B0604030504040204" pitchFamily="50" charset="-128"/>
              </a:rPr>
              <a:t>人ががんで亡くなっている</a:t>
            </a:r>
          </a:p>
        </p:txBody>
      </p:sp>
      <p:sp>
        <p:nvSpPr>
          <p:cNvPr id="11" name="テキスト ボックス 10"/>
          <p:cNvSpPr txBox="1"/>
          <p:nvPr/>
        </p:nvSpPr>
        <p:spPr>
          <a:xfrm>
            <a:off x="383373" y="5247461"/>
            <a:ext cx="7700351" cy="577081"/>
          </a:xfrm>
          <a:prstGeom prst="rect">
            <a:avLst/>
          </a:prstGeom>
          <a:noFill/>
        </p:spPr>
        <p:txBody>
          <a:bodyPr wrap="square" rtlCol="0">
            <a:spAutoFit/>
          </a:bodyPr>
          <a:lstStyle>
            <a:defPPr>
              <a:defRPr lang="ja-JP"/>
            </a:defPPr>
          </a:lstStyle>
          <a:p>
            <a:pPr algn="r"/>
            <a:r>
              <a:rPr kumimoji="1" lang="ja-JP" altLang="ja-JP" sz="1050" kern="1200" dirty="0">
                <a:solidFill>
                  <a:srgbClr val="595959"/>
                </a:solidFill>
                <a:effectLst/>
                <a:latin typeface="ＭＳ Ｐゴシック" panose="020B0600070205080204" pitchFamily="50" charset="-128"/>
                <a:ea typeface="メイリオ" panose="020B0604030504040204" pitchFamily="50" charset="-128"/>
                <a:cs typeface="メイリオ" panose="020B0604030504040204" pitchFamily="50" charset="-128"/>
              </a:rPr>
              <a:t>（厚生労働省「人口動態統計」を基に公益財団法人がん研究振興財団が作成（「がん統計‘</a:t>
            </a:r>
            <a:r>
              <a:rPr kumimoji="1" lang="en-US" altLang="ja-JP" sz="1050" kern="1200" dirty="0">
                <a:solidFill>
                  <a:srgbClr val="595959"/>
                </a:solidFill>
                <a:effectLst/>
                <a:latin typeface="ＭＳ Ｐゴシック" panose="020B0600070205080204" pitchFamily="50" charset="-128"/>
                <a:ea typeface="メイリオ" panose="020B0604030504040204" pitchFamily="50" charset="-128"/>
                <a:cs typeface="メイリオ" panose="020B0604030504040204" pitchFamily="50" charset="-128"/>
              </a:rPr>
              <a:t>19</a:t>
            </a:r>
            <a:r>
              <a:rPr kumimoji="1" lang="ja-JP" altLang="ja-JP" sz="1050" kern="1200" dirty="0">
                <a:solidFill>
                  <a:srgbClr val="595959"/>
                </a:solidFill>
                <a:effectLst/>
                <a:latin typeface="ＭＳ Ｐゴシック" panose="020B0600070205080204" pitchFamily="50" charset="-128"/>
                <a:ea typeface="メイリオ" panose="020B0604030504040204" pitchFamily="50" charset="-128"/>
                <a:cs typeface="メイリオ" panose="020B0604030504040204" pitchFamily="50" charset="-128"/>
              </a:rPr>
              <a:t>」））</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just"/>
            <a:r>
              <a:rPr lang="en-US" altLang="ja-JP" sz="105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05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BD77CF21-F2C6-4C95-A8FD-AA3B1F289BFF}"/>
              </a:ext>
            </a:extLst>
          </p:cNvPr>
          <p:cNvSpPr/>
          <p:nvPr/>
        </p:nvSpPr>
        <p:spPr>
          <a:xfrm>
            <a:off x="8528038" y="6482681"/>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５</a:t>
            </a:r>
          </a:p>
        </p:txBody>
      </p:sp>
      <p:sp>
        <p:nvSpPr>
          <p:cNvPr id="10" name="テキスト ボックス 9"/>
          <p:cNvSpPr txBox="1"/>
          <p:nvPr/>
        </p:nvSpPr>
        <p:spPr>
          <a:xfrm>
            <a:off x="179512" y="209059"/>
            <a:ext cx="8640960" cy="769441"/>
          </a:xfrm>
          <a:prstGeom prst="rect">
            <a:avLst/>
          </a:prstGeom>
          <a:noFill/>
          <a:effectLst/>
        </p:spPr>
        <p:txBody>
          <a:bodyPr wrap="square" rtlCol="0">
            <a:spAutoFit/>
          </a:bodyPr>
          <a:lstStyle>
            <a:defPPr>
              <a:defRPr lang="ja-JP"/>
            </a:defPPr>
            <a:lvl1pPr marL="0" algn="ctr" defTabSz="914400" rtl="0" eaLnBrk="1" latinLnBrk="0" hangingPunct="1">
              <a:defRPr kumimoji="1" sz="48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pPr marL="0" algn="ctr" defTabSz="914400">
              <a:buNone/>
              <a:defRPr kumimoji="1" sz="48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400" b="1" i="0" normalizeH="0" noProof="0">
                <a:solidFill>
                  <a:srgbClr val="FFFFFF"/>
                </a:solidFill>
                <a:uLnTx/>
                <a:uFillTx/>
                <a:latin typeface="メイリオ" panose="020B0604030504040204" pitchFamily="50" charset="-128"/>
                <a:ea typeface="メイリオ" panose="020B0604030504040204" pitchFamily="50" charset="-128"/>
                <a:cs typeface="+mn-cs"/>
              </a:rPr>
              <a:t>がんによる死亡数</a:t>
            </a:r>
          </a:p>
        </p:txBody>
      </p:sp>
    </p:spTree>
    <p:extLst>
      <p:ext uri="{BB962C8B-B14F-4D97-AF65-F5344CB8AC3E}">
        <p14:creationId xmlns:p14="http://schemas.microsoft.com/office/powerpoint/2010/main" val="20320252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nodeType="afterGroup">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吹き出し 15"/>
          <p:cNvSpPr/>
          <p:nvPr/>
        </p:nvSpPr>
        <p:spPr>
          <a:xfrm>
            <a:off x="4974930" y="389485"/>
            <a:ext cx="3562402" cy="2345606"/>
          </a:xfrm>
          <a:prstGeom prst="wedgeRoundRectCallout">
            <a:avLst>
              <a:gd name="adj1" fmla="val 868"/>
              <a:gd name="adj2" fmla="val 67100"/>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がんの治療に周囲の協力が</a:t>
            </a:r>
          </a:p>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得られる。</a:t>
            </a:r>
            <a:endParaRPr kumimoji="1" lang="ja-JP" altLang="en-US" sz="4000" b="1" i="0" u="none" strike="noStrike" kern="1200" cap="none" spc="0" normalizeH="0" baseline="0" noProof="0" dirty="0">
              <a:ln>
                <a:noFill/>
              </a:ln>
              <a:solidFill>
                <a:prstClr val="black"/>
              </a:solidFill>
              <a:effectLst/>
              <a:highlight>
                <a:srgbClr val="FFFF00"/>
              </a:highligh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sp>
        <p:nvSpPr>
          <p:cNvPr id="17" name="角丸四角形吹き出し 16"/>
          <p:cNvSpPr/>
          <p:nvPr/>
        </p:nvSpPr>
        <p:spPr>
          <a:xfrm>
            <a:off x="827584" y="389485"/>
            <a:ext cx="3562402" cy="2345606"/>
          </a:xfrm>
          <a:prstGeom prst="wedgeRoundRectCallout">
            <a:avLst>
              <a:gd name="adj1" fmla="val -664"/>
              <a:gd name="adj2" fmla="val 66264"/>
              <a:gd name="adj3" fmla="val 16667"/>
            </a:avLst>
          </a:prstGeom>
          <a:solidFill>
            <a:srgbClr val="FFFFEB"/>
          </a:solidFill>
          <a:ln w="57150">
            <a:solidFill>
              <a:srgbClr val="01B3B7"/>
            </a:solidFill>
          </a:ln>
        </p:spPr>
        <p:style>
          <a:lnRef idx="2">
            <a:schemeClr val="dk1"/>
          </a:lnRef>
          <a:fillRef idx="1">
            <a:schemeClr val="lt1"/>
          </a:fillRef>
          <a:effectRef idx="0">
            <a:schemeClr val="dk1"/>
          </a:effectRef>
          <a:fontRef idx="minor">
            <a:schemeClr val="dk1"/>
          </a:fontRef>
        </p:style>
        <p:txBody>
          <a:bodyPr tIns="216000"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l" defTabSz="914400" rtl="0" eaLnBrk="1" fontAlgn="auto" latinLnBrk="0" hangingPunct="1">
              <a:lnSpc>
                <a:spcPct val="100000"/>
              </a:lnSpc>
              <a:spcBef>
                <a:spcPct val="0"/>
              </a:spcBef>
              <a:spcAft>
                <a:spcPct val="0"/>
              </a:spcAft>
              <a:buClrTx/>
              <a:buSzTx/>
              <a:buFontTx/>
              <a:buNone/>
              <a:tabLst/>
              <a:defRPr kumimoji="1" sz="1800" b="0" i="0" normalizeH="0" noProof="0">
                <a:uLnTx/>
                <a:uFillTx/>
                <a:latin typeface="Calibri"/>
                <a:ea typeface="Arial" panose="020B0604020202020204" pitchFamily="34" charset="0"/>
                <a:cs typeface="Arial" panose="020B0604020202020204" pitchFamily="34" charset="0"/>
              </a:defRPr>
            </a:pPr>
            <a:r>
              <a:rPr kumimoji="1" lang="ja-JP" altLang="en-US"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がんについて</a:t>
            </a:r>
            <a:br>
              <a:rPr kumimoji="1" lang="en-US" altLang="ja-JP"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br>
            <a:r>
              <a:rPr kumimoji="1" lang="ja-JP" altLang="en-US"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周囲の理解が</a:t>
            </a:r>
            <a:br>
              <a:rPr kumimoji="1" lang="en-US" altLang="ja-JP"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br>
            <a:r>
              <a:rPr kumimoji="1" lang="ja-JP" altLang="en-US" sz="4000" b="1" i="0" u="none" strike="noStrike" kern="1200" cap="none" spc="0" normalizeH="0" baseline="0" noProof="0" dirty="0">
                <a:ln>
                  <a:noFill/>
                </a:ln>
                <a:solidFill>
                  <a:prstClr val="black">
                    <a:lumMod val="75000"/>
                    <a:lumOff val="25000"/>
                  </a:prstClr>
                </a:solidFill>
                <a:effectLst/>
                <a:uLnTx/>
                <a:uFillTx/>
                <a:latin typeface="メイリオ" panose="020B0604030504040204" pitchFamily="50" charset="-128"/>
                <a:ea typeface="メイリオ" panose="020B0604030504040204" pitchFamily="50" charset="-128"/>
                <a:cs typeface="メイリオ" panose="020B0604030504040204" pitchFamily="50" charset="-128"/>
                <a:sym typeface="Wingdings"/>
              </a:rPr>
              <a:t>ある。</a:t>
            </a:r>
            <a:endParaRPr kumimoji="1" lang="ja-JP" altLang="en-US" sz="4000" b="1" i="0" u="none" strike="noStrike" kern="1200" cap="none" spc="0" normalizeH="0" baseline="0" noProof="0" dirty="0">
              <a:ln>
                <a:noFill/>
              </a:ln>
              <a:solidFill>
                <a:prstClr val="black"/>
              </a:solidFill>
              <a:effectLst/>
              <a:highlight>
                <a:srgbClr val="FFFF00"/>
              </a:highlight>
              <a:uLnTx/>
              <a:uFillTx/>
              <a:latin typeface="メイリオ" panose="020B0604030504040204" pitchFamily="50" charset="-128"/>
              <a:ea typeface="メイリオ" panose="020B0604030504040204" pitchFamily="50" charset="-128"/>
              <a:cs typeface="メイリオ" panose="020B0604030504040204" pitchFamily="50" charset="-128"/>
              <a:sym typeface="Wingdings"/>
            </a:endParaRPr>
          </a:p>
        </p:txBody>
      </p:sp>
      <p:pic>
        <p:nvPicPr>
          <p:cNvPr id="8" name="Picture 2" descr="C:\Users\nakamura\Desktop\サタケさんイラストスライド化拡大-33.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85326" y="1797714"/>
            <a:ext cx="3640989" cy="348211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431540" y="4941241"/>
            <a:ext cx="8280920" cy="1368080"/>
          </a:xfrm>
          <a:prstGeom prst="roundRect">
            <a:avLst/>
          </a:prstGeom>
          <a:solidFill>
            <a:srgbClr val="FF9900"/>
          </a:solidFill>
          <a:ln>
            <a:noFill/>
          </a:ln>
        </p:spPr>
        <p:style>
          <a:lnRef idx="2">
            <a:schemeClr val="dk1"/>
          </a:lnRef>
          <a:fillRef idx="1">
            <a:schemeClr val="lt1"/>
          </a:fillRef>
          <a:effectRef idx="0">
            <a:schemeClr val="dk1"/>
          </a:effectRef>
          <a:fontRef idx="minor">
            <a:schemeClr val="dk1"/>
          </a:fontRef>
        </p:style>
        <p:txBody>
          <a:bodyPr lIns="0" tIns="144000" rIns="0" rtlCol="0" anchor="ctr"/>
          <a:lstStyle>
            <a:defPPr>
              <a:defRPr lang="ja-JP"/>
            </a:defPPr>
            <a:lvl1pPr marL="0" marR="0" indent="0" algn="ctr" defTabSz="914400" rtl="0" eaLnBrk="1" fontAlgn="auto" latinLnBrk="0" hangingPunct="1">
              <a:lnSpc>
                <a:spcPct val="100000"/>
              </a:lnSpc>
              <a:spcBef>
                <a:spcPct val="0"/>
              </a:spcBef>
              <a:spcAft>
                <a:spcPct val="0"/>
              </a:spcAft>
              <a:buClrTx/>
              <a:buSzTx/>
              <a:buFontTx/>
              <a:buNone/>
              <a:defRPr kumimoji="1" sz="3600" b="1" i="0" u="none" strike="noStrike" kern="1200" cap="none" spc="0" normalizeH="0" baseline="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がんへの正しい理解が</a:t>
            </a:r>
            <a:endParaRPr kumimoji="1" lang="en-US" altLang="ja-JP"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a:p>
            <a:pPr marL="0" marR="0" lvl="0" indent="0" algn="ctr" defTabSz="914400" rtl="0" eaLnBrk="1" fontAlgn="auto" latinLnBrk="0" hangingPunct="1">
              <a:lnSpc>
                <a:spcPct val="100000"/>
              </a:lnSpc>
              <a:spcBef>
                <a:spcPct val="0"/>
              </a:spcBef>
              <a:spcAft>
                <a:spcPct val="0"/>
              </a:spcAft>
              <a:buClrTx/>
              <a:buSzTx/>
              <a:buFontTx/>
              <a:buNone/>
              <a:tabLst/>
              <a:defRPr kumimoji="1" sz="36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誰もが暮らしやすい社会につながる</a:t>
            </a:r>
            <a:endParaRPr kumimoji="1" lang="en-US" altLang="ja-JP"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endParaRPr>
          </a:p>
        </p:txBody>
      </p:sp>
      <p:sp>
        <p:nvSpPr>
          <p:cNvPr id="9" name="正方形/長方形 8">
            <a:extLst>
              <a:ext uri="{FF2B5EF4-FFF2-40B4-BE49-F238E27FC236}">
                <a16:creationId xmlns:a16="http://schemas.microsoft.com/office/drawing/2014/main" id="{AEDB1D57-1B63-402C-B60A-2E5A560BF653}"/>
              </a:ext>
            </a:extLst>
          </p:cNvPr>
          <p:cNvSpPr/>
          <p:nvPr/>
        </p:nvSpPr>
        <p:spPr>
          <a:xfrm>
            <a:off x="8546056" y="6217840"/>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kumimoji="1" sz="1800" b="0" i="0" kern="1200" normalizeH="0" noProof="0">
                <a:solidFill>
                  <a:srgbClr val="FFFFFF"/>
                </a:solidFill>
                <a:uLnTx/>
                <a:uFillTx/>
                <a:latin typeface="+mn-lt"/>
                <a:ea typeface="+mn-ea"/>
                <a:cs typeface="+mn-cs"/>
              </a:defRPr>
            </a:pPr>
            <a:r>
              <a:rPr kumimoji="1" lang="ja-JP" altLang="en-US" sz="18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sym typeface="Wingdings"/>
              </a:rPr>
              <a:t>９</a:t>
            </a:r>
          </a:p>
        </p:txBody>
      </p:sp>
    </p:spTree>
    <p:extLst>
      <p:ext uri="{BB962C8B-B14F-4D97-AF65-F5344CB8AC3E}">
        <p14:creationId xmlns:p14="http://schemas.microsoft.com/office/powerpoint/2010/main" val="1360524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500"/>
                            </p:stCondLst>
                            <p:childTnLst>
                              <p:par>
                                <p:cTn id="13" presetID="14" presetClass="entr" presetSubtype="10" fill="hold" grpId="0" nodeType="after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図 8">
            <a:hlinkClick r:id="" action="ppaction://noaction" highlightClick="1">
              <a:snd r:embed="rId3" name="coin.wav"/>
            </a:hlinkClick>
            <a:extLst>
              <a:ext uri="{FF2B5EF4-FFF2-40B4-BE49-F238E27FC236}">
                <a16:creationId xmlns:a16="http://schemas.microsoft.com/office/drawing/2014/main" id="{007A76AD-8284-C84E-99A3-4711FA211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540" y="4319440"/>
            <a:ext cx="3949460" cy="253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上カーブ リボン 3">
            <a:extLst>
              <a:ext uri="{FF2B5EF4-FFF2-40B4-BE49-F238E27FC236}">
                <a16:creationId xmlns:a16="http://schemas.microsoft.com/office/drawing/2014/main" id="{9FF367F3-259D-9845-A278-2263F2C7FCFC}"/>
              </a:ext>
            </a:extLst>
          </p:cNvPr>
          <p:cNvSpPr/>
          <p:nvPr/>
        </p:nvSpPr>
        <p:spPr>
          <a:xfrm>
            <a:off x="185682" y="1412776"/>
            <a:ext cx="8755119" cy="2319486"/>
          </a:xfrm>
          <a:prstGeom prst="ellipseRibbon2">
            <a:avLst>
              <a:gd name="adj1" fmla="val 25000"/>
              <a:gd name="adj2" fmla="val 100000"/>
              <a:gd name="adj3" fmla="val 125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33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みんなで学ぼう！</a:t>
            </a:r>
            <a:endParaRPr kumimoji="1" lang="en-US" altLang="ja-JP" sz="33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33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rPr>
              <a:t>がんのこと、がん患者さんのこと</a:t>
            </a:r>
          </a:p>
        </p:txBody>
      </p:sp>
      <p:sp>
        <p:nvSpPr>
          <p:cNvPr id="7" name="テキスト ボックス 6">
            <a:extLst>
              <a:ext uri="{FF2B5EF4-FFF2-40B4-BE49-F238E27FC236}">
                <a16:creationId xmlns:a16="http://schemas.microsoft.com/office/drawing/2014/main" id="{2D4EE5B1-9D0D-CD4B-9C01-D38F4B1E8ABC}"/>
              </a:ext>
            </a:extLst>
          </p:cNvPr>
          <p:cNvSpPr txBox="1"/>
          <p:nvPr/>
        </p:nvSpPr>
        <p:spPr>
          <a:xfrm>
            <a:off x="323528" y="341667"/>
            <a:ext cx="6489277" cy="52322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福井県がん教育のための教材（高校生版）</a:t>
            </a:r>
          </a:p>
        </p:txBody>
      </p:sp>
      <p:sp>
        <p:nvSpPr>
          <p:cNvPr id="2" name="テキスト ボックス 1">
            <a:extLst>
              <a:ext uri="{FF2B5EF4-FFF2-40B4-BE49-F238E27FC236}">
                <a16:creationId xmlns:a16="http://schemas.microsoft.com/office/drawing/2014/main" id="{12CB5788-CEA9-1546-9CF9-EBBC860286C2}"/>
              </a:ext>
            </a:extLst>
          </p:cNvPr>
          <p:cNvSpPr txBox="1"/>
          <p:nvPr/>
        </p:nvSpPr>
        <p:spPr>
          <a:xfrm>
            <a:off x="2699791" y="3374901"/>
            <a:ext cx="326243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講義はここまでです。</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内容が多くて理解する</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のは大変でしたね。</a:t>
            </a:r>
          </a:p>
        </p:txBody>
      </p:sp>
      <p:sp>
        <p:nvSpPr>
          <p:cNvPr id="3" name="テキスト ボックス 2">
            <a:extLst>
              <a:ext uri="{FF2B5EF4-FFF2-40B4-BE49-F238E27FC236}">
                <a16:creationId xmlns:a16="http://schemas.microsoft.com/office/drawing/2014/main" id="{773A94EE-D696-9644-B259-67F0B2A23E5E}"/>
              </a:ext>
            </a:extLst>
          </p:cNvPr>
          <p:cNvSpPr txBox="1"/>
          <p:nvPr/>
        </p:nvSpPr>
        <p:spPr>
          <a:xfrm>
            <a:off x="632559" y="4868819"/>
            <a:ext cx="4134465"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noFill/>
                </a:ln>
                <a:solidFill>
                  <a:srgbClr val="0432FF"/>
                </a:solidFill>
                <a:effectLst/>
                <a:uLnTx/>
                <a:uFillTx/>
                <a:latin typeface="Calibri" panose="020F0502020204030204"/>
                <a:ea typeface="游ゴシック" panose="020B0400000000000000" pitchFamily="34" charset="-128"/>
                <a:cs typeface="+mn-cs"/>
              </a:rPr>
              <a:t>質問タイム</a:t>
            </a:r>
            <a:endParaRPr kumimoji="1" lang="en-US" altLang="ja-JP" sz="4000" b="1" i="0" u="none" strike="noStrike" kern="1200" cap="none" spc="0" normalizeH="0" baseline="0" noProof="0" dirty="0">
              <a:ln>
                <a:noFill/>
              </a:ln>
              <a:solidFill>
                <a:srgbClr val="0432FF"/>
              </a:solidFill>
              <a:effectLst/>
              <a:uLnTx/>
              <a:uFillTx/>
              <a:latin typeface="Calibri" panose="020F0502020204030204"/>
              <a:ea typeface="游ゴシック"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0432FF"/>
                </a:solidFill>
                <a:effectLst/>
                <a:uLnTx/>
                <a:uFillTx/>
                <a:latin typeface="Calibri" panose="020F0502020204030204"/>
                <a:ea typeface="游ゴシック" panose="020B0400000000000000" pitchFamily="34" charset="-128"/>
                <a:cs typeface="+mn-cs"/>
              </a:rPr>
              <a:t>何か質問はありますか？</a:t>
            </a:r>
          </a:p>
        </p:txBody>
      </p:sp>
      <p:sp>
        <p:nvSpPr>
          <p:cNvPr id="5" name="スライド番号プレースホルダー 4">
            <a:extLst>
              <a:ext uri="{FF2B5EF4-FFF2-40B4-BE49-F238E27FC236}">
                <a16:creationId xmlns:a16="http://schemas.microsoft.com/office/drawing/2014/main" id="{943ADD27-AF1D-4B3E-A637-11FB9B4D6D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65E58-73BB-B642-A6F3-B9FA9E4E40F9}" type="slidenum">
              <a:rPr kumimoji="1" lang="ja-JP" altLang="en-US" sz="9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9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58573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0" y="188640"/>
            <a:ext cx="9119744" cy="769441"/>
          </a:xfrm>
          <a:prstGeom prst="rect">
            <a:avLst/>
          </a:prstGeom>
          <a:noFill/>
          <a:effectLst/>
        </p:spPr>
        <p:txBody>
          <a:bodyPr wrap="square" rtlCol="0">
            <a:spAutoFit/>
          </a:bodyPr>
          <a:lstStyle>
            <a:defPPr>
              <a:defRPr lang="ja-JP"/>
            </a:defPPr>
            <a:lvl1pPr marL="0" algn="ctr" defTabSz="914400" rtl="0" eaLnBrk="1" latinLnBrk="0" hangingPunct="1">
              <a:defRPr kumimoji="1" sz="4800" b="1" kern="1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mn-cs"/>
              </a:defRPr>
            </a:lvl1pPr>
          </a:lstStyle>
          <a:p>
            <a:r>
              <a:rPr kumimoji="1" lang="ja-JP" altLang="en-US" sz="4400" b="1" i="0" normalizeH="0" noProof="0" dirty="0">
                <a:solidFill>
                  <a:srgbClr val="FFFFFF"/>
                </a:solidFill>
                <a:uLnTx/>
                <a:uFillTx/>
                <a:latin typeface="メイリオ" panose="020B0604030504040204" pitchFamily="50" charset="-128"/>
                <a:ea typeface="メイリオ" panose="020B0604030504040204" pitchFamily="50" charset="-128"/>
                <a:cs typeface="+mn-cs"/>
              </a:rPr>
              <a:t>高齢化とがんとの関わり</a:t>
            </a:r>
            <a:endParaRPr lang="en-US" altLang="ja-JP" sz="4400" dirty="0"/>
          </a:p>
        </p:txBody>
      </p:sp>
      <p:grpSp>
        <p:nvGrpSpPr>
          <p:cNvPr id="20" name="グループ化 19"/>
          <p:cNvGrpSpPr/>
          <p:nvPr/>
        </p:nvGrpSpPr>
        <p:grpSpPr>
          <a:xfrm>
            <a:off x="257884" y="3864896"/>
            <a:ext cx="4251266" cy="2221940"/>
            <a:chOff x="257884" y="4015372"/>
            <a:chExt cx="4251266" cy="2221940"/>
          </a:xfrm>
        </p:grpSpPr>
        <p:sp>
          <p:nvSpPr>
            <p:cNvPr id="21" name="円/楕円 20"/>
            <p:cNvSpPr/>
            <p:nvPr/>
          </p:nvSpPr>
          <p:spPr>
            <a:xfrm>
              <a:off x="257884" y="4015372"/>
              <a:ext cx="4251266" cy="222194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a:p>
          </p:txBody>
        </p:sp>
        <p:sp>
          <p:nvSpPr>
            <p:cNvPr id="22" name="テキスト ボックス 21"/>
            <p:cNvSpPr txBox="1"/>
            <p:nvPr/>
          </p:nvSpPr>
          <p:spPr>
            <a:xfrm>
              <a:off x="447102" y="4643532"/>
              <a:ext cx="3816424" cy="1118255"/>
            </a:xfrm>
            <a:prstGeom prst="rect">
              <a:avLst/>
            </a:prstGeom>
            <a:noFill/>
          </p:spPr>
          <p:txBody>
            <a:bodyPr wrap="square" rtlCol="0">
              <a:spAutoFit/>
            </a:bodyPr>
            <a:lstStyle>
              <a:defPPr>
                <a:defRPr lang="ja-JP"/>
              </a:defPPr>
            </a:lstStyle>
            <a:p>
              <a:pPr marL="0" algn="ctr" defTabSz="914400">
                <a:lnSpc>
                  <a:spcPts val="4000"/>
                </a:lnSpc>
                <a:buNone/>
                <a:defRPr kumimoji="1" sz="1800" b="0" i="0" normalizeH="0" noProof="0">
                  <a:uLnTx/>
                  <a:uFillTx/>
                  <a:latin typeface="+mn-lt"/>
                  <a:ea typeface="+mn-ea"/>
                  <a:cs typeface="+mn-cs"/>
                </a:defRPr>
              </a:pPr>
              <a:r>
                <a:rPr kumimoji="1" lang="ja-JP" altLang="en-US" sz="35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細胞が変異する</a:t>
              </a:r>
              <a:br>
                <a:rPr kumimoji="1" lang="en-US" altLang="ja-JP" sz="35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br>
              <a:r>
                <a:rPr kumimoji="1" lang="ja-JP" altLang="en-US" sz="35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可能性が高まる</a:t>
              </a:r>
              <a:endParaRPr lang="en-US" altLang="ja-JP" sz="3500" b="1">
                <a:solidFill>
                  <a:schemeClr val="tx1">
                    <a:lumMod val="75000"/>
                    <a:lumOff val="25000"/>
                  </a:schemeClr>
                </a:solidFill>
                <a:latin typeface="メイリオ" panose="020B0604030504040204" pitchFamily="50" charset="-128"/>
                <a:ea typeface="メイリオ" panose="020B0604030504040204" pitchFamily="50" charset="-128"/>
              </a:endParaRPr>
            </a:p>
          </p:txBody>
        </p:sp>
      </p:grpSp>
      <p:grpSp>
        <p:nvGrpSpPr>
          <p:cNvPr id="23" name="グループ化 22"/>
          <p:cNvGrpSpPr/>
          <p:nvPr/>
        </p:nvGrpSpPr>
        <p:grpSpPr>
          <a:xfrm>
            <a:off x="4473394" y="3864896"/>
            <a:ext cx="4251266" cy="2221940"/>
            <a:chOff x="4473394" y="4015372"/>
            <a:chExt cx="4251266" cy="2221940"/>
          </a:xfrm>
        </p:grpSpPr>
        <p:sp>
          <p:nvSpPr>
            <p:cNvPr id="24" name="円/楕円 23"/>
            <p:cNvSpPr/>
            <p:nvPr/>
          </p:nvSpPr>
          <p:spPr>
            <a:xfrm>
              <a:off x="4473394" y="4015372"/>
              <a:ext cx="4251266" cy="2221940"/>
            </a:xfrm>
            <a:prstGeom prst="ellipse">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kumimoji="1" lang="ja-JP" altLang="en-US"/>
            </a:p>
          </p:txBody>
        </p:sp>
        <p:sp>
          <p:nvSpPr>
            <p:cNvPr id="26" name="テキスト ボックス 25"/>
            <p:cNvSpPr txBox="1"/>
            <p:nvPr/>
          </p:nvSpPr>
          <p:spPr>
            <a:xfrm>
              <a:off x="4644008" y="4383015"/>
              <a:ext cx="3888432" cy="1631216"/>
            </a:xfrm>
            <a:prstGeom prst="rect">
              <a:avLst/>
            </a:prstGeom>
            <a:noFill/>
          </p:spPr>
          <p:txBody>
            <a:bodyPr wrap="square" rtlCol="0">
              <a:spAutoFit/>
            </a:bodyPr>
            <a:lstStyle>
              <a:defPPr>
                <a:defRPr lang="ja-JP"/>
              </a:defPPr>
            </a:lstStyle>
            <a:p>
              <a:pPr marL="0" algn="ctr" defTabSz="914400">
                <a:lnSpc>
                  <a:spcPts val="4000"/>
                </a:lnSpc>
                <a:buNone/>
                <a:defRPr kumimoji="1" sz="1800" b="0" i="0" normalizeH="0" noProof="0">
                  <a:uLnTx/>
                  <a:uFillTx/>
                  <a:latin typeface="+mn-lt"/>
                  <a:ea typeface="+mn-ea"/>
                  <a:cs typeface="+mn-cs"/>
                </a:defRPr>
              </a:pPr>
              <a:r>
                <a:rPr kumimoji="1" lang="ja-JP" altLang="en-US" sz="35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細胞を正常に</a:t>
              </a:r>
              <a:br>
                <a:rPr kumimoji="1" lang="en-US" altLang="ja-JP" sz="35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br>
              <a:r>
                <a:rPr kumimoji="1" lang="ja-JP" altLang="en-US" sz="35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保つ働きが</a:t>
              </a:r>
              <a:endParaRPr lang="en-US" altLang="ja-JP" sz="3500" b="1">
                <a:solidFill>
                  <a:schemeClr val="tx1">
                    <a:lumMod val="75000"/>
                    <a:lumOff val="25000"/>
                  </a:schemeClr>
                </a:solidFill>
                <a:latin typeface="メイリオ" panose="020B0604030504040204" pitchFamily="50" charset="-128"/>
                <a:ea typeface="メイリオ" panose="020B0604030504040204" pitchFamily="50" charset="-128"/>
              </a:endParaRPr>
            </a:p>
            <a:p>
              <a:pPr marL="0" algn="ctr" defTabSz="914400">
                <a:lnSpc>
                  <a:spcPts val="4000"/>
                </a:lnSpc>
                <a:buNone/>
                <a:defRPr kumimoji="1" sz="1800" b="0" i="0" normalizeH="0" noProof="0">
                  <a:uLnTx/>
                  <a:uFillTx/>
                  <a:latin typeface="+mn-lt"/>
                  <a:ea typeface="+mn-ea"/>
                  <a:cs typeface="+mn-cs"/>
                </a:defRPr>
              </a:pPr>
              <a:r>
                <a:rPr kumimoji="1" lang="ja-JP" altLang="en-US" sz="35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低下</a:t>
              </a:r>
              <a:r>
                <a:rPr kumimoji="1" lang="ja-JP" altLang="en-US" sz="3500" b="1" i="0" spc="-15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しはじめる</a:t>
              </a:r>
              <a:endParaRPr lang="en-US" altLang="ja-JP" sz="3500" b="1" spc="-150">
                <a:solidFill>
                  <a:schemeClr val="tx1">
                    <a:lumMod val="75000"/>
                    <a:lumOff val="25000"/>
                  </a:schemeClr>
                </a:solidFill>
                <a:latin typeface="メイリオ" panose="020B0604030504040204" pitchFamily="50" charset="-128"/>
                <a:ea typeface="メイリオ" panose="020B0604030504040204" pitchFamily="50" charset="-128"/>
              </a:endParaRPr>
            </a:p>
          </p:txBody>
        </p:sp>
      </p:grpSp>
      <p:sp>
        <p:nvSpPr>
          <p:cNvPr id="27" name="角丸四角形 26"/>
          <p:cNvSpPr/>
          <p:nvPr/>
        </p:nvSpPr>
        <p:spPr>
          <a:xfrm>
            <a:off x="418382" y="1126412"/>
            <a:ext cx="8114058" cy="1072255"/>
          </a:xfrm>
          <a:prstGeom prst="roundRect">
            <a:avLst/>
          </a:prstGeom>
          <a:solidFill>
            <a:srgbClr val="FFE18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a:p>
        </p:txBody>
      </p:sp>
      <p:pic>
        <p:nvPicPr>
          <p:cNvPr id="28" name="Picture 2" descr="C:\Users\nakamura\Desktop\サタケさんイラストスライド化拡大-02.png"/>
          <p:cNvPicPr>
            <a:picLocks noChangeAspect="1" noChangeArrowheads="1"/>
          </p:cNvPicPr>
          <p:nvPr/>
        </p:nvPicPr>
        <p:blipFill>
          <a:blip r:embed="rId2" cstate="print">
            <a:extLst>
              <a:ext uri="{28A0092B-C50C-407E-A947-70E740481C1C}">
                <a14:useLocalDpi xmlns:a14="http://schemas.microsoft.com/office/drawing/2010/main" val="0"/>
              </a:ext>
            </a:extLst>
          </a:blip>
          <a:srcRect b="22328"/>
          <a:stretch>
            <a:fillRect/>
          </a:stretch>
        </p:blipFill>
        <p:spPr bwMode="auto">
          <a:xfrm>
            <a:off x="6665041" y="1079817"/>
            <a:ext cx="2341651" cy="1439834"/>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28"/>
          <p:cNvSpPr txBox="1"/>
          <p:nvPr/>
        </p:nvSpPr>
        <p:spPr>
          <a:xfrm>
            <a:off x="2157068" y="1374601"/>
            <a:ext cx="4829864" cy="707886"/>
          </a:xfrm>
          <a:prstGeom prst="rect">
            <a:avLst/>
          </a:prstGeom>
          <a:noFill/>
        </p:spPr>
        <p:txBody>
          <a:bodyPr wrap="square" rtlCol="0">
            <a:spAutoFit/>
          </a:bodyPr>
          <a:lstStyle>
            <a:defPPr>
              <a:defRPr lang="ja-JP"/>
            </a:defPPr>
          </a:lstStyle>
          <a:p>
            <a:pPr algn="ctr"/>
            <a:r>
              <a:rPr kumimoji="1" lang="ja-JP" altLang="ja-JP" sz="4000" b="1" kern="1200" dirty="0">
                <a:solidFill>
                  <a:srgbClr val="000000"/>
                </a:solidFill>
                <a:effectLst/>
                <a:latin typeface="游明朝" panose="02020400000000000000" pitchFamily="18" charset="-128"/>
                <a:ea typeface="メイリオ" panose="020B0604030504040204" pitchFamily="50" charset="-128"/>
                <a:cs typeface="Arial" panose="020B0604020202020204" pitchFamily="34" charset="0"/>
              </a:rPr>
              <a:t>年をとっていくと…</a:t>
            </a:r>
            <a:endParaRPr lang="ja-JP" alt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0" name="テキスト ボックス 29"/>
          <p:cNvSpPr txBox="1"/>
          <p:nvPr/>
        </p:nvSpPr>
        <p:spPr>
          <a:xfrm>
            <a:off x="1099698" y="5967235"/>
            <a:ext cx="7088620" cy="746202"/>
          </a:xfrm>
          <a:prstGeom prst="roundRect">
            <a:avLst/>
          </a:prstGeom>
          <a:solidFill>
            <a:srgbClr val="FF9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0" tIns="180000" rIns="0" rtlCol="0" anchor="ctr"/>
          <a:lstStyle>
            <a:defPPr>
              <a:defRPr lang="ja-JP"/>
            </a:defPPr>
            <a:lvl1pPr marL="0" marR="0" indent="0" algn="ctr" defTabSz="914400" rtl="0" eaLnBrk="1" fontAlgn="auto" latinLnBrk="0" hangingPunct="1">
              <a:lnSpc>
                <a:spcPct val="100000"/>
              </a:lnSpc>
              <a:spcBef>
                <a:spcPct val="0"/>
              </a:spcBef>
              <a:spcAft>
                <a:spcPct val="0"/>
              </a:spcAft>
              <a:buClrTx/>
              <a:buSzTx/>
              <a:buFontTx/>
              <a:buNone/>
              <a:defRPr kumimoji="1" sz="5400" b="1" i="0" u="none" strike="noStrike" kern="1200" cap="none" spc="0" normalizeH="0" baseline="0" noProof="0">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dk1"/>
                </a:solidFill>
                <a:uLnTx/>
                <a:uFillTx/>
                <a:latin typeface="Calibri"/>
                <a:ea typeface="Arial" panose="020B0604020202020204" pitchFamily="34" charset="0"/>
                <a:cs typeface="Arial" panose="020B0604020202020204" pitchFamily="34" charset="0"/>
                <a:sym typeface="Wingdings"/>
              </a:defRPr>
            </a:lvl9pPr>
          </a:lstStyle>
          <a:p>
            <a:pPr marL="0" algn="ctr" defTabSz="914400">
              <a:buNone/>
              <a:defRPr kumimoji="1" sz="5400" b="1" i="0" normalizeH="0" noProof="0">
                <a:solidFill>
                  <a:srgbClr val="FFFFFF"/>
                </a:solidFill>
                <a:uLnTx/>
                <a:uFillTx/>
                <a:latin typeface="メイリオ" panose="020B0604030504040204" pitchFamily="50" charset="-128"/>
                <a:ea typeface="メイリオ" panose="020B0604030504040204" pitchFamily="50" charset="-128"/>
                <a:cs typeface="+mn-cs"/>
              </a:defRPr>
            </a:pPr>
            <a:r>
              <a:rPr kumimoji="1" lang="ja-JP" altLang="en-US" sz="3600" b="1" i="0" normalizeH="0" noProof="0">
                <a:solidFill>
                  <a:srgbClr val="FFFFFF"/>
                </a:solidFill>
                <a:uLnTx/>
                <a:uFillTx/>
                <a:latin typeface="メイリオ" panose="020B0604030504040204" pitchFamily="50" charset="-128"/>
                <a:ea typeface="メイリオ" panose="020B0604030504040204" pitchFamily="50" charset="-128"/>
                <a:cs typeface="+mn-cs"/>
              </a:rPr>
              <a:t>がんは誰もがなりうる病気</a:t>
            </a:r>
          </a:p>
        </p:txBody>
      </p:sp>
      <p:grpSp>
        <p:nvGrpSpPr>
          <p:cNvPr id="31" name="グループ化 30"/>
          <p:cNvGrpSpPr/>
          <p:nvPr/>
        </p:nvGrpSpPr>
        <p:grpSpPr>
          <a:xfrm>
            <a:off x="280610" y="2086013"/>
            <a:ext cx="4196906" cy="2066367"/>
            <a:chOff x="280610" y="2236489"/>
            <a:chExt cx="4196906" cy="2066367"/>
          </a:xfrm>
        </p:grpSpPr>
        <p:sp>
          <p:nvSpPr>
            <p:cNvPr id="32" name="テキスト ボックス 31"/>
            <p:cNvSpPr txBox="1"/>
            <p:nvPr/>
          </p:nvSpPr>
          <p:spPr>
            <a:xfrm>
              <a:off x="280610" y="2787883"/>
              <a:ext cx="4196906" cy="1118255"/>
            </a:xfrm>
            <a:prstGeom prst="rect">
              <a:avLst/>
            </a:prstGeom>
            <a:noFill/>
          </p:spPr>
          <p:txBody>
            <a:bodyPr wrap="square" rtlCol="0">
              <a:spAutoFit/>
            </a:bodyPr>
            <a:lstStyle>
              <a:defPPr>
                <a:defRPr lang="ja-JP"/>
              </a:defPPr>
            </a:lstStyle>
            <a:p>
              <a:pPr marL="0" algn="ctr" defTabSz="914400">
                <a:lnSpc>
                  <a:spcPts val="4000"/>
                </a:lnSpc>
                <a:buNone/>
                <a:defRPr kumimoji="1" sz="1800" b="0" i="0" normalizeH="0" noProof="0">
                  <a:uLnTx/>
                  <a:uFillTx/>
                  <a:latin typeface="+mn-lt"/>
                  <a:ea typeface="+mn-ea"/>
                  <a:cs typeface="+mn-cs"/>
                </a:defRPr>
              </a:pPr>
              <a:r>
                <a:rPr kumimoji="1" lang="ja-JP" altLang="en-US" sz="35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細胞分裂の</a:t>
              </a:r>
              <a:endParaRPr lang="en-US" altLang="ja-JP" sz="3500" b="1">
                <a:solidFill>
                  <a:schemeClr val="tx1">
                    <a:lumMod val="75000"/>
                    <a:lumOff val="25000"/>
                  </a:schemeClr>
                </a:solidFill>
                <a:latin typeface="メイリオ" panose="020B0604030504040204" pitchFamily="50" charset="-128"/>
                <a:ea typeface="メイリオ" panose="020B0604030504040204" pitchFamily="50" charset="-128"/>
              </a:endParaRPr>
            </a:p>
            <a:p>
              <a:pPr marL="0" algn="ctr" defTabSz="914400">
                <a:lnSpc>
                  <a:spcPts val="4000"/>
                </a:lnSpc>
                <a:buNone/>
                <a:defRPr kumimoji="1" sz="1800" b="0" i="0" normalizeH="0" noProof="0">
                  <a:uLnTx/>
                  <a:uFillTx/>
                  <a:latin typeface="+mn-lt"/>
                  <a:ea typeface="+mn-ea"/>
                  <a:cs typeface="+mn-cs"/>
                </a:defRPr>
              </a:pPr>
              <a:r>
                <a:rPr kumimoji="1" lang="ja-JP" altLang="en-US" sz="3500" b="1" i="0" normalizeH="0" noProof="0">
                  <a:solidFill>
                    <a:schemeClr val="tx1">
                      <a:lumMod val="75000"/>
                      <a:lumOff val="25000"/>
                    </a:schemeClr>
                  </a:solidFill>
                  <a:uLnTx/>
                  <a:uFillTx/>
                  <a:latin typeface="メイリオ" panose="020B0604030504040204" pitchFamily="50" charset="-128"/>
                  <a:ea typeface="メイリオ" panose="020B0604030504040204" pitchFamily="50" charset="-128"/>
                </a:rPr>
                <a:t>回数が多くなる</a:t>
              </a:r>
              <a:endParaRPr lang="en-US" altLang="ja-JP" sz="35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3" name="下矢印 32"/>
            <p:cNvSpPr/>
            <p:nvPr/>
          </p:nvSpPr>
          <p:spPr>
            <a:xfrm flipH="1">
              <a:off x="1973894" y="3820100"/>
              <a:ext cx="819246" cy="482756"/>
            </a:xfrm>
            <a:prstGeom prst="downArrow">
              <a:avLst>
                <a:gd name="adj1" fmla="val 50000"/>
                <a:gd name="adj2" fmla="val 61619"/>
              </a:avLst>
            </a:prstGeom>
            <a:solidFill>
              <a:srgbClr val="FF9900"/>
            </a:solid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bIns="0" anchor="ctr"/>
            <a:lstStyle>
              <a:defPPr>
                <a:defRPr lang="ja-JP"/>
              </a:defPPr>
            </a:lstStyle>
            <a:p>
              <a:pPr marL="0" algn="ctr" defTabSz="914400" fontAlgn="base">
                <a:lnSpc>
                  <a:spcPts val="3600"/>
                </a:lnSpc>
                <a:spcBef>
                  <a:spcPct val="0"/>
                </a:spcBef>
                <a:spcAft>
                  <a:spcPct val="0"/>
                </a:spcAft>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sz="4000">
                <a:solidFill>
                  <a:prstClr val="white"/>
                </a:solidFill>
                <a:latin typeface="HGP創英角ｺﾞｼｯｸUB" pitchFamily="50" charset="-128"/>
                <a:ea typeface="HGP創英角ｺﾞｼｯｸUB" pitchFamily="50" charset="-128"/>
              </a:endParaRPr>
            </a:p>
          </p:txBody>
        </p:sp>
        <p:sp>
          <p:nvSpPr>
            <p:cNvPr id="34" name="下矢印 33"/>
            <p:cNvSpPr/>
            <p:nvPr/>
          </p:nvSpPr>
          <p:spPr>
            <a:xfrm flipH="1">
              <a:off x="1945691" y="2236489"/>
              <a:ext cx="819246" cy="482756"/>
            </a:xfrm>
            <a:prstGeom prst="downArrow">
              <a:avLst>
                <a:gd name="adj1" fmla="val 50000"/>
                <a:gd name="adj2" fmla="val 61619"/>
              </a:avLst>
            </a:prstGeom>
            <a:solidFill>
              <a:srgbClr val="FF9900"/>
            </a:solid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bIns="0" anchor="ctr"/>
            <a:lstStyle>
              <a:defPPr>
                <a:defRPr lang="ja-JP"/>
              </a:defPPr>
            </a:lstStyle>
            <a:p>
              <a:pPr marL="0" algn="ctr" defTabSz="914400" fontAlgn="base">
                <a:lnSpc>
                  <a:spcPts val="3600"/>
                </a:lnSpc>
                <a:spcBef>
                  <a:spcPct val="0"/>
                </a:spcBef>
                <a:spcAft>
                  <a:spcPct val="0"/>
                </a:spcAft>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sz="4000">
                <a:solidFill>
                  <a:prstClr val="white"/>
                </a:solidFill>
                <a:latin typeface="HGP創英角ｺﾞｼｯｸUB" pitchFamily="50" charset="-128"/>
                <a:ea typeface="HGP創英角ｺﾞｼｯｸUB" pitchFamily="50" charset="-128"/>
              </a:endParaRPr>
            </a:p>
          </p:txBody>
        </p:sp>
      </p:grpSp>
      <p:sp>
        <p:nvSpPr>
          <p:cNvPr id="35" name="下矢印 34"/>
          <p:cNvSpPr/>
          <p:nvPr/>
        </p:nvSpPr>
        <p:spPr>
          <a:xfrm flipH="1">
            <a:off x="6238321" y="2076084"/>
            <a:ext cx="787279" cy="2076296"/>
          </a:xfrm>
          <a:prstGeom prst="downArrow">
            <a:avLst>
              <a:gd name="adj1" fmla="val 50000"/>
              <a:gd name="adj2" fmla="val 37579"/>
            </a:avLst>
          </a:prstGeom>
          <a:solidFill>
            <a:srgbClr val="FF9900"/>
          </a:solidFill>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bIns="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Calibri"/>
                <a:ea typeface="Arial" panose="020B0604020202020204" pitchFamily="34" charset="0"/>
                <a:cs typeface="Arial" panose="020B0604020202020204" pitchFamily="34" charset="0"/>
                <a:sym typeface="Wingdings"/>
              </a:defRPr>
            </a:lvl9pPr>
          </a:lstStyle>
          <a:p>
            <a:pPr marL="0" algn="ctr" defTabSz="914400" fontAlgn="base">
              <a:lnSpc>
                <a:spcPts val="3600"/>
              </a:lnSpc>
              <a:spcBef>
                <a:spcPct val="0"/>
              </a:spcBef>
              <a:spcAft>
                <a:spcPct val="0"/>
              </a:spcAft>
              <a:buNone/>
              <a:defRPr kumimoji="1" sz="1800" b="0" i="0" normalizeH="0" noProof="0">
                <a:uLnTx/>
                <a:uFillTx/>
                <a:latin typeface="Calibri"/>
                <a:ea typeface="Arial" panose="020B0604020202020204" pitchFamily="34" charset="0"/>
                <a:cs typeface="Arial" panose="020B0604020202020204" pitchFamily="34" charset="0"/>
              </a:defRPr>
            </a:pPr>
            <a:endParaRPr lang="ja-JP" altLang="en-US" sz="4000">
              <a:solidFill>
                <a:prstClr val="white"/>
              </a:solidFill>
              <a:latin typeface="HGP創英角ｺﾞｼｯｸUB" pitchFamily="50" charset="-128"/>
              <a:ea typeface="HGP創英角ｺﾞｼｯｸUB" pitchFamily="50" charset="-128"/>
            </a:endParaRPr>
          </a:p>
        </p:txBody>
      </p:sp>
      <p:sp>
        <p:nvSpPr>
          <p:cNvPr id="18" name="正方形/長方形 17">
            <a:extLst>
              <a:ext uri="{FF2B5EF4-FFF2-40B4-BE49-F238E27FC236}">
                <a16:creationId xmlns:a16="http://schemas.microsoft.com/office/drawing/2014/main" id="{CFEBA8F7-697F-4BFB-84F1-86B254075204}"/>
              </a:ext>
            </a:extLst>
          </p:cNvPr>
          <p:cNvSpPr/>
          <p:nvPr/>
        </p:nvSpPr>
        <p:spPr>
          <a:xfrm>
            <a:off x="8505818" y="6458925"/>
            <a:ext cx="430256"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1" sz="1800" b="0" i="0" u="none" strike="noStrike" kern="1200" cap="none" spc="0" normalizeH="0" baseline="0" noProof="0">
                <a:solidFill>
                  <a:schemeClr val="lt1"/>
                </a:solidFill>
                <a:uLnTx/>
                <a:uFillTx/>
                <a:latin typeface="+mn-lt"/>
                <a:ea typeface="+mn-ea"/>
                <a:cs typeface="+mn-cs"/>
                <a:sym typeface="Wingdings"/>
              </a:defRPr>
            </a:lvl9pPr>
          </a:lstStyle>
          <a:p>
            <a:pPr marL="0" algn="ctr" defTabSz="914400">
              <a:buNone/>
              <a:defRPr kumimoji="1" sz="1800" b="0" i="0" kern="1200" normalizeH="0" noProof="0">
                <a:solidFill>
                  <a:srgbClr val="FFFFFF"/>
                </a:solidFill>
                <a:uLnTx/>
                <a:uFillTx/>
                <a:latin typeface="+mn-lt"/>
                <a:ea typeface="+mn-ea"/>
                <a:cs typeface="+mn-cs"/>
              </a:defRPr>
            </a:pPr>
            <a:r>
              <a:rPr kumimoji="1" lang="ja-JP" altLang="en-US" sz="1800" b="1" i="0" kern="1200" normalizeH="0" noProof="0">
                <a:solidFill>
                  <a:schemeClr val="tx1"/>
                </a:solidFill>
                <a:uLnTx/>
                <a:uFillTx/>
                <a:latin typeface="メイリオ" panose="020B0604030504040204" pitchFamily="50" charset="-128"/>
                <a:ea typeface="メイリオ" panose="020B0604030504040204" pitchFamily="50" charset="-128"/>
              </a:rPr>
              <a:t>９</a:t>
            </a:r>
          </a:p>
        </p:txBody>
      </p:sp>
    </p:spTree>
    <p:extLst>
      <p:ext uri="{BB962C8B-B14F-4D97-AF65-F5344CB8AC3E}">
        <p14:creationId xmlns:p14="http://schemas.microsoft.com/office/powerpoint/2010/main" val="30330256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750"/>
                                        <p:tgtEl>
                                          <p:spTgt spid="3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up)">
                                      <p:cBhvr>
                                        <p:cTn id="10" dur="750"/>
                                        <p:tgtEl>
                                          <p:spTgt spid="35"/>
                                        </p:tgtEl>
                                      </p:cBhvr>
                                    </p:animEffect>
                                  </p:childTnLst>
                                </p:cTn>
                              </p:par>
                            </p:childTnLst>
                          </p:cTn>
                        </p:par>
                        <p:par>
                          <p:cTn id="11" fill="hold" nodeType="afterGroup">
                            <p:stCondLst>
                              <p:cond delay="75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NET" val="2.0.50727.8813"/>
  <p:tag name="AS_OS" val="Microsoft Windows NT 6.2.9200.0"/>
  <p:tag name="AS_RELEASE_DATE" val="2018.03.09"/>
  <p:tag name="AS_TITLE" val="Aspose.Slides for .NET 3.5 Client Profile"/>
  <p:tag name="AS_VERSION" val="18.2.1"/>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2.xml><?xml version="1.0" encoding="utf-8"?>
<a:theme xmlns:a="http://schemas.openxmlformats.org/drawingml/2006/main" name="4_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Arial" pitchFamily="34" charset="0"/>
        <a:cs typeface="Arial" pitchFamily="34" charset="0"/>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Arial" pitchFamily="34" charset="0"/>
        <a:cs typeface="Arial" pitchFamily="34" charset="0"/>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1_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Arial" pitchFamily="34" charset="0"/>
        <a:cs typeface="Arial" pitchFamily="34" charset="0"/>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Arial" pitchFamily="34" charset="0"/>
        <a:cs typeface="Arial" pitchFamily="34" charset="0"/>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Arial" panose="020B0604020202020204" pitchFamily="34" charset="0"/>
        <a:cs typeface="Arial" panose="020B0604020202020204" pitchFamily="34" charset="0"/>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Arial" panose="020B0604020202020204" pitchFamily="34" charset="0"/>
        <a:cs typeface="Arial" panose="020B0604020202020204" pitchFamily="34" charset="0"/>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anose="020B0604020202020204" pitchFamily="34" charset="0"/>
        <a:cs typeface="Arial" panose="020B0604020202020204"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6561</Words>
  <Application>Microsoft Office PowerPoint</Application>
  <PresentationFormat>画面に合わせる (4:3)</PresentationFormat>
  <Paragraphs>841</Paragraphs>
  <Slides>81</Slides>
  <Notes>54</Notes>
  <HiddenSlides>0</HiddenSlides>
  <MMClips>0</MMClips>
  <ScaleCrop>false</ScaleCrop>
  <HeadingPairs>
    <vt:vector size="8" baseType="variant">
      <vt:variant>
        <vt:lpstr>使用されているフォント</vt:lpstr>
      </vt:variant>
      <vt:variant>
        <vt:i4>17</vt:i4>
      </vt:variant>
      <vt:variant>
        <vt:lpstr>テーマ</vt:lpstr>
      </vt:variant>
      <vt:variant>
        <vt:i4>12</vt:i4>
      </vt:variant>
      <vt:variant>
        <vt:lpstr>埋め込まれた OLE サーバー</vt:lpstr>
      </vt:variant>
      <vt:variant>
        <vt:i4>1</vt:i4>
      </vt:variant>
      <vt:variant>
        <vt:lpstr>スライド タイトル</vt:lpstr>
      </vt:variant>
      <vt:variant>
        <vt:i4>81</vt:i4>
      </vt:variant>
    </vt:vector>
  </HeadingPairs>
  <TitlesOfParts>
    <vt:vector size="111" baseType="lpstr">
      <vt:lpstr>BIZ UDPゴシック</vt:lpstr>
      <vt:lpstr>HGP創英角ｺﾞｼｯｸUB</vt:lpstr>
      <vt:lpstr>HGS創英角ｺﾞｼｯｸUB</vt:lpstr>
      <vt:lpstr>MS PGothic</vt:lpstr>
      <vt:lpstr>MS PGothic</vt:lpstr>
      <vt:lpstr>ＭＳ Ｐ明朝</vt:lpstr>
      <vt:lpstr>MS UI Gothic</vt:lpstr>
      <vt:lpstr>メイリオ</vt:lpstr>
      <vt:lpstr>游ゴシック</vt:lpstr>
      <vt:lpstr>游明朝</vt:lpstr>
      <vt:lpstr>Arial</vt:lpstr>
      <vt:lpstr>Calibri</vt:lpstr>
      <vt:lpstr>Calibri Light</vt:lpstr>
      <vt:lpstr>Century Gothic</vt:lpstr>
      <vt:lpstr>Times</vt:lpstr>
      <vt:lpstr>Times New Roman</vt:lpstr>
      <vt:lpstr>Wingdings 3</vt:lpstr>
      <vt:lpstr>Office ​​テーマ</vt:lpstr>
      <vt:lpstr>ウィスプ</vt:lpstr>
      <vt:lpstr>1_ウィスプ</vt:lpstr>
      <vt:lpstr>1_Office ​​テーマ</vt:lpstr>
      <vt:lpstr>2_ウィスプ</vt:lpstr>
      <vt:lpstr>2_Office ​​テーマ</vt:lpstr>
      <vt:lpstr>3_Office ​​テーマ</vt:lpstr>
      <vt:lpstr>4_Office ​​テーマ</vt:lpstr>
      <vt:lpstr>5_Office ​​テーマ</vt:lpstr>
      <vt:lpstr>Office テーマ</vt:lpstr>
      <vt:lpstr>3_ウィスプ</vt:lpstr>
      <vt:lpstr>4_ウィスプ</vt:lpstr>
      <vt:lpstr>文書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タバコの害について</vt:lpstr>
      <vt:lpstr>タバコの害について</vt:lpstr>
      <vt:lpstr>タバコの害について</vt:lpstr>
      <vt:lpstr>タバコの害について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三好綾</dc:creator>
  <cp:lastModifiedBy>Yasuo Hirono</cp:lastModifiedBy>
  <cp:revision>25</cp:revision>
  <cp:lastPrinted>2021-01-20T15:23:25Z</cp:lastPrinted>
  <dcterms:created xsi:type="dcterms:W3CDTF">2021-01-20T06:23:25Z</dcterms:created>
  <dcterms:modified xsi:type="dcterms:W3CDTF">2025-01-18T12:14:54Z</dcterms:modified>
</cp:coreProperties>
</file>