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83314" autoAdjust="0"/>
  </p:normalViewPr>
  <p:slideViewPr>
    <p:cSldViewPr showGuides="1">
      <p:cViewPr varScale="1">
        <p:scale>
          <a:sx n="60" d="100"/>
          <a:sy n="60" d="100"/>
        </p:scale>
        <p:origin x="19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0746691-86B6-49C0-8685-CCF623E5F59C}" type="datetimeFigureOut">
              <a:rPr kumimoji="1" lang="ja-JP" altLang="en-US" smtClean="0"/>
              <a:t>2020/2/4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A2CC96BC-0E6E-45A0-A34B-8993666BE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19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94CF6-F501-476C-B94E-C2A56A88826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4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A956-9C0C-411F-A2B4-508F61FE99E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17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B5E-6F03-4736-A20D-369E60E900C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819A-7CEB-4A7C-86BD-D87AAC9F416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0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357E-F9AF-4FFE-8920-16EDEAB0525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5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DE938-BBA7-4C53-9564-F521F42BC1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25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1CA-5970-4D10-BE0B-F5ABC48882F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10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DC44-4C11-416E-80F6-27AEE2CE8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1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C240-186A-4205-9992-14E6C48C38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9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E464-7BE6-45BB-8226-F10EB709A4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41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C8AB-90FE-44DF-8E2F-00D4DE135B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39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5742-6004-4FB6-9068-3828CADC25B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2020/2/4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90F8C-ECD0-4545-9443-66C3EEFBBC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36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"/>
          <p:cNvSpPr>
            <a:spLocks noGrp="1"/>
          </p:cNvSpPr>
          <p:nvPr>
            <p:ph type="title"/>
          </p:nvPr>
        </p:nvSpPr>
        <p:spPr>
          <a:xfrm>
            <a:off x="157153" y="35825"/>
            <a:ext cx="8820980" cy="93610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ja-JP" altLang="en-US" sz="2800" dirty="0"/>
              <a:t>新型コロナウイルス感染症における退院等基準（軽快後）</a:t>
            </a:r>
            <a:endParaRPr kumimoji="1" lang="ja-JP" altLang="en-US" sz="2800" dirty="0"/>
          </a:p>
        </p:txBody>
      </p:sp>
      <p:sp>
        <p:nvSpPr>
          <p:cNvPr id="19" name="角丸四角形 18"/>
          <p:cNvSpPr/>
          <p:nvPr/>
        </p:nvSpPr>
        <p:spPr>
          <a:xfrm>
            <a:off x="103147" y="1046862"/>
            <a:ext cx="8874986" cy="948623"/>
          </a:xfrm>
          <a:prstGeom prst="round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074738" indent="-977900" algn="ctr"/>
            <a:r>
              <a:rPr kumimoji="1" lang="ja-JP" altLang="en-US" sz="2800" dirty="0"/>
              <a:t>軽快：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２４時間発熱（</a:t>
            </a:r>
            <a:r>
              <a:rPr kumimoji="1" lang="en-US" altLang="ja-JP" sz="2800" b="1" dirty="0">
                <a:solidFill>
                  <a:srgbClr val="FF0000"/>
                </a:solidFill>
              </a:rPr>
              <a:t>37.5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℃以上）なし</a:t>
            </a:r>
            <a:r>
              <a:rPr kumimoji="1" lang="ja-JP" altLang="en-US" sz="2800" dirty="0"/>
              <a:t>かつ</a:t>
            </a:r>
            <a:endParaRPr kumimoji="1" lang="en-US" altLang="ja-JP" sz="2800" dirty="0"/>
          </a:p>
          <a:p>
            <a:pPr marL="1074738" indent="-977900" algn="ctr"/>
            <a:r>
              <a:rPr kumimoji="1" lang="ja-JP" altLang="en-US" sz="2800" b="1" dirty="0">
                <a:solidFill>
                  <a:srgbClr val="FF0000"/>
                </a:solidFill>
              </a:rPr>
              <a:t>　　　　呼吸器症状が改善傾向であること</a:t>
            </a:r>
          </a:p>
        </p:txBody>
      </p:sp>
      <p:sp>
        <p:nvSpPr>
          <p:cNvPr id="21" name="右矢印 20"/>
          <p:cNvSpPr/>
          <p:nvPr/>
        </p:nvSpPr>
        <p:spPr>
          <a:xfrm>
            <a:off x="1969611" y="2682915"/>
            <a:ext cx="1510254" cy="10249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入院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</a:t>
            </a:r>
            <a:r>
              <a:rPr kumimoji="1" lang="en-US" altLang="ja-JP" dirty="0"/>
              <a:t>48</a:t>
            </a:r>
            <a:r>
              <a:rPr kumimoji="1" lang="ja-JP" altLang="en-US" dirty="0"/>
              <a:t>時間）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03754" y="2848069"/>
            <a:ext cx="1024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/>
              <a:t>PCR</a:t>
            </a:r>
            <a:r>
              <a:rPr kumimoji="1" lang="ja-JP" altLang="en-US" b="1" dirty="0"/>
              <a:t>検査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（原則）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83220" y="2933331"/>
            <a:ext cx="985896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軽快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5711" y="4712054"/>
            <a:ext cx="9491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○　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（新規）</a:t>
            </a:r>
            <a:r>
              <a:rPr kumimoji="1" lang="ja-JP" altLang="en-US" sz="2400" b="1" dirty="0"/>
              <a:t>無症状病原体保有者</a:t>
            </a:r>
            <a:r>
              <a:rPr lang="ja-JP" altLang="en-US" sz="2400" b="1" dirty="0"/>
              <a:t>（症状なし　かつ　</a:t>
            </a:r>
            <a:r>
              <a:rPr lang="en-US" altLang="ja-JP" sz="2400" b="1" dirty="0"/>
              <a:t>PCR</a:t>
            </a:r>
            <a:r>
              <a:rPr lang="ja-JP" altLang="en-US" sz="2400" b="1" dirty="0"/>
              <a:t>検査陽性）</a:t>
            </a:r>
            <a:endParaRPr kumimoji="1" lang="ja-JP" altLang="en-US" sz="2400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7848" y="5356591"/>
            <a:ext cx="1034555" cy="52322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検査陽性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（症状無し）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354304" y="5291625"/>
            <a:ext cx="1314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PCR</a:t>
            </a:r>
            <a:r>
              <a:rPr kumimoji="1" lang="ja-JP" altLang="en-US" b="1" dirty="0"/>
              <a:t>検査</a:t>
            </a:r>
            <a:endParaRPr kumimoji="1" lang="en-US" altLang="ja-JP" b="1" dirty="0"/>
          </a:p>
          <a:p>
            <a:r>
              <a:rPr kumimoji="1" lang="ja-JP" altLang="en-US" b="1" dirty="0"/>
              <a:t>（原則）</a:t>
            </a:r>
            <a:endParaRPr kumimoji="1" lang="en-US" altLang="ja-JP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4292" y="2313772"/>
            <a:ext cx="8563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○　患者（症状あり　かつ　</a:t>
            </a:r>
            <a:r>
              <a:rPr kumimoji="1" lang="en-US" altLang="ja-JP" sz="2400" b="1" dirty="0"/>
              <a:t>PCR</a:t>
            </a:r>
            <a:r>
              <a:rPr kumimoji="1" lang="ja-JP" altLang="en-US" sz="2400" b="1" dirty="0"/>
              <a:t>検査陽性）：当初</a:t>
            </a:r>
            <a:r>
              <a:rPr kumimoji="1" lang="en-US" altLang="ja-JP" sz="2400" b="1" dirty="0"/>
              <a:t>20</a:t>
            </a:r>
            <a:r>
              <a:rPr kumimoji="1" lang="ja-JP" altLang="en-US" sz="2400" b="1" dirty="0"/>
              <a:t>例について</a:t>
            </a:r>
          </a:p>
        </p:txBody>
      </p:sp>
      <p:sp>
        <p:nvSpPr>
          <p:cNvPr id="44" name="右矢印 43"/>
          <p:cNvSpPr/>
          <p:nvPr/>
        </p:nvSpPr>
        <p:spPr>
          <a:xfrm>
            <a:off x="1361224" y="5196667"/>
            <a:ext cx="3046205" cy="7934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日間入院継続</a:t>
            </a:r>
          </a:p>
        </p:txBody>
      </p:sp>
      <p:sp>
        <p:nvSpPr>
          <p:cNvPr id="2" name="ストライプ矢印 1"/>
          <p:cNvSpPr/>
          <p:nvPr/>
        </p:nvSpPr>
        <p:spPr>
          <a:xfrm>
            <a:off x="4814566" y="2753688"/>
            <a:ext cx="1078418" cy="896440"/>
          </a:xfrm>
          <a:prstGeom prst="stripedRightArrow">
            <a:avLst>
              <a:gd name="adj1" fmla="val 50000"/>
              <a:gd name="adj2" fmla="val 52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入院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097450" y="2849990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/>
              <a:t>陰転化するまで</a:t>
            </a:r>
            <a:endParaRPr kumimoji="1" lang="en-US" altLang="ja-JP" b="1" dirty="0"/>
          </a:p>
          <a:p>
            <a:pPr algn="ctr"/>
            <a:r>
              <a:rPr kumimoji="1" lang="en-US" altLang="ja-JP" b="1" dirty="0"/>
              <a:t>PCR</a:t>
            </a:r>
            <a:r>
              <a:rPr kumimoji="1" lang="ja-JP" altLang="en-US" b="1" dirty="0"/>
              <a:t>検査（原則）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8734" y="3751654"/>
            <a:ext cx="791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/>
              <a:t>軽快後、４８時間毎に</a:t>
            </a:r>
            <a:r>
              <a:rPr kumimoji="1" lang="en-US" altLang="ja-JP" b="1" dirty="0"/>
              <a:t>PCR</a:t>
            </a:r>
            <a:r>
              <a:rPr kumimoji="1" lang="ja-JP" altLang="en-US" b="1" dirty="0"/>
              <a:t>検査を実施。陰転化が確認されたら、前回検体採取後</a:t>
            </a:r>
            <a:endParaRPr kumimoji="1" lang="en-US" altLang="ja-JP" b="1" dirty="0"/>
          </a:p>
          <a:p>
            <a:pPr algn="ctr"/>
            <a:r>
              <a:rPr kumimoji="1" lang="en-US" altLang="ja-JP" b="1" dirty="0"/>
              <a:t>12</a:t>
            </a:r>
            <a:r>
              <a:rPr kumimoji="1" lang="ja-JP" altLang="en-US" b="1" dirty="0"/>
              <a:t>時間以後に再度採取を行い、二回連続で陰性が確認されたら退院可とする。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292478" y="5229200"/>
            <a:ext cx="3784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陰転化が確認されたら、前回検体採取後</a:t>
            </a:r>
            <a:r>
              <a:rPr kumimoji="1" lang="en-US" altLang="ja-JP" sz="1400" b="1" dirty="0"/>
              <a:t>12</a:t>
            </a:r>
            <a:r>
              <a:rPr kumimoji="1" lang="ja-JP" altLang="en-US" sz="1400" b="1" dirty="0"/>
              <a:t>時間以後に再度採取を行い、二回連続で陰性が確認されたら退院可とする。陽性であれば、患者「軽快」のフローへ移行。</a:t>
            </a:r>
          </a:p>
        </p:txBody>
      </p:sp>
    </p:spTree>
    <p:extLst>
      <p:ext uri="{BB962C8B-B14F-4D97-AF65-F5344CB8AC3E}">
        <p14:creationId xmlns:p14="http://schemas.microsoft.com/office/powerpoint/2010/main" val="33049334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9126</TotalTime>
  <Words>142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​​テーマ</vt:lpstr>
      <vt:lpstr>新型コロナウイルス感染症における退院等基準（軽快後）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上藤 慎也</cp:lastModifiedBy>
  <cp:revision>484</cp:revision>
  <cp:lastPrinted>2020-02-03T23:53:39Z</cp:lastPrinted>
  <dcterms:created xsi:type="dcterms:W3CDTF">2017-06-29T00:41:33Z</dcterms:created>
  <dcterms:modified xsi:type="dcterms:W3CDTF">2020-02-03T23:55:08Z</dcterms:modified>
</cp:coreProperties>
</file>