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453" r:id="rId5"/>
  </p:sldIdLst>
  <p:sldSz cx="6858000" cy="9906000" type="A4"/>
  <p:notesSz cx="6807200" cy="9939338"/>
  <p:defaultTextStyle>
    <a:defPPr>
      <a:defRPr lang="ja-JP"/>
    </a:defPPr>
    <a:lvl1pPr marL="0" algn="l" defTabSz="914298" rtl="0" eaLnBrk="1" latinLnBrk="0" hangingPunct="1">
      <a:defRPr kumimoji="1" sz="1800" kern="1200">
        <a:solidFill>
          <a:schemeClr val="tx1"/>
        </a:solidFill>
        <a:latin typeface="+mn-lt"/>
        <a:ea typeface="+mn-ea"/>
        <a:cs typeface="+mn-cs"/>
      </a:defRPr>
    </a:lvl1pPr>
    <a:lvl2pPr marL="457149" algn="l" defTabSz="914298" rtl="0" eaLnBrk="1" latinLnBrk="0" hangingPunct="1">
      <a:defRPr kumimoji="1" sz="1800" kern="1200">
        <a:solidFill>
          <a:schemeClr val="tx1"/>
        </a:solidFill>
        <a:latin typeface="+mn-lt"/>
        <a:ea typeface="+mn-ea"/>
        <a:cs typeface="+mn-cs"/>
      </a:defRPr>
    </a:lvl2pPr>
    <a:lvl3pPr marL="914298" algn="l" defTabSz="914298" rtl="0" eaLnBrk="1" latinLnBrk="0" hangingPunct="1">
      <a:defRPr kumimoji="1" sz="1800" kern="1200">
        <a:solidFill>
          <a:schemeClr val="tx1"/>
        </a:solidFill>
        <a:latin typeface="+mn-lt"/>
        <a:ea typeface="+mn-ea"/>
        <a:cs typeface="+mn-cs"/>
      </a:defRPr>
    </a:lvl3pPr>
    <a:lvl4pPr marL="1371446" algn="l" defTabSz="914298" rtl="0" eaLnBrk="1" latinLnBrk="0" hangingPunct="1">
      <a:defRPr kumimoji="1" sz="1800" kern="1200">
        <a:solidFill>
          <a:schemeClr val="tx1"/>
        </a:solidFill>
        <a:latin typeface="+mn-lt"/>
        <a:ea typeface="+mn-ea"/>
        <a:cs typeface="+mn-cs"/>
      </a:defRPr>
    </a:lvl4pPr>
    <a:lvl5pPr marL="1828595" algn="l" defTabSz="914298" rtl="0" eaLnBrk="1" latinLnBrk="0" hangingPunct="1">
      <a:defRPr kumimoji="1" sz="1800" kern="1200">
        <a:solidFill>
          <a:schemeClr val="tx1"/>
        </a:solidFill>
        <a:latin typeface="+mn-lt"/>
        <a:ea typeface="+mn-ea"/>
        <a:cs typeface="+mn-cs"/>
      </a:defRPr>
    </a:lvl5pPr>
    <a:lvl6pPr marL="2285744" algn="l" defTabSz="914298" rtl="0" eaLnBrk="1" latinLnBrk="0" hangingPunct="1">
      <a:defRPr kumimoji="1" sz="1800" kern="1200">
        <a:solidFill>
          <a:schemeClr val="tx1"/>
        </a:solidFill>
        <a:latin typeface="+mn-lt"/>
        <a:ea typeface="+mn-ea"/>
        <a:cs typeface="+mn-cs"/>
      </a:defRPr>
    </a:lvl6pPr>
    <a:lvl7pPr marL="2742893" algn="l" defTabSz="914298" rtl="0" eaLnBrk="1" latinLnBrk="0" hangingPunct="1">
      <a:defRPr kumimoji="1" sz="1800" kern="1200">
        <a:solidFill>
          <a:schemeClr val="tx1"/>
        </a:solidFill>
        <a:latin typeface="+mn-lt"/>
        <a:ea typeface="+mn-ea"/>
        <a:cs typeface="+mn-cs"/>
      </a:defRPr>
    </a:lvl7pPr>
    <a:lvl8pPr marL="3200042" algn="l" defTabSz="914298" rtl="0" eaLnBrk="1" latinLnBrk="0" hangingPunct="1">
      <a:defRPr kumimoji="1" sz="1800" kern="1200">
        <a:solidFill>
          <a:schemeClr val="tx1"/>
        </a:solidFill>
        <a:latin typeface="+mn-lt"/>
        <a:ea typeface="+mn-ea"/>
        <a:cs typeface="+mn-cs"/>
      </a:defRPr>
    </a:lvl8pPr>
    <a:lvl9pPr marL="3657190" algn="l" defTabSz="914298"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825540-712C-25BC-A39F-BC820961A3D3}" name="石田 公康" initials="石田" userId="S::m-ishida-04@pref.fukui.lg.jp::58e2749f-d82d-4c90-bb74-0180bb1d0c5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D6D"/>
    <a:srgbClr val="103185"/>
    <a:srgbClr val="FEDFE1"/>
    <a:srgbClr val="D0D8E8"/>
    <a:srgbClr val="E9EDF4"/>
    <a:srgbClr val="00539E"/>
    <a:srgbClr val="005CAF"/>
    <a:srgbClr val="C00000"/>
    <a:srgbClr val="FF3300"/>
    <a:srgbClr val="FAC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53" autoAdjust="0"/>
    <p:restoredTop sz="94660"/>
  </p:normalViewPr>
  <p:slideViewPr>
    <p:cSldViewPr>
      <p:cViewPr>
        <p:scale>
          <a:sx n="100" d="100"/>
          <a:sy n="100" d="100"/>
        </p:scale>
        <p:origin x="2179" y="-38"/>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B701A59-3BAD-45C6-819E-AD3ED93A4253}" type="datetimeFigureOut">
              <a:rPr kumimoji="1" lang="ja-JP" altLang="en-US" smtClean="0"/>
              <a:t>2023/6/27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A259801-F3DE-453E-BFAD-96F85618994C}" type="slidenum">
              <a:rPr kumimoji="1" lang="ja-JP" altLang="en-US" smtClean="0"/>
              <a:t>‹#›</a:t>
            </a:fld>
            <a:endParaRPr kumimoji="1" lang="ja-JP" altLang="en-US"/>
          </a:p>
        </p:txBody>
      </p:sp>
    </p:spTree>
    <p:extLst>
      <p:ext uri="{BB962C8B-B14F-4D97-AF65-F5344CB8AC3E}">
        <p14:creationId xmlns:p14="http://schemas.microsoft.com/office/powerpoint/2010/main" val="3797858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719C83C-E2AA-4572-ADD2-B665406C9FF7}" type="datetimeFigureOut">
              <a:rPr kumimoji="1" lang="ja-JP" altLang="en-US" smtClean="0"/>
              <a:t>2023/6/27</a:t>
            </a:fld>
            <a:endParaRPr kumimoji="1" lang="ja-JP" altLang="en-US" dirty="0"/>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4C32E48-ABCF-4968-BCB7-06BECC8099CF}" type="slidenum">
              <a:rPr kumimoji="1" lang="ja-JP" altLang="en-US" smtClean="0"/>
              <a:t>‹#›</a:t>
            </a:fld>
            <a:endParaRPr kumimoji="1" lang="ja-JP" altLang="en-US" dirty="0"/>
          </a:p>
        </p:txBody>
      </p:sp>
    </p:spTree>
    <p:extLst>
      <p:ext uri="{BB962C8B-B14F-4D97-AF65-F5344CB8AC3E}">
        <p14:creationId xmlns:p14="http://schemas.microsoft.com/office/powerpoint/2010/main" val="33850024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1" y="5613400"/>
            <a:ext cx="4800600" cy="2531533"/>
          </a:xfrm>
        </p:spPr>
        <p:txBody>
          <a:bodyPr/>
          <a:lstStyle>
            <a:lvl1pPr marL="0" indent="0" algn="ctr">
              <a:buNone/>
              <a:defRPr>
                <a:solidFill>
                  <a:schemeClr val="tx1">
                    <a:tint val="75000"/>
                  </a:schemeClr>
                </a:solidFill>
              </a:defRPr>
            </a:lvl1pPr>
            <a:lvl2pPr marL="316520" indent="0" algn="ctr">
              <a:buNone/>
              <a:defRPr>
                <a:solidFill>
                  <a:schemeClr val="tx1">
                    <a:tint val="75000"/>
                  </a:schemeClr>
                </a:solidFill>
              </a:defRPr>
            </a:lvl2pPr>
            <a:lvl3pPr marL="633039" indent="0" algn="ctr">
              <a:buNone/>
              <a:defRPr>
                <a:solidFill>
                  <a:schemeClr val="tx1">
                    <a:tint val="75000"/>
                  </a:schemeClr>
                </a:solidFill>
              </a:defRPr>
            </a:lvl3pPr>
            <a:lvl4pPr marL="949559" indent="0" algn="ctr">
              <a:buNone/>
              <a:defRPr>
                <a:solidFill>
                  <a:schemeClr val="tx1">
                    <a:tint val="75000"/>
                  </a:schemeClr>
                </a:solidFill>
              </a:defRPr>
            </a:lvl4pPr>
            <a:lvl5pPr marL="1266078" indent="0" algn="ctr">
              <a:buNone/>
              <a:defRPr>
                <a:solidFill>
                  <a:schemeClr val="tx1">
                    <a:tint val="75000"/>
                  </a:schemeClr>
                </a:solidFill>
              </a:defRPr>
            </a:lvl5pPr>
            <a:lvl6pPr marL="1582598" indent="0" algn="ctr">
              <a:buNone/>
              <a:defRPr>
                <a:solidFill>
                  <a:schemeClr val="tx1">
                    <a:tint val="75000"/>
                  </a:schemeClr>
                </a:solidFill>
              </a:defRPr>
            </a:lvl6pPr>
            <a:lvl7pPr marL="1899117" indent="0" algn="ctr">
              <a:buNone/>
              <a:defRPr>
                <a:solidFill>
                  <a:schemeClr val="tx1">
                    <a:tint val="75000"/>
                  </a:schemeClr>
                </a:solidFill>
              </a:defRPr>
            </a:lvl7pPr>
            <a:lvl8pPr marL="2215637" indent="0" algn="ctr">
              <a:buNone/>
              <a:defRPr>
                <a:solidFill>
                  <a:schemeClr val="tx1">
                    <a:tint val="75000"/>
                  </a:schemeClr>
                </a:solidFill>
              </a:defRPr>
            </a:lvl8pPr>
            <a:lvl9pPr marL="253215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0B199B5-0E27-459F-A02E-498AC1B8675C}" type="datetime1">
              <a:rPr kumimoji="1" lang="ja-JP" altLang="en-US" smtClean="0"/>
              <a:t>2023/6/27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2070634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901630A-ACD5-45E8-BE1E-4A0580A70019}" type="datetime1">
              <a:rPr kumimoji="1" lang="ja-JP" altLang="en-US" smtClean="0"/>
              <a:t>2023/6/27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109013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1" y="396703"/>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7BA0079-7E38-447B-83E4-36A72B28B8D2}" type="datetime1">
              <a:rPr kumimoji="1" lang="ja-JP" altLang="en-US" smtClean="0"/>
              <a:t>2023/6/27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33537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41DFA0-5448-4171-90E1-8F58909B2FC9}" type="datetime1">
              <a:rPr kumimoji="1" lang="ja-JP" altLang="en-US" smtClean="0"/>
              <a:t>2023/6/27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113010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6"/>
            <a:ext cx="5829300" cy="1967442"/>
          </a:xfrm>
        </p:spPr>
        <p:txBody>
          <a:bodyPr anchor="t"/>
          <a:lstStyle>
            <a:lvl1pPr algn="l">
              <a:defRPr sz="2769"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1385">
                <a:solidFill>
                  <a:schemeClr val="tx1">
                    <a:tint val="75000"/>
                  </a:schemeClr>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7580AAF-F827-470D-8658-CE823790E12D}" type="datetime1">
              <a:rPr kumimoji="1" lang="ja-JP" altLang="en-US" smtClean="0"/>
              <a:t>2023/6/27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390901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1" y="2311404"/>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4"/>
            <a:ext cx="3028950" cy="6537502"/>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BA9F6B3-C062-4951-BFDC-26855B2BBE02}" type="datetime1">
              <a:rPr kumimoji="1" lang="ja-JP" altLang="en-US" smtClean="0"/>
              <a:t>2023/6/27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3461033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9C63E13-5921-4B36-B675-857CD8691B84}" type="datetime1">
              <a:rPr kumimoji="1" lang="ja-JP" altLang="en-US" smtClean="0"/>
              <a:t>2023/6/27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1907664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311164B-8D35-49DD-8EAA-9E14EA09F553}" type="datetime1">
              <a:rPr kumimoji="1" lang="ja-JP" altLang="en-US" smtClean="0"/>
              <a:t>2023/6/27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1242887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684A17-B169-4968-9DF9-55A0972EB0B3}" type="datetime1">
              <a:rPr kumimoji="1" lang="ja-JP" altLang="en-US" smtClean="0"/>
              <a:t>2023/6/27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4037727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138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9"/>
            <a:ext cx="3833812" cy="8454497"/>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6"/>
            <a:ext cx="2256235" cy="6775980"/>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5B4B5EE-F780-4802-884E-790878EA7AEF}" type="datetime1">
              <a:rPr kumimoji="1" lang="ja-JP" altLang="en-US" smtClean="0"/>
              <a:t>2023/6/27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19818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1385"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A271FB5-EEC6-4F52-9735-124DD139EA47}" type="datetime1">
              <a:rPr kumimoji="1" lang="ja-JP" altLang="en-US" smtClean="0"/>
              <a:t>2023/6/27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695727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311404"/>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1" y="9181398"/>
            <a:ext cx="160020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AB9D89E1-F8E4-469E-9E68-2C355795394F}" type="datetime1">
              <a:rPr kumimoji="1" lang="ja-JP" altLang="en-US" smtClean="0"/>
              <a:t>2023/6/27</a:t>
            </a:fld>
            <a:endParaRPr kumimoji="1" lang="ja-JP" altLang="en-US"/>
          </a:p>
        </p:txBody>
      </p:sp>
      <p:sp>
        <p:nvSpPr>
          <p:cNvPr id="5" name="フッター プレースホルダー 4"/>
          <p:cNvSpPr>
            <a:spLocks noGrp="1"/>
          </p:cNvSpPr>
          <p:nvPr>
            <p:ph type="ftr" sz="quarter" idx="3"/>
          </p:nvPr>
        </p:nvSpPr>
        <p:spPr>
          <a:xfrm>
            <a:off x="2343151" y="9181398"/>
            <a:ext cx="2171700"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1" y="9181398"/>
            <a:ext cx="160020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C73C998D-A66E-4AE4-AA04-BF704CD69014}" type="slidenum">
              <a:rPr kumimoji="1" lang="ja-JP" altLang="en-US" smtClean="0"/>
              <a:t>‹#›</a:t>
            </a:fld>
            <a:endParaRPr kumimoji="1" lang="ja-JP" altLang="en-US"/>
          </a:p>
        </p:txBody>
      </p:sp>
    </p:spTree>
    <p:extLst>
      <p:ext uri="{BB962C8B-B14F-4D97-AF65-F5344CB8AC3E}">
        <p14:creationId xmlns:p14="http://schemas.microsoft.com/office/powerpoint/2010/main" val="1892002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33039" rtl="0" eaLnBrk="1" latinLnBrk="0" hangingPunct="1">
        <a:spcBef>
          <a:spcPct val="0"/>
        </a:spcBef>
        <a:buNone/>
        <a:defRPr kumimoji="1" sz="3046" kern="1200">
          <a:solidFill>
            <a:schemeClr val="tx1"/>
          </a:solidFill>
          <a:latin typeface="+mj-lt"/>
          <a:ea typeface="+mj-ea"/>
          <a:cs typeface="+mj-cs"/>
        </a:defRPr>
      </a:lvl1pPr>
    </p:titleStyle>
    <p:bodyStyle>
      <a:lvl1pPr marL="237390" indent="-237390" algn="l" defTabSz="633039"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1pPr>
      <a:lvl2pPr marL="514344" indent="-197825" algn="l" defTabSz="633039" rtl="0" eaLnBrk="1" latinLnBrk="0" hangingPunct="1">
        <a:spcBef>
          <a:spcPct val="20000"/>
        </a:spcBef>
        <a:buFont typeface="Arial" panose="020B0604020202020204" pitchFamily="34" charset="0"/>
        <a:buChar char="–"/>
        <a:defRPr kumimoji="1" sz="1938" kern="1200">
          <a:solidFill>
            <a:schemeClr val="tx1"/>
          </a:solidFill>
          <a:latin typeface="+mn-lt"/>
          <a:ea typeface="+mn-ea"/>
          <a:cs typeface="+mn-cs"/>
        </a:defRPr>
      </a:lvl2pPr>
      <a:lvl3pPr marL="791299" indent="-158260" algn="l" defTabSz="633039" rtl="0" eaLnBrk="1" latinLnBrk="0" hangingPunct="1">
        <a:spcBef>
          <a:spcPct val="20000"/>
        </a:spcBef>
        <a:buFont typeface="Arial" panose="020B0604020202020204" pitchFamily="34" charset="0"/>
        <a:buChar char="•"/>
        <a:defRPr kumimoji="1" sz="1662" kern="1200">
          <a:solidFill>
            <a:schemeClr val="tx1"/>
          </a:solidFill>
          <a:latin typeface="+mn-lt"/>
          <a:ea typeface="+mn-ea"/>
          <a:cs typeface="+mn-cs"/>
        </a:defRPr>
      </a:lvl3pPr>
      <a:lvl4pPr marL="1107818"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4pPr>
      <a:lvl5pPr marL="1424338"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5pPr>
      <a:lvl6pPr marL="1740858"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6pPr>
      <a:lvl7pPr marL="2057377"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7pPr>
      <a:lvl8pPr marL="2373897"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8pPr>
      <a:lvl9pPr marL="2690416" indent="-158260" algn="l" defTabSz="633039" rtl="0" eaLnBrk="1" latinLnBrk="0" hangingPunct="1">
        <a:spcBef>
          <a:spcPct val="20000"/>
        </a:spcBef>
        <a:buFont typeface="Arial" panose="020B0604020202020204" pitchFamily="34" charset="0"/>
        <a:buChar char="•"/>
        <a:defRPr kumimoji="1" sz="1385" kern="1200">
          <a:solidFill>
            <a:schemeClr val="tx1"/>
          </a:solidFill>
          <a:latin typeface="+mn-lt"/>
          <a:ea typeface="+mn-ea"/>
          <a:cs typeface="+mn-cs"/>
        </a:defRPr>
      </a:lvl9pPr>
    </p:bodyStyle>
    <p:otherStyle>
      <a:defPPr>
        <a:defRPr lang="ja-JP"/>
      </a:defPPr>
      <a:lvl1pPr marL="0" algn="l" defTabSz="633039" rtl="0" eaLnBrk="1" latinLnBrk="0" hangingPunct="1">
        <a:defRPr kumimoji="1" sz="1246" kern="1200">
          <a:solidFill>
            <a:schemeClr val="tx1"/>
          </a:solidFill>
          <a:latin typeface="+mn-lt"/>
          <a:ea typeface="+mn-ea"/>
          <a:cs typeface="+mn-cs"/>
        </a:defRPr>
      </a:lvl1pPr>
      <a:lvl2pPr marL="316520" algn="l" defTabSz="633039" rtl="0" eaLnBrk="1" latinLnBrk="0" hangingPunct="1">
        <a:defRPr kumimoji="1" sz="1246" kern="1200">
          <a:solidFill>
            <a:schemeClr val="tx1"/>
          </a:solidFill>
          <a:latin typeface="+mn-lt"/>
          <a:ea typeface="+mn-ea"/>
          <a:cs typeface="+mn-cs"/>
        </a:defRPr>
      </a:lvl2pPr>
      <a:lvl3pPr marL="633039" algn="l" defTabSz="633039" rtl="0" eaLnBrk="1" latinLnBrk="0" hangingPunct="1">
        <a:defRPr kumimoji="1" sz="1246" kern="1200">
          <a:solidFill>
            <a:schemeClr val="tx1"/>
          </a:solidFill>
          <a:latin typeface="+mn-lt"/>
          <a:ea typeface="+mn-ea"/>
          <a:cs typeface="+mn-cs"/>
        </a:defRPr>
      </a:lvl3pPr>
      <a:lvl4pPr marL="949559" algn="l" defTabSz="633039" rtl="0" eaLnBrk="1" latinLnBrk="0" hangingPunct="1">
        <a:defRPr kumimoji="1" sz="1246" kern="1200">
          <a:solidFill>
            <a:schemeClr val="tx1"/>
          </a:solidFill>
          <a:latin typeface="+mn-lt"/>
          <a:ea typeface="+mn-ea"/>
          <a:cs typeface="+mn-cs"/>
        </a:defRPr>
      </a:lvl4pPr>
      <a:lvl5pPr marL="1266078" algn="l" defTabSz="633039" rtl="0" eaLnBrk="1" latinLnBrk="0" hangingPunct="1">
        <a:defRPr kumimoji="1" sz="1246" kern="1200">
          <a:solidFill>
            <a:schemeClr val="tx1"/>
          </a:solidFill>
          <a:latin typeface="+mn-lt"/>
          <a:ea typeface="+mn-ea"/>
          <a:cs typeface="+mn-cs"/>
        </a:defRPr>
      </a:lvl5pPr>
      <a:lvl6pPr marL="1582598" algn="l" defTabSz="633039" rtl="0" eaLnBrk="1" latinLnBrk="0" hangingPunct="1">
        <a:defRPr kumimoji="1" sz="1246" kern="1200">
          <a:solidFill>
            <a:schemeClr val="tx1"/>
          </a:solidFill>
          <a:latin typeface="+mn-lt"/>
          <a:ea typeface="+mn-ea"/>
          <a:cs typeface="+mn-cs"/>
        </a:defRPr>
      </a:lvl6pPr>
      <a:lvl7pPr marL="1899117" algn="l" defTabSz="633039" rtl="0" eaLnBrk="1" latinLnBrk="0" hangingPunct="1">
        <a:defRPr kumimoji="1" sz="1246" kern="1200">
          <a:solidFill>
            <a:schemeClr val="tx1"/>
          </a:solidFill>
          <a:latin typeface="+mn-lt"/>
          <a:ea typeface="+mn-ea"/>
          <a:cs typeface="+mn-cs"/>
        </a:defRPr>
      </a:lvl7pPr>
      <a:lvl8pPr marL="2215637" algn="l" defTabSz="633039" rtl="0" eaLnBrk="1" latinLnBrk="0" hangingPunct="1">
        <a:defRPr kumimoji="1" sz="1246" kern="1200">
          <a:solidFill>
            <a:schemeClr val="tx1"/>
          </a:solidFill>
          <a:latin typeface="+mn-lt"/>
          <a:ea typeface="+mn-ea"/>
          <a:cs typeface="+mn-cs"/>
        </a:defRPr>
      </a:lvl8pPr>
      <a:lvl9pPr marL="2532156" algn="l" defTabSz="633039"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四角形吹き出し 145"/>
          <p:cNvSpPr/>
          <p:nvPr/>
        </p:nvSpPr>
        <p:spPr>
          <a:xfrm>
            <a:off x="1236092" y="5274505"/>
            <a:ext cx="1805158" cy="610523"/>
          </a:xfrm>
          <a:prstGeom prst="wedgeRectCallout">
            <a:avLst>
              <a:gd name="adj1" fmla="val -60428"/>
              <a:gd name="adj2" fmla="val 9516"/>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a:endParaRPr lang="ja-JP" altLang="en-US" sz="1534">
              <a:solidFill>
                <a:prstClr val="white"/>
              </a:solidFill>
              <a:latin typeface="Arial"/>
              <a:ea typeface="ＭＳ Ｐゴシック"/>
            </a:endParaRPr>
          </a:p>
        </p:txBody>
      </p:sp>
      <p:sp>
        <p:nvSpPr>
          <p:cNvPr id="17" name="正方形/長方形 16"/>
          <p:cNvSpPr/>
          <p:nvPr/>
        </p:nvSpPr>
        <p:spPr>
          <a:xfrm>
            <a:off x="0" y="340492"/>
            <a:ext cx="6858000" cy="1152000"/>
          </a:xfrm>
          <a:prstGeom prst="rect">
            <a:avLst/>
          </a:prstGeom>
          <a:solidFill>
            <a:srgbClr val="103185"/>
          </a:solidFill>
          <a:ln w="5715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gn="ctr">
              <a:lnSpc>
                <a:spcPct val="110000"/>
              </a:lnSpc>
            </a:pPr>
            <a:r>
              <a:rPr kumimoji="1" lang="en-US" altLang="ja-JP" sz="1400" b="1" spc="200" dirty="0">
                <a:latin typeface="メイリオ" panose="020B0604030504040204" pitchFamily="50" charset="-128"/>
                <a:ea typeface="メイリオ" panose="020B0604030504040204" pitchFamily="50" charset="-128"/>
              </a:rPr>
              <a:t>2023</a:t>
            </a:r>
            <a:r>
              <a:rPr kumimoji="1" lang="ja-JP" altLang="en-US" sz="1400" b="1" spc="200">
                <a:latin typeface="メイリオ" panose="020B0604030504040204" pitchFamily="50" charset="-128"/>
                <a:ea typeface="メイリオ" panose="020B0604030504040204" pitchFamily="50" charset="-128"/>
              </a:rPr>
              <a:t>年６月から</a:t>
            </a:r>
            <a:endParaRPr kumimoji="1" lang="en-US" altLang="ja-JP" sz="1400" b="1" spc="200" dirty="0">
              <a:latin typeface="メイリオ" panose="020B0604030504040204" pitchFamily="50" charset="-128"/>
              <a:ea typeface="メイリオ" panose="020B0604030504040204" pitchFamily="50" charset="-128"/>
            </a:endParaRPr>
          </a:p>
          <a:p>
            <a:pPr algn="ctr">
              <a:lnSpc>
                <a:spcPct val="110000"/>
              </a:lnSpc>
              <a:spcBef>
                <a:spcPts val="600"/>
              </a:spcBef>
            </a:pPr>
            <a:r>
              <a:rPr kumimoji="1" lang="ja-JP" altLang="en-US" sz="2000" b="1" spc="300" dirty="0">
                <a:latin typeface="メイリオ" panose="020B0604030504040204" pitchFamily="50" charset="-128"/>
                <a:ea typeface="メイリオ" panose="020B0604030504040204" pitchFamily="50" charset="-128"/>
              </a:rPr>
              <a:t>小児慢性特定疾病の医療受給者証の</a:t>
            </a:r>
            <a:endParaRPr kumimoji="1" lang="en-US" altLang="ja-JP" sz="2000" b="1" spc="300" dirty="0">
              <a:latin typeface="メイリオ" panose="020B0604030504040204" pitchFamily="50" charset="-128"/>
              <a:ea typeface="メイリオ" panose="020B0604030504040204" pitchFamily="50" charset="-128"/>
            </a:endParaRPr>
          </a:p>
          <a:p>
            <a:pPr algn="ctr">
              <a:lnSpc>
                <a:spcPct val="110000"/>
              </a:lnSpc>
            </a:pPr>
            <a:r>
              <a:rPr kumimoji="1" lang="ja-JP" altLang="en-US" sz="2000" b="1" spc="300" dirty="0">
                <a:latin typeface="メイリオ" panose="020B0604030504040204" pitchFamily="50" charset="-128"/>
                <a:ea typeface="メイリオ" panose="020B0604030504040204" pitchFamily="50" charset="-128"/>
              </a:rPr>
              <a:t>指定医療機関の記載が変わります</a:t>
            </a:r>
            <a:endParaRPr kumimoji="1" lang="en-US" altLang="ja-JP" sz="2000" b="1" spc="300" dirty="0">
              <a:latin typeface="メイリオ" panose="020B0604030504040204" pitchFamily="50" charset="-128"/>
              <a:ea typeface="メイリオ" panose="020B0604030504040204" pitchFamily="50" charset="-128"/>
            </a:endParaRPr>
          </a:p>
        </p:txBody>
      </p:sp>
      <p:sp>
        <p:nvSpPr>
          <p:cNvPr id="23" name="正方形/長方形 22"/>
          <p:cNvSpPr/>
          <p:nvPr/>
        </p:nvSpPr>
        <p:spPr>
          <a:xfrm>
            <a:off x="182422" y="1694623"/>
            <a:ext cx="6490522" cy="3026213"/>
          </a:xfrm>
          <a:prstGeom prst="rect">
            <a:avLst/>
          </a:prstGeom>
        </p:spPr>
        <p:txBody>
          <a:bodyPr wrap="square">
            <a:spAutoFit/>
          </a:bodyPr>
          <a:lstStyle/>
          <a:p>
            <a:pPr>
              <a:lnSpc>
                <a:spcPct val="120000"/>
              </a:lnSpc>
              <a:spcBef>
                <a:spcPts val="300"/>
              </a:spcBef>
            </a:pPr>
            <a:r>
              <a:rPr lang="ja-JP" altLang="en-US" sz="1600" b="1" dirty="0">
                <a:latin typeface="メイリオ" panose="020B0604030504040204" pitchFamily="50" charset="-128"/>
                <a:ea typeface="メイリオ" panose="020B0604030504040204" pitchFamily="50" charset="-128"/>
              </a:rPr>
              <a:t>　</a:t>
            </a:r>
            <a:r>
              <a:rPr lang="en-US" altLang="ja-JP" sz="1600" b="1" dirty="0">
                <a:latin typeface="メイリオ" panose="020B0604030504040204" pitchFamily="50" charset="-128"/>
                <a:ea typeface="メイリオ" panose="020B0604030504040204" pitchFamily="50" charset="-128"/>
              </a:rPr>
              <a:t>2023</a:t>
            </a:r>
            <a:r>
              <a:rPr lang="ja-JP" altLang="en-US" sz="1600" b="1" dirty="0">
                <a:latin typeface="メイリオ" panose="020B0604030504040204" pitchFamily="50" charset="-128"/>
                <a:ea typeface="メイリオ" panose="020B0604030504040204" pitchFamily="50" charset="-128"/>
              </a:rPr>
              <a:t>年６月以降、福井県が発行する医療受給者証には</a:t>
            </a:r>
          </a:p>
          <a:p>
            <a:pPr>
              <a:lnSpc>
                <a:spcPct val="120000"/>
              </a:lnSpc>
              <a:spcBef>
                <a:spcPts val="300"/>
              </a:spcBef>
            </a:pPr>
            <a:r>
              <a:rPr lang="ja-JP" altLang="en-US" sz="1600" b="1" dirty="0">
                <a:latin typeface="メイリオ" panose="020B0604030504040204" pitchFamily="50" charset="-128"/>
                <a:ea typeface="メイリオ" panose="020B0604030504040204" pitchFamily="50" charset="-128"/>
              </a:rPr>
              <a:t>　「個別の指定医療機関の名称」ではなく「診断書を記載した</a:t>
            </a:r>
            <a:r>
              <a:rPr lang="ja-JP" altLang="en-US" sz="1600" b="1">
                <a:latin typeface="メイリオ" panose="020B0604030504040204" pitchFamily="50" charset="-128"/>
                <a:ea typeface="メイリオ" panose="020B0604030504040204" pitchFamily="50" charset="-128"/>
              </a:rPr>
              <a:t>医療機関　ほか　全国</a:t>
            </a:r>
            <a:r>
              <a:rPr lang="ja-JP" altLang="en-US" sz="1600" b="1" dirty="0">
                <a:latin typeface="メイリオ" panose="020B0604030504040204" pitchFamily="50" charset="-128"/>
                <a:ea typeface="メイリオ" panose="020B0604030504040204" pitchFamily="50" charset="-128"/>
              </a:rPr>
              <a:t>の指定小児慢性特定疾病医療機関」と記載します。</a:t>
            </a:r>
          </a:p>
          <a:p>
            <a:pPr marL="185738" indent="-185738">
              <a:lnSpc>
                <a:spcPct val="120000"/>
              </a:lnSpc>
              <a:spcBef>
                <a:spcPts val="300"/>
              </a:spcBef>
            </a:pPr>
            <a:r>
              <a:rPr lang="ja-JP" altLang="en-US" sz="1600" b="1" dirty="0">
                <a:latin typeface="メイリオ" panose="020B0604030504040204" pitchFamily="50" charset="-128"/>
                <a:ea typeface="メイリオ" panose="020B0604030504040204" pitchFamily="50" charset="-128"/>
              </a:rPr>
              <a:t>　そのため、「</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全国の指定小児慢性特定疾病医療機関</a:t>
            </a:r>
            <a:r>
              <a:rPr lang="ja-JP" altLang="en-US" sz="1600" b="1" dirty="0">
                <a:latin typeface="メイリオ" panose="020B0604030504040204" pitchFamily="50" charset="-128"/>
                <a:ea typeface="メイリオ" panose="020B0604030504040204" pitchFamily="50" charset="-128"/>
              </a:rPr>
              <a:t>」であれば、新たに利用する指定医療機関</a:t>
            </a:r>
            <a:r>
              <a:rPr lang="ja-JP" altLang="en-US" sz="1600" b="1" baseline="30000" dirty="0">
                <a:latin typeface="メイリオ" panose="020B0604030504040204" pitchFamily="50" charset="-128"/>
                <a:ea typeface="メイリオ" panose="020B0604030504040204" pitchFamily="50" charset="-128"/>
              </a:rPr>
              <a:t>（</a:t>
            </a:r>
            <a:r>
              <a:rPr lang="en-US" altLang="ja-JP" sz="1600" b="1" baseline="30000" dirty="0">
                <a:latin typeface="メイリオ" panose="020B0604030504040204" pitchFamily="50" charset="-128"/>
                <a:ea typeface="メイリオ" panose="020B0604030504040204" pitchFamily="50" charset="-128"/>
              </a:rPr>
              <a:t>※</a:t>
            </a:r>
            <a:r>
              <a:rPr lang="ja-JP" altLang="en-US" sz="1600" b="1" baseline="30000" dirty="0">
                <a:latin typeface="メイリオ" panose="020B0604030504040204" pitchFamily="50" charset="-128"/>
                <a:ea typeface="メイリオ" panose="020B0604030504040204" pitchFamily="50" charset="-128"/>
              </a:rPr>
              <a:t>１）</a:t>
            </a:r>
            <a:r>
              <a:rPr lang="ja-JP" altLang="en-US" sz="1600" b="1" dirty="0">
                <a:latin typeface="メイリオ" panose="020B0604030504040204" pitchFamily="50" charset="-128"/>
                <a:ea typeface="メイリオ" panose="020B0604030504040204" pitchFamily="50" charset="-128"/>
              </a:rPr>
              <a:t>として事前の申請をしなくても、助成対象として受診できるようになります</a:t>
            </a:r>
            <a:r>
              <a:rPr lang="ja-JP" altLang="en-US" sz="1600" b="1" baseline="30000" dirty="0">
                <a:latin typeface="メイリオ" panose="020B0604030504040204" pitchFamily="50" charset="-128"/>
                <a:ea typeface="メイリオ" panose="020B0604030504040204" pitchFamily="50" charset="-128"/>
              </a:rPr>
              <a:t>（</a:t>
            </a:r>
            <a:r>
              <a:rPr lang="en-US" altLang="ja-JP" sz="1600" b="1" baseline="30000" dirty="0">
                <a:latin typeface="メイリオ" panose="020B0604030504040204" pitchFamily="50" charset="-128"/>
                <a:ea typeface="メイリオ" panose="020B0604030504040204" pitchFamily="50" charset="-128"/>
              </a:rPr>
              <a:t>※</a:t>
            </a:r>
            <a:r>
              <a:rPr lang="ja-JP" altLang="en-US" sz="1600" b="1" baseline="30000" dirty="0">
                <a:latin typeface="メイリオ" panose="020B0604030504040204" pitchFamily="50" charset="-128"/>
                <a:ea typeface="メイリオ" panose="020B0604030504040204" pitchFamily="50" charset="-128"/>
              </a:rPr>
              <a:t>２）</a:t>
            </a:r>
            <a:r>
              <a:rPr lang="ja-JP" altLang="en-US" sz="1600" b="1" dirty="0">
                <a:latin typeface="メイリオ" panose="020B0604030504040204" pitchFamily="50" charset="-128"/>
                <a:ea typeface="メイリオ" panose="020B0604030504040204" pitchFamily="50" charset="-128"/>
              </a:rPr>
              <a:t>。</a:t>
            </a:r>
            <a:endParaRPr lang="en-US" altLang="ja-JP" sz="1600" b="1" dirty="0">
              <a:latin typeface="メイリオ" panose="020B0604030504040204" pitchFamily="50" charset="-128"/>
              <a:ea typeface="メイリオ" panose="020B0604030504040204" pitchFamily="50" charset="-128"/>
            </a:endParaRPr>
          </a:p>
          <a:p>
            <a:pPr marL="715963" indent="-530225">
              <a:lnSpc>
                <a:spcPct val="120000"/>
              </a:lnSpc>
              <a:spcBef>
                <a:spcPts val="300"/>
              </a:spcBef>
            </a:pPr>
            <a:r>
              <a:rPr lang="ja-JP" altLang="en-US" sz="1100" b="1" dirty="0">
                <a:latin typeface="メイリオ" panose="020B0604030504040204" pitchFamily="50" charset="-128"/>
                <a:ea typeface="メイリオ" panose="020B0604030504040204" pitchFamily="50" charset="-128"/>
              </a:rPr>
              <a:t>（</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１）医療機関が「児童福祉法に基づく指定医療機関の指定」を受けているかどうかは、各都道府県・指定都市のホームページにおいてご確認ください。</a:t>
            </a:r>
            <a:endParaRPr lang="en-US" altLang="ja-JP" sz="1100" b="1" dirty="0">
              <a:latin typeface="メイリオ" panose="020B0604030504040204" pitchFamily="50" charset="-128"/>
              <a:ea typeface="メイリオ" panose="020B0604030504040204" pitchFamily="50" charset="-128"/>
            </a:endParaRPr>
          </a:p>
          <a:p>
            <a:pPr marL="715963" indent="-530225">
              <a:lnSpc>
                <a:spcPct val="120000"/>
              </a:lnSpc>
              <a:spcBef>
                <a:spcPts val="300"/>
              </a:spcBef>
            </a:pPr>
            <a:r>
              <a:rPr lang="ja-JP" altLang="en-US" sz="1100" b="1" dirty="0">
                <a:latin typeface="メイリオ" panose="020B0604030504040204" pitchFamily="50" charset="-128"/>
                <a:ea typeface="メイリオ" panose="020B0604030504040204" pitchFamily="50" charset="-128"/>
              </a:rPr>
              <a:t>（</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２）新規・更新申請時はこれまでと同様、申請書に利用する医療機関すべてを記載してください。医療機関追加の変更申請は不要です。指定医療機関の包括的な記載は、６月以降受理の新規申請後および更新申請後に発行の受給者証から実施します。</a:t>
            </a:r>
            <a:endParaRPr lang="en-US" altLang="ja-JP" sz="1100" b="1" dirty="0">
              <a:latin typeface="メイリオ" panose="020B0604030504040204" pitchFamily="50" charset="-128"/>
              <a:ea typeface="メイリオ" panose="020B0604030504040204" pitchFamily="50" charset="-128"/>
            </a:endParaRPr>
          </a:p>
        </p:txBody>
      </p:sp>
      <p:graphicFrame>
        <p:nvGraphicFramePr>
          <p:cNvPr id="144" name="表 143"/>
          <p:cNvGraphicFramePr>
            <a:graphicFrameLocks noGrp="1"/>
          </p:cNvGraphicFramePr>
          <p:nvPr>
            <p:extLst>
              <p:ext uri="{D42A27DB-BD31-4B8C-83A1-F6EECF244321}">
                <p14:modId xmlns:p14="http://schemas.microsoft.com/office/powerpoint/2010/main" val="3675214593"/>
              </p:ext>
            </p:extLst>
          </p:nvPr>
        </p:nvGraphicFramePr>
        <p:xfrm>
          <a:off x="1236092" y="5274506"/>
          <a:ext cx="1807120" cy="612000"/>
        </p:xfrm>
        <a:graphic>
          <a:graphicData uri="http://schemas.openxmlformats.org/drawingml/2006/table">
            <a:tbl>
              <a:tblPr firstRow="1" bandRow="1">
                <a:effectLst/>
                <a:tableStyleId>{5C22544A-7EE6-4342-B048-85BDC9FD1C3A}</a:tableStyleId>
              </a:tblPr>
              <a:tblGrid>
                <a:gridCol w="479161">
                  <a:extLst>
                    <a:ext uri="{9D8B030D-6E8A-4147-A177-3AD203B41FA5}">
                      <a16:colId xmlns:a16="http://schemas.microsoft.com/office/drawing/2014/main" val="243619159"/>
                    </a:ext>
                  </a:extLst>
                </a:gridCol>
                <a:gridCol w="423574">
                  <a:extLst>
                    <a:ext uri="{9D8B030D-6E8A-4147-A177-3AD203B41FA5}">
                      <a16:colId xmlns:a16="http://schemas.microsoft.com/office/drawing/2014/main" val="822766949"/>
                    </a:ext>
                  </a:extLst>
                </a:gridCol>
                <a:gridCol w="366592">
                  <a:extLst>
                    <a:ext uri="{9D8B030D-6E8A-4147-A177-3AD203B41FA5}">
                      <a16:colId xmlns:a16="http://schemas.microsoft.com/office/drawing/2014/main" val="4228026836"/>
                    </a:ext>
                  </a:extLst>
                </a:gridCol>
                <a:gridCol w="537793">
                  <a:extLst>
                    <a:ext uri="{9D8B030D-6E8A-4147-A177-3AD203B41FA5}">
                      <a16:colId xmlns:a16="http://schemas.microsoft.com/office/drawing/2014/main" val="1742998925"/>
                    </a:ext>
                  </a:extLst>
                </a:gridCol>
              </a:tblGrid>
              <a:tr h="204000">
                <a:tc>
                  <a:txBody>
                    <a:bodyPr/>
                    <a:lstStyle/>
                    <a:p>
                      <a:r>
                        <a:rPr kumimoji="1" lang="ja-JP" altLang="en-US" sz="600" b="0" spc="0" dirty="0">
                          <a:solidFill>
                            <a:schemeClr val="tx1"/>
                          </a:solidFill>
                        </a:rPr>
                        <a:t>病院・診療所</a:t>
                      </a:r>
                    </a:p>
                  </a:txBody>
                  <a:tcPr marL="30675" marR="0" marT="15337" marB="1533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600" b="0" dirty="0">
                          <a:solidFill>
                            <a:schemeClr val="tx1"/>
                          </a:solidFill>
                        </a:rPr>
                        <a:t>A</a:t>
                      </a:r>
                      <a:r>
                        <a:rPr kumimoji="1" lang="ja-JP" altLang="en-US" sz="600" b="0" dirty="0">
                          <a:solidFill>
                            <a:schemeClr val="tx1"/>
                          </a:solidFill>
                        </a:rPr>
                        <a:t>病院</a:t>
                      </a:r>
                    </a:p>
                  </a:txBody>
                  <a:tcPr marL="30675" marR="0" marT="15337" marB="1533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600" b="0" dirty="0">
                          <a:solidFill>
                            <a:schemeClr val="tx1"/>
                          </a:solidFill>
                        </a:rPr>
                        <a:t>所在地</a:t>
                      </a:r>
                    </a:p>
                  </a:txBody>
                  <a:tcPr marL="30675" marR="0" marT="15337" marB="1533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600" b="0" dirty="0">
                          <a:solidFill>
                            <a:schemeClr val="tx1"/>
                          </a:solidFill>
                        </a:rPr>
                        <a:t>○区</a:t>
                      </a:r>
                      <a:r>
                        <a:rPr kumimoji="1" lang="en-US" altLang="ja-JP" sz="600" b="0" dirty="0">
                          <a:solidFill>
                            <a:schemeClr val="tx1"/>
                          </a:solidFill>
                        </a:rPr>
                        <a:t>××2-1</a:t>
                      </a:r>
                      <a:endParaRPr kumimoji="1" lang="ja-JP" altLang="en-US" sz="600" b="0" dirty="0">
                        <a:solidFill>
                          <a:schemeClr val="tx1"/>
                        </a:solidFill>
                      </a:endParaRPr>
                    </a:p>
                  </a:txBody>
                  <a:tcPr marL="30675" marR="0" marT="15337" marB="1533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0564833"/>
                  </a:ext>
                </a:extLst>
              </a:tr>
              <a:tr h="204000">
                <a:tc>
                  <a:txBody>
                    <a:bodyPr/>
                    <a:lstStyle/>
                    <a:p>
                      <a:r>
                        <a:rPr kumimoji="1" lang="ja-JP" altLang="en-US" sz="600" b="0" dirty="0">
                          <a:solidFill>
                            <a:schemeClr val="tx1"/>
                          </a:solidFill>
                        </a:rPr>
                        <a:t>薬局</a:t>
                      </a:r>
                    </a:p>
                  </a:txBody>
                  <a:tcPr marL="30675" marR="0" marT="15337" marB="1533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600" b="0" dirty="0">
                          <a:solidFill>
                            <a:schemeClr val="tx1"/>
                          </a:solidFill>
                        </a:rPr>
                        <a:t>B</a:t>
                      </a:r>
                      <a:r>
                        <a:rPr kumimoji="1" lang="ja-JP" altLang="en-US" sz="600" b="0" dirty="0">
                          <a:solidFill>
                            <a:schemeClr val="tx1"/>
                          </a:solidFill>
                        </a:rPr>
                        <a:t>薬局</a:t>
                      </a:r>
                    </a:p>
                  </a:txBody>
                  <a:tcPr marL="30675" marR="0" marT="15337" marB="1533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600" b="0" dirty="0">
                          <a:solidFill>
                            <a:schemeClr val="tx1"/>
                          </a:solidFill>
                        </a:rPr>
                        <a:t>所在地</a:t>
                      </a:r>
                    </a:p>
                  </a:txBody>
                  <a:tcPr marL="30675" marR="0" marT="15337" marB="1533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600" b="0" dirty="0">
                          <a:solidFill>
                            <a:schemeClr val="tx1"/>
                          </a:solidFill>
                        </a:rPr>
                        <a:t>○区△△</a:t>
                      </a:r>
                      <a:r>
                        <a:rPr kumimoji="1" lang="en-US" altLang="ja-JP" sz="600" b="0" dirty="0">
                          <a:solidFill>
                            <a:schemeClr val="tx1"/>
                          </a:solidFill>
                        </a:rPr>
                        <a:t>1-1</a:t>
                      </a:r>
                      <a:endParaRPr kumimoji="1" lang="ja-JP" altLang="en-US" sz="600" b="0" dirty="0">
                        <a:solidFill>
                          <a:schemeClr val="tx1"/>
                        </a:solidFill>
                      </a:endParaRPr>
                    </a:p>
                  </a:txBody>
                  <a:tcPr marL="30675" marR="0" marT="15337" marB="1533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0341300"/>
                  </a:ext>
                </a:extLst>
              </a:tr>
              <a:tr h="204000">
                <a:tc>
                  <a:txBody>
                    <a:bodyPr/>
                    <a:lstStyle/>
                    <a:p>
                      <a:r>
                        <a:rPr kumimoji="1" lang="ja-JP" altLang="en-US" sz="600" b="0" dirty="0">
                          <a:solidFill>
                            <a:schemeClr val="tx1"/>
                          </a:solidFill>
                        </a:rPr>
                        <a:t>薬局</a:t>
                      </a:r>
                    </a:p>
                  </a:txBody>
                  <a:tcPr marL="30675" marR="0" marT="15337" marB="1533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600" b="0" dirty="0">
                          <a:solidFill>
                            <a:schemeClr val="tx1"/>
                          </a:solidFill>
                        </a:rPr>
                        <a:t>C</a:t>
                      </a:r>
                      <a:r>
                        <a:rPr kumimoji="1" lang="ja-JP" altLang="en-US" sz="600" b="0" dirty="0">
                          <a:solidFill>
                            <a:schemeClr val="tx1"/>
                          </a:solidFill>
                        </a:rPr>
                        <a:t>薬局</a:t>
                      </a:r>
                      <a:endParaRPr kumimoji="1" lang="en-US" altLang="ja-JP" sz="600" b="0" dirty="0">
                        <a:solidFill>
                          <a:schemeClr val="tx1"/>
                        </a:solidFill>
                      </a:endParaRPr>
                    </a:p>
                  </a:txBody>
                  <a:tcPr marL="30675" marR="0" marT="15337" marB="1533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600" b="0" dirty="0">
                          <a:solidFill>
                            <a:schemeClr val="tx1"/>
                          </a:solidFill>
                        </a:rPr>
                        <a:t>所在地</a:t>
                      </a:r>
                    </a:p>
                  </a:txBody>
                  <a:tcPr marL="30675" marR="0" marT="15337" marB="1533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600" b="0" dirty="0">
                          <a:solidFill>
                            <a:schemeClr val="tx1"/>
                          </a:solidFill>
                        </a:rPr>
                        <a:t>○区□□</a:t>
                      </a:r>
                      <a:r>
                        <a:rPr kumimoji="1" lang="en-US" altLang="ja-JP" sz="600" b="0" dirty="0">
                          <a:solidFill>
                            <a:schemeClr val="tx1"/>
                          </a:solidFill>
                        </a:rPr>
                        <a:t>3-1</a:t>
                      </a:r>
                      <a:endParaRPr kumimoji="1" lang="ja-JP" altLang="en-US" sz="600" b="0" dirty="0">
                        <a:solidFill>
                          <a:schemeClr val="tx1"/>
                        </a:solidFill>
                      </a:endParaRPr>
                    </a:p>
                  </a:txBody>
                  <a:tcPr marL="30675" marR="0" marT="15337" marB="15337"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5012612"/>
                  </a:ext>
                </a:extLst>
              </a:tr>
            </a:tbl>
          </a:graphicData>
        </a:graphic>
      </p:graphicFrame>
      <p:sp>
        <p:nvSpPr>
          <p:cNvPr id="145" name="メモ 144"/>
          <p:cNvSpPr/>
          <p:nvPr/>
        </p:nvSpPr>
        <p:spPr>
          <a:xfrm>
            <a:off x="426794" y="5274506"/>
            <a:ext cx="612000" cy="612000"/>
          </a:xfrm>
          <a:prstGeom prst="foldedCorner">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a:lnSpc>
                <a:spcPct val="110000"/>
              </a:lnSpc>
            </a:pPr>
            <a:r>
              <a:rPr lang="ja-JP" altLang="en-US" sz="800" spc="300" dirty="0">
                <a:solidFill>
                  <a:prstClr val="black"/>
                </a:solidFill>
                <a:latin typeface="メイリオ" panose="020B0604030504040204" pitchFamily="50" charset="-128"/>
                <a:ea typeface="メイリオ" panose="020B0604030504040204" pitchFamily="50" charset="-128"/>
              </a:rPr>
              <a:t>医</a:t>
            </a:r>
            <a:r>
              <a:rPr lang="ja-JP" altLang="en-US" sz="800" dirty="0">
                <a:solidFill>
                  <a:prstClr val="black"/>
                </a:solidFill>
                <a:latin typeface="メイリオ" panose="020B0604030504040204" pitchFamily="50" charset="-128"/>
                <a:ea typeface="メイリオ" panose="020B0604030504040204" pitchFamily="50" charset="-128"/>
              </a:rPr>
              <a:t>療</a:t>
            </a:r>
            <a:endParaRPr lang="en-US" altLang="ja-JP" sz="800" dirty="0">
              <a:solidFill>
                <a:prstClr val="black"/>
              </a:solidFill>
              <a:latin typeface="メイリオ" panose="020B0604030504040204" pitchFamily="50" charset="-128"/>
              <a:ea typeface="メイリオ" panose="020B0604030504040204" pitchFamily="50" charset="-128"/>
            </a:endParaRPr>
          </a:p>
          <a:p>
            <a:pPr algn="ctr" defTabSz="779173">
              <a:lnSpc>
                <a:spcPct val="110000"/>
              </a:lnSpc>
            </a:pPr>
            <a:r>
              <a:rPr lang="ja-JP" altLang="en-US" sz="800" dirty="0">
                <a:solidFill>
                  <a:prstClr val="black"/>
                </a:solidFill>
                <a:latin typeface="メイリオ" panose="020B0604030504040204" pitchFamily="50" charset="-128"/>
                <a:ea typeface="メイリオ" panose="020B0604030504040204" pitchFamily="50" charset="-128"/>
              </a:rPr>
              <a:t>受給者証</a:t>
            </a:r>
          </a:p>
        </p:txBody>
      </p:sp>
      <p:pic>
        <p:nvPicPr>
          <p:cNvPr id="150" name="図 1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5821" y="6596744"/>
            <a:ext cx="489073" cy="668695"/>
          </a:xfrm>
          <a:prstGeom prst="rect">
            <a:avLst/>
          </a:prstGeom>
        </p:spPr>
      </p:pic>
      <p:sp>
        <p:nvSpPr>
          <p:cNvPr id="151" name="雲形吹き出し 150"/>
          <p:cNvSpPr/>
          <p:nvPr/>
        </p:nvSpPr>
        <p:spPr>
          <a:xfrm>
            <a:off x="1038794" y="5968950"/>
            <a:ext cx="2127969" cy="935009"/>
          </a:xfrm>
          <a:prstGeom prst="cloudCallout">
            <a:avLst>
              <a:gd name="adj1" fmla="val -54911"/>
              <a:gd name="adj2" fmla="val 50881"/>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defTabSz="779173">
              <a:lnSpc>
                <a:spcPct val="110000"/>
              </a:lnSpc>
            </a:pPr>
            <a:r>
              <a:rPr lang="ja-JP" altLang="en-US" sz="1000" dirty="0">
                <a:solidFill>
                  <a:schemeClr val="tx1"/>
                </a:solidFill>
                <a:latin typeface="メイリオ" panose="020B0604030504040204" pitchFamily="50" charset="-128"/>
                <a:ea typeface="メイリオ" panose="020B0604030504040204" pitchFamily="50" charset="-128"/>
              </a:rPr>
              <a:t>駅前に新しくできた薬局を利用したいけど、手続きが必要</a:t>
            </a:r>
            <a:r>
              <a:rPr lang="en-US" altLang="ja-JP" sz="1000" dirty="0">
                <a:solidFill>
                  <a:schemeClr val="tx1"/>
                </a:solidFill>
                <a:latin typeface="メイリオ" panose="020B0604030504040204" pitchFamily="50" charset="-128"/>
                <a:ea typeface="メイリオ" panose="020B0604030504040204" pitchFamily="50" charset="-128"/>
              </a:rPr>
              <a:t>…</a:t>
            </a:r>
            <a:endParaRPr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51" name="正方形/長方形 50"/>
          <p:cNvSpPr/>
          <p:nvPr/>
        </p:nvSpPr>
        <p:spPr>
          <a:xfrm>
            <a:off x="151514" y="8827343"/>
            <a:ext cx="6490522" cy="831306"/>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a:p>
            <a:r>
              <a:rPr kumimoji="1" lang="ja-JP" altLang="en-US" sz="1400" dirty="0">
                <a:solidFill>
                  <a:schemeClr val="tx1"/>
                </a:solidFill>
              </a:rPr>
              <a:t>（問い合わせ先）</a:t>
            </a:r>
            <a:endParaRPr kumimoji="1" lang="en-US" altLang="ja-JP" sz="1400" dirty="0">
              <a:solidFill>
                <a:schemeClr val="tx1"/>
              </a:solidFill>
            </a:endParaRPr>
          </a:p>
          <a:p>
            <a:r>
              <a:rPr lang="ja-JP" altLang="en-US" sz="1400" dirty="0">
                <a:solidFill>
                  <a:schemeClr val="tx1"/>
                </a:solidFill>
              </a:rPr>
              <a:t>　　　　　　　福井県健康福祉部保健予防課　疾病対策グループ</a:t>
            </a:r>
            <a:endParaRPr lang="en-US" altLang="ja-JP" sz="1400" dirty="0">
              <a:solidFill>
                <a:schemeClr val="tx1"/>
              </a:solidFill>
            </a:endParaRPr>
          </a:p>
          <a:p>
            <a:pPr marL="0" marR="0" lvl="0" indent="0" algn="l" defTabSz="914298" rtl="0" eaLnBrk="1" fontAlgn="auto" latinLnBrk="0" hangingPunct="1">
              <a:lnSpc>
                <a:spcPct val="100000"/>
              </a:lnSpc>
              <a:spcBef>
                <a:spcPts val="0"/>
              </a:spcBef>
              <a:spcAft>
                <a:spcPts val="0"/>
              </a:spcAft>
              <a:buClrTx/>
              <a:buSzTx/>
              <a:buFontTx/>
              <a:buNone/>
              <a:tabLst/>
              <a:defRPr/>
            </a:pPr>
            <a:r>
              <a:rPr kumimoji="1" lang="ja-JP" altLang="en-US" sz="1400">
                <a:solidFill>
                  <a:schemeClr val="tx1"/>
                </a:solidFill>
              </a:rPr>
              <a:t>　　　　　　　</a:t>
            </a:r>
            <a:r>
              <a:rPr kumimoji="1" lang="en-US" altLang="ja-JP" sz="1400" dirty="0">
                <a:solidFill>
                  <a:schemeClr val="tx1"/>
                </a:solidFill>
              </a:rPr>
              <a:t>TEL</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：０７７６－２０－０３５０　</a:t>
            </a:r>
            <a:r>
              <a:rPr kumimoji="1" lang="en-US" altLang="ja-JP" sz="1400" dirty="0">
                <a:solidFill>
                  <a:schemeClr val="tx1"/>
                </a:solidFill>
              </a:rPr>
              <a:t>FAX</a:t>
            </a:r>
            <a:r>
              <a:rPr kumimoji="1" lang="ja-JP" altLang="en-US" sz="1400" dirty="0">
                <a:solidFill>
                  <a:schemeClr val="tx1"/>
                </a:solidFill>
              </a:rPr>
              <a:t>：０７７６－２０－０６４３</a:t>
            </a:r>
            <a:endParaRPr kumimoji="1" lang="en-US" altLang="ja-JP" sz="1400" dirty="0">
              <a:solidFill>
                <a:schemeClr val="tx1"/>
              </a:solidFill>
            </a:endParaRPr>
          </a:p>
          <a:p>
            <a:r>
              <a:rPr lang="ja-JP" altLang="en-US" sz="1400" dirty="0">
                <a:solidFill>
                  <a:schemeClr val="tx1"/>
                </a:solidFill>
              </a:rPr>
              <a:t>　</a:t>
            </a:r>
            <a:endParaRPr kumimoji="1" lang="ja-JP" altLang="en-US" sz="1400" dirty="0">
              <a:solidFill>
                <a:schemeClr val="tx1"/>
              </a:solidFill>
            </a:endParaRPr>
          </a:p>
        </p:txBody>
      </p:sp>
      <p:sp>
        <p:nvSpPr>
          <p:cNvPr id="61" name="正方形/長方形 60"/>
          <p:cNvSpPr/>
          <p:nvPr/>
        </p:nvSpPr>
        <p:spPr>
          <a:xfrm>
            <a:off x="0" y="67489"/>
            <a:ext cx="6480000" cy="276999"/>
          </a:xfrm>
          <a:prstGeom prst="rect">
            <a:avLst/>
          </a:prstGeom>
        </p:spPr>
        <p:txBody>
          <a:bodyPr wrap="square">
            <a:spAutoFit/>
          </a:bodyPr>
          <a:lstStyle/>
          <a:p>
            <a:r>
              <a:rPr lang="ja-JP" altLang="en-US" sz="1200" dirty="0">
                <a:latin typeface="メイリオ" panose="020B0604030504040204" pitchFamily="50" charset="-128"/>
                <a:ea typeface="メイリオ" panose="020B0604030504040204" pitchFamily="50" charset="-128"/>
              </a:rPr>
              <a:t>小児慢性特定疾病</a:t>
            </a:r>
            <a:r>
              <a:rPr lang="ja-JP" altLang="ja-JP" sz="1200" dirty="0">
                <a:latin typeface="メイリオ" panose="020B0604030504040204" pitchFamily="50" charset="-128"/>
                <a:ea typeface="メイリオ" panose="020B0604030504040204" pitchFamily="50" charset="-128"/>
              </a:rPr>
              <a:t>医療</a:t>
            </a:r>
            <a:r>
              <a:rPr lang="ja-JP" altLang="en-US" sz="1200" dirty="0">
                <a:latin typeface="メイリオ" panose="020B0604030504040204" pitchFamily="50" charset="-128"/>
                <a:ea typeface="メイリオ" panose="020B0604030504040204" pitchFamily="50" charset="-128"/>
              </a:rPr>
              <a:t>受給者の皆さま</a:t>
            </a:r>
            <a:endParaRPr lang="ja-JP" altLang="ja-JP" sz="1200" dirty="0">
              <a:latin typeface="メイリオ" panose="020B0604030504040204" pitchFamily="50" charset="-128"/>
              <a:ea typeface="メイリオ" panose="020B0604030504040204" pitchFamily="50" charset="-128"/>
            </a:endParaRPr>
          </a:p>
        </p:txBody>
      </p:sp>
      <p:sp>
        <p:nvSpPr>
          <p:cNvPr id="82" name="正方形/長方形 81"/>
          <p:cNvSpPr/>
          <p:nvPr/>
        </p:nvSpPr>
        <p:spPr>
          <a:xfrm>
            <a:off x="186558" y="5097036"/>
            <a:ext cx="3060000" cy="2304236"/>
          </a:xfrm>
          <a:prstGeom prst="rect">
            <a:avLst/>
          </a:prstGeom>
          <a:noFill/>
          <a:ln w="12700" cap="flat" cmpd="sng" algn="ctr">
            <a:solidFill>
              <a:schemeClr val="tx1">
                <a:lumMod val="65000"/>
                <a:lumOff val="35000"/>
              </a:schemeClr>
            </a:solidFill>
            <a:prstDash val="solid"/>
          </a:ln>
          <a:effectLst/>
        </p:spPr>
        <p:txBody>
          <a:bodyPr lIns="144000" tIns="144000" rIns="72000" rtlCol="0" anchor="t"/>
          <a:lstStyle/>
          <a:p>
            <a:pPr defTabSz="914400">
              <a:lnSpc>
                <a:spcPct val="114000"/>
              </a:lnSpc>
              <a:defRPr/>
            </a:pPr>
            <a:endParaRPr lang="en-US" altLang="ja-JP" sz="1100" kern="0" dirty="0">
              <a:latin typeface="メイリオ" panose="020B0604030504040204" pitchFamily="50" charset="-128"/>
              <a:ea typeface="メイリオ" panose="020B0604030504040204" pitchFamily="50" charset="-128"/>
            </a:endParaRPr>
          </a:p>
          <a:p>
            <a:pPr defTabSz="914400">
              <a:lnSpc>
                <a:spcPct val="114000"/>
              </a:lnSpc>
              <a:spcBef>
                <a:spcPts val="6600"/>
              </a:spcBef>
              <a:defRPr/>
            </a:pPr>
            <a:endParaRPr kumimoji="1" lang="ja-JP" altLang="en-US" sz="11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84" name="正方形/長方形 7"/>
          <p:cNvSpPr/>
          <p:nvPr/>
        </p:nvSpPr>
        <p:spPr>
          <a:xfrm>
            <a:off x="188640" y="4734379"/>
            <a:ext cx="2520000" cy="360000"/>
          </a:xfrm>
          <a:custGeom>
            <a:avLst/>
            <a:gdLst>
              <a:gd name="connsiteX0" fmla="*/ 0 w 1621492"/>
              <a:gd name="connsiteY0" fmla="*/ 0 h 297013"/>
              <a:gd name="connsiteX1" fmla="*/ 1621492 w 1621492"/>
              <a:gd name="connsiteY1" fmla="*/ 0 h 297013"/>
              <a:gd name="connsiteX2" fmla="*/ 1621492 w 1621492"/>
              <a:gd name="connsiteY2" fmla="*/ 297013 h 297013"/>
              <a:gd name="connsiteX3" fmla="*/ 0 w 1621492"/>
              <a:gd name="connsiteY3" fmla="*/ 297013 h 297013"/>
              <a:gd name="connsiteX4" fmla="*/ 0 w 1621492"/>
              <a:gd name="connsiteY4" fmla="*/ 0 h 297013"/>
              <a:gd name="connsiteX0" fmla="*/ 0 w 1796117"/>
              <a:gd name="connsiteY0" fmla="*/ 0 h 297013"/>
              <a:gd name="connsiteX1" fmla="*/ 1621492 w 1796117"/>
              <a:gd name="connsiteY1" fmla="*/ 0 h 297013"/>
              <a:gd name="connsiteX2" fmla="*/ 1796117 w 1796117"/>
              <a:gd name="connsiteY2" fmla="*/ 297013 h 297013"/>
              <a:gd name="connsiteX3" fmla="*/ 0 w 1796117"/>
              <a:gd name="connsiteY3" fmla="*/ 297013 h 297013"/>
              <a:gd name="connsiteX4" fmla="*/ 0 w 1796117"/>
              <a:gd name="connsiteY4" fmla="*/ 0 h 29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6117" h="297013">
                <a:moveTo>
                  <a:pt x="0" y="0"/>
                </a:moveTo>
                <a:lnTo>
                  <a:pt x="1621492" y="0"/>
                </a:lnTo>
                <a:lnTo>
                  <a:pt x="1796117" y="297013"/>
                </a:lnTo>
                <a:lnTo>
                  <a:pt x="0" y="297013"/>
                </a:lnTo>
                <a:lnTo>
                  <a:pt x="0" y="0"/>
                </a:lnTo>
                <a:close/>
              </a:path>
            </a:pathLst>
          </a:custGeom>
          <a:solidFill>
            <a:schemeClr val="tx1">
              <a:lumMod val="65000"/>
              <a:lumOff val="35000"/>
            </a:schemeClr>
          </a:solidFill>
          <a:ln w="12700">
            <a:solidFill>
              <a:schemeClr val="tx1">
                <a:lumMod val="65000"/>
                <a:lumOff val="35000"/>
              </a:schemeClr>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en-US" altLang="ja-JP" sz="1400" b="1" i="0" u="none" strike="noStrike" kern="1200" cap="none" spc="200" normalizeH="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2023</a:t>
            </a:r>
            <a:r>
              <a:rPr kumimoji="0" lang="ja-JP" altLang="en-US" sz="1400" b="1" i="0" u="none" strike="noStrike" kern="1200" cap="none" spc="200" normalizeH="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年５月まで</a:t>
            </a:r>
          </a:p>
        </p:txBody>
      </p:sp>
      <p:sp>
        <p:nvSpPr>
          <p:cNvPr id="85" name="正方形/長方形 7"/>
          <p:cNvSpPr/>
          <p:nvPr/>
        </p:nvSpPr>
        <p:spPr>
          <a:xfrm>
            <a:off x="3612944" y="4734379"/>
            <a:ext cx="2520000" cy="360000"/>
          </a:xfrm>
          <a:custGeom>
            <a:avLst/>
            <a:gdLst>
              <a:gd name="connsiteX0" fmla="*/ 0 w 1621492"/>
              <a:gd name="connsiteY0" fmla="*/ 0 h 297013"/>
              <a:gd name="connsiteX1" fmla="*/ 1621492 w 1621492"/>
              <a:gd name="connsiteY1" fmla="*/ 0 h 297013"/>
              <a:gd name="connsiteX2" fmla="*/ 1621492 w 1621492"/>
              <a:gd name="connsiteY2" fmla="*/ 297013 h 297013"/>
              <a:gd name="connsiteX3" fmla="*/ 0 w 1621492"/>
              <a:gd name="connsiteY3" fmla="*/ 297013 h 297013"/>
              <a:gd name="connsiteX4" fmla="*/ 0 w 1621492"/>
              <a:gd name="connsiteY4" fmla="*/ 0 h 297013"/>
              <a:gd name="connsiteX0" fmla="*/ 0 w 1796117"/>
              <a:gd name="connsiteY0" fmla="*/ 0 h 297013"/>
              <a:gd name="connsiteX1" fmla="*/ 1621492 w 1796117"/>
              <a:gd name="connsiteY1" fmla="*/ 0 h 297013"/>
              <a:gd name="connsiteX2" fmla="*/ 1796117 w 1796117"/>
              <a:gd name="connsiteY2" fmla="*/ 297013 h 297013"/>
              <a:gd name="connsiteX3" fmla="*/ 0 w 1796117"/>
              <a:gd name="connsiteY3" fmla="*/ 297013 h 297013"/>
              <a:gd name="connsiteX4" fmla="*/ 0 w 1796117"/>
              <a:gd name="connsiteY4" fmla="*/ 0 h 29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6117" h="297013">
                <a:moveTo>
                  <a:pt x="0" y="0"/>
                </a:moveTo>
                <a:lnTo>
                  <a:pt x="1621492" y="0"/>
                </a:lnTo>
                <a:lnTo>
                  <a:pt x="1796117" y="297013"/>
                </a:lnTo>
                <a:lnTo>
                  <a:pt x="0" y="297013"/>
                </a:lnTo>
                <a:lnTo>
                  <a:pt x="0" y="0"/>
                </a:lnTo>
                <a:close/>
              </a:path>
            </a:pathLst>
          </a:custGeom>
          <a:solidFill>
            <a:srgbClr val="DB4D6D"/>
          </a:solidFill>
          <a:ln w="19050">
            <a:solidFill>
              <a:srgbClr val="DB4D6D"/>
            </a:solidFill>
          </a:ln>
        </p:spPr>
        <p:txBody>
          <a:bodyPr wrap="none" lIns="0" tIns="35249" rIns="0" bIns="0" rtlCol="0" anchor="ctr">
            <a:noAutofit/>
          </a:bodyPr>
          <a:lstStyle/>
          <a:p>
            <a:pPr algn="ctr" fontAlgn="base">
              <a:spcAft>
                <a:spcPct val="0"/>
              </a:spcAft>
              <a:defRPr/>
            </a:pPr>
            <a:r>
              <a:rPr lang="en-US" altLang="ja-JP" sz="1400" b="1" spc="2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2023</a:t>
            </a:r>
            <a:r>
              <a:rPr lang="ja-JP" altLang="en-US" sz="1400" b="1" spc="2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年６月から</a:t>
            </a:r>
          </a:p>
        </p:txBody>
      </p:sp>
      <p:sp>
        <p:nvSpPr>
          <p:cNvPr id="106" name="正方形/長方形 105"/>
          <p:cNvSpPr/>
          <p:nvPr/>
        </p:nvSpPr>
        <p:spPr>
          <a:xfrm>
            <a:off x="3612944" y="5094438"/>
            <a:ext cx="3060000" cy="2306833"/>
          </a:xfrm>
          <a:prstGeom prst="rect">
            <a:avLst/>
          </a:prstGeom>
          <a:noFill/>
          <a:ln w="19050" cap="flat" cmpd="sng" algn="ctr">
            <a:solidFill>
              <a:srgbClr val="DB4D6D"/>
            </a:solidFill>
            <a:prstDash val="solid"/>
          </a:ln>
          <a:effectLst/>
        </p:spPr>
        <p:txBody>
          <a:bodyPr lIns="144000" tIns="252000" rIns="72000" rtlCol="0" anchor="t"/>
          <a:lstStyle/>
          <a:p>
            <a:pPr defTabSz="779173">
              <a:lnSpc>
                <a:spcPct val="114000"/>
              </a:lnSpc>
              <a:spcBef>
                <a:spcPts val="9000"/>
              </a:spcBef>
            </a:pPr>
            <a:endParaRPr kumimoji="1" lang="ja-JP" altLang="en-US" sz="11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12" name="メモ 111"/>
          <p:cNvSpPr/>
          <p:nvPr/>
        </p:nvSpPr>
        <p:spPr>
          <a:xfrm>
            <a:off x="3859228" y="5274506"/>
            <a:ext cx="612000" cy="612000"/>
          </a:xfrm>
          <a:prstGeom prst="foldedCorner">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a:lnSpc>
                <a:spcPct val="110000"/>
              </a:lnSpc>
            </a:pPr>
            <a:r>
              <a:rPr lang="ja-JP" altLang="en-US" sz="800" spc="300" dirty="0">
                <a:solidFill>
                  <a:prstClr val="black"/>
                </a:solidFill>
                <a:latin typeface="メイリオ" panose="020B0604030504040204" pitchFamily="50" charset="-128"/>
                <a:ea typeface="メイリオ" panose="020B0604030504040204" pitchFamily="50" charset="-128"/>
              </a:rPr>
              <a:t>医</a:t>
            </a:r>
            <a:r>
              <a:rPr lang="ja-JP" altLang="en-US" sz="800" dirty="0">
                <a:solidFill>
                  <a:prstClr val="black"/>
                </a:solidFill>
                <a:latin typeface="メイリオ" panose="020B0604030504040204" pitchFamily="50" charset="-128"/>
                <a:ea typeface="メイリオ" panose="020B0604030504040204" pitchFamily="50" charset="-128"/>
              </a:rPr>
              <a:t>療</a:t>
            </a:r>
            <a:endParaRPr lang="en-US" altLang="ja-JP" sz="800" dirty="0">
              <a:solidFill>
                <a:prstClr val="black"/>
              </a:solidFill>
              <a:latin typeface="メイリオ" panose="020B0604030504040204" pitchFamily="50" charset="-128"/>
              <a:ea typeface="メイリオ" panose="020B0604030504040204" pitchFamily="50" charset="-128"/>
            </a:endParaRPr>
          </a:p>
          <a:p>
            <a:pPr algn="ctr" defTabSz="779173">
              <a:lnSpc>
                <a:spcPct val="110000"/>
              </a:lnSpc>
            </a:pPr>
            <a:r>
              <a:rPr lang="ja-JP" altLang="en-US" sz="800" dirty="0">
                <a:solidFill>
                  <a:prstClr val="black"/>
                </a:solidFill>
                <a:latin typeface="メイリオ" panose="020B0604030504040204" pitchFamily="50" charset="-128"/>
                <a:ea typeface="メイリオ" panose="020B0604030504040204" pitchFamily="50" charset="-128"/>
              </a:rPr>
              <a:t>受給者証</a:t>
            </a:r>
          </a:p>
        </p:txBody>
      </p:sp>
      <p:sp>
        <p:nvSpPr>
          <p:cNvPr id="113" name="四角形吹き出し 112"/>
          <p:cNvSpPr/>
          <p:nvPr/>
        </p:nvSpPr>
        <p:spPr>
          <a:xfrm>
            <a:off x="4674842" y="5274506"/>
            <a:ext cx="1933184" cy="1051425"/>
          </a:xfrm>
          <a:prstGeom prst="wedgeRectCallout">
            <a:avLst>
              <a:gd name="adj1" fmla="val -60428"/>
              <a:gd name="adj2" fmla="val 9516"/>
            </a:avLst>
          </a:prstGeom>
          <a:solidFill>
            <a:srgbClr val="FEDFE1"/>
          </a:solidFill>
          <a:ln w="3175">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a:r>
              <a:rPr lang="ja-JP" altLang="en-US" sz="1200" b="1" dirty="0">
                <a:solidFill>
                  <a:schemeClr val="tx1"/>
                </a:solidFill>
                <a:latin typeface="メイリオ" panose="020B0604030504040204" pitchFamily="50" charset="-128"/>
                <a:ea typeface="メイリオ" panose="020B0604030504040204" pitchFamily="50" charset="-128"/>
              </a:rPr>
              <a:t>「診断書を記載した医療機関　ほか　全国の指定</a:t>
            </a:r>
            <a:endParaRPr lang="en-US" altLang="ja-JP" sz="1200" b="1" dirty="0">
              <a:solidFill>
                <a:schemeClr val="tx1"/>
              </a:solidFill>
              <a:latin typeface="メイリオ" panose="020B0604030504040204" pitchFamily="50" charset="-128"/>
              <a:ea typeface="メイリオ" panose="020B0604030504040204" pitchFamily="50" charset="-128"/>
            </a:endParaRPr>
          </a:p>
          <a:p>
            <a:pPr algn="ctr" defTabSz="779173"/>
            <a:r>
              <a:rPr lang="ja-JP" altLang="en-US" sz="1200" b="1" dirty="0">
                <a:solidFill>
                  <a:schemeClr val="tx1"/>
                </a:solidFill>
                <a:latin typeface="メイリオ" panose="020B0604030504040204" pitchFamily="50" charset="-128"/>
                <a:ea typeface="メイリオ" panose="020B0604030504040204" pitchFamily="50" charset="-128"/>
              </a:rPr>
              <a:t>小児慢性医療機関」</a:t>
            </a:r>
          </a:p>
        </p:txBody>
      </p:sp>
      <p:sp>
        <p:nvSpPr>
          <p:cNvPr id="5" name="二等辺三角形 4"/>
          <p:cNvSpPr/>
          <p:nvPr/>
        </p:nvSpPr>
        <p:spPr>
          <a:xfrm rot="5400000">
            <a:off x="3095349" y="6092744"/>
            <a:ext cx="720000" cy="288000"/>
          </a:xfrm>
          <a:prstGeom prst="triangle">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図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6169" y="6603566"/>
            <a:ext cx="540663" cy="661873"/>
          </a:xfrm>
          <a:prstGeom prst="rect">
            <a:avLst/>
          </a:prstGeom>
        </p:spPr>
      </p:pic>
      <p:sp>
        <p:nvSpPr>
          <p:cNvPr id="26" name="雲形吹き出し 25"/>
          <p:cNvSpPr/>
          <p:nvPr/>
        </p:nvSpPr>
        <p:spPr>
          <a:xfrm>
            <a:off x="4480057" y="6461763"/>
            <a:ext cx="2127969" cy="803676"/>
          </a:xfrm>
          <a:prstGeom prst="cloudCallout">
            <a:avLst>
              <a:gd name="adj1" fmla="val -57814"/>
              <a:gd name="adj2" fmla="val 46917"/>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rIns="0" bIns="36000" rtlCol="0" anchor="ctr"/>
          <a:lstStyle/>
          <a:p>
            <a:pPr defTabSz="779173">
              <a:lnSpc>
                <a:spcPct val="110000"/>
              </a:lnSpc>
            </a:pPr>
            <a:r>
              <a:rPr lang="ja-JP" altLang="en-US" sz="1000" dirty="0">
                <a:solidFill>
                  <a:schemeClr val="tx1"/>
                </a:solidFill>
                <a:latin typeface="メイリオ" panose="020B0604030504040204" pitchFamily="50" charset="-128"/>
                <a:ea typeface="メイリオ" panose="020B0604030504040204" pitchFamily="50" charset="-128"/>
              </a:rPr>
              <a:t>「医療機関追加」の手続きをしないで利用できる！</a:t>
            </a:r>
          </a:p>
        </p:txBody>
      </p:sp>
      <p:sp>
        <p:nvSpPr>
          <p:cNvPr id="27" name="正方形/長方形 26"/>
          <p:cNvSpPr/>
          <p:nvPr/>
        </p:nvSpPr>
        <p:spPr>
          <a:xfrm>
            <a:off x="210087" y="7546621"/>
            <a:ext cx="6490523" cy="1451166"/>
          </a:xfrm>
          <a:prstGeom prst="rect">
            <a:avLst/>
          </a:prstGeom>
        </p:spPr>
        <p:txBody>
          <a:bodyPr wrap="square">
            <a:spAutoFit/>
          </a:bodyPr>
          <a:lstStyle/>
          <a:p>
            <a:pPr>
              <a:lnSpc>
                <a:spcPct val="120000"/>
              </a:lnSpc>
              <a:spcBef>
                <a:spcPts val="300"/>
              </a:spcBef>
            </a:pP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現在お持ちの医療受給者証について</a:t>
            </a:r>
            <a:r>
              <a:rPr lang="en-US" altLang="ja-JP" sz="1400" b="1" dirty="0">
                <a:latin typeface="メイリオ" panose="020B0604030504040204" pitchFamily="50" charset="-128"/>
                <a:ea typeface="メイリオ" panose="020B0604030504040204" pitchFamily="50" charset="-128"/>
              </a:rPr>
              <a:t>》</a:t>
            </a:r>
          </a:p>
          <a:p>
            <a:pPr marL="185738" marR="0" lvl="0" indent="0" algn="l" defTabSz="914298" rtl="0" eaLnBrk="1" fontAlgn="auto" latinLnBrk="0" hangingPunct="1">
              <a:lnSpc>
                <a:spcPct val="120000"/>
              </a:lnSpc>
              <a:spcBef>
                <a:spcPts val="30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現在の医療受給者証には、「個別の指定医療機関の名称」が記載されていますが、</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2023</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年６月以降は、医療機関追加の手続きを行うことなく利用可能です。</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5738">
              <a:lnSpc>
                <a:spcPct val="120000"/>
              </a:lnSpc>
              <a:spcBef>
                <a:spcPts val="300"/>
              </a:spcBef>
            </a:pPr>
            <a:endParaRPr lang="en-US" altLang="ja-JP"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70282346"/>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0ABA4F1B5428A45BA756470C4A01D69" ma:contentTypeVersion="14" ma:contentTypeDescription="新しいドキュメントを作成します。" ma:contentTypeScope="" ma:versionID="80cb0b70d3a5c3330951d7333fd44f34">
  <xsd:schema xmlns:xsd="http://www.w3.org/2001/XMLSchema" xmlns:xs="http://www.w3.org/2001/XMLSchema" xmlns:p="http://schemas.microsoft.com/office/2006/metadata/properties" xmlns:ns3="caaac1a8-278e-4f0b-b907-c321bbf0f875" xmlns:ns4="ebc35bfd-7794-4c8c-b846-d4ae8f13a481" targetNamespace="http://schemas.microsoft.com/office/2006/metadata/properties" ma:root="true" ma:fieldsID="8ea0e2eb29eaaa8d5027f04717b39ddb" ns3:_="" ns4:_="">
    <xsd:import namespace="caaac1a8-278e-4f0b-b907-c321bbf0f875"/>
    <xsd:import namespace="ebc35bfd-7794-4c8c-b846-d4ae8f13a48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aac1a8-278e-4f0b-b907-c321bbf0f875"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SharingHintHash" ma:index="10" nillable="true" ma:displayName="共有のヒントのハッシュ"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c35bfd-7794-4c8c-b846-d4ae8f13a48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67713E-DB11-4D3B-A1BB-E2B0197BA8E0}">
  <ds:schemaRefs>
    <ds:schemaRef ds:uri="http://schemas.microsoft.com/sharepoint/v3/contenttype/forms"/>
  </ds:schemaRefs>
</ds:datastoreItem>
</file>

<file path=customXml/itemProps2.xml><?xml version="1.0" encoding="utf-8"?>
<ds:datastoreItem xmlns:ds="http://schemas.openxmlformats.org/officeDocument/2006/customXml" ds:itemID="{82B9B54A-CB8B-4614-9701-191660A3A788}">
  <ds:schemaRefs>
    <ds:schemaRef ds:uri="http://schemas.microsoft.com/office/infopath/2007/PartnerControls"/>
    <ds:schemaRef ds:uri="ebc35bfd-7794-4c8c-b846-d4ae8f13a481"/>
    <ds:schemaRef ds:uri="http://purl.org/dc/terms/"/>
    <ds:schemaRef ds:uri="http://schemas.microsoft.com/office/2006/documentManagement/types"/>
    <ds:schemaRef ds:uri="http://purl.org/dc/dcmitype/"/>
    <ds:schemaRef ds:uri="caaac1a8-278e-4f0b-b907-c321bbf0f875"/>
    <ds:schemaRef ds:uri="http://schemas.openxmlformats.org/package/2006/metadata/core-properti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1DB0BDC7-36F8-44C4-A392-EBCC098665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aac1a8-278e-4f0b-b907-c321bbf0f875"/>
    <ds:schemaRef ds:uri="ebc35bfd-7794-4c8c-b846-d4ae8f13a4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23185</TotalTime>
  <Words>378</Words>
  <Application>Microsoft Office PowerPoint</Application>
  <PresentationFormat>A4 210 x 297 mm</PresentationFormat>
  <Paragraphs>38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Arial</vt:lpstr>
      <vt:lpstr>Calibri</vt:lpstr>
      <vt:lpstr>1_Office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野中 実(nonaka-minoru)</dc:creator>
  <cp:lastModifiedBy>石田 公康</cp:lastModifiedBy>
  <cp:revision>1974</cp:revision>
  <cp:lastPrinted>2023-05-02T05:49:37Z</cp:lastPrinted>
  <dcterms:created xsi:type="dcterms:W3CDTF">2019-02-04T06:39:10Z</dcterms:created>
  <dcterms:modified xsi:type="dcterms:W3CDTF">2023-06-27T03:56:21Z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0x01010060ABA4F1B5428A45BA756470C4A01D69</vt:lpwstr>
  </property>
</Properties>
</file>