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9" r:id="rId4"/>
    <p:sldId id="268" r:id="rId5"/>
    <p:sldId id="258" r:id="rId6"/>
    <p:sldId id="269" r:id="rId7"/>
    <p:sldId id="260" r:id="rId8"/>
    <p:sldId id="263" r:id="rId9"/>
    <p:sldId id="264" r:id="rId10"/>
    <p:sldId id="265" r:id="rId11"/>
    <p:sldId id="266" r:id="rId12"/>
    <p:sldId id="267" r:id="rId13"/>
    <p:sldId id="261" r:id="rId14"/>
    <p:sldId id="262"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2D6DF-0E58-4DBE-8478-79C404282277}" type="doc">
      <dgm:prSet loTypeId="urn:microsoft.com/office/officeart/2005/8/layout/pyramid1" loCatId="pyramid" qsTypeId="urn:microsoft.com/office/officeart/2005/8/quickstyle/simple1" qsCatId="simple" csTypeId="urn:microsoft.com/office/officeart/2005/8/colors/colorful5" csCatId="colorful" phldr="1"/>
      <dgm:spPr/>
    </dgm:pt>
    <dgm:pt modelId="{92265067-809C-4EEF-8FC9-6B5ED6A75B66}">
      <dgm:prSet phldrT="[テキスト]" custT="1"/>
      <dgm:spPr/>
      <dgm:t>
        <a:bodyPr/>
        <a:lstStyle/>
        <a:p>
          <a:pPr>
            <a:spcAft>
              <a:spcPts val="0"/>
            </a:spcAft>
          </a:pPr>
          <a:endParaRPr kumimoji="1" lang="en-US" altLang="ja-JP" sz="2400" b="1" dirty="0">
            <a:latin typeface="+mj-ea"/>
            <a:ea typeface="+mj-ea"/>
          </a:endParaRPr>
        </a:p>
        <a:p>
          <a:pPr>
            <a:spcAft>
              <a:spcPts val="0"/>
            </a:spcAft>
          </a:pPr>
          <a:r>
            <a:rPr kumimoji="1" lang="ja-JP" altLang="en-US" sz="2400" b="1" dirty="0">
              <a:latin typeface="+mj-ea"/>
              <a:ea typeface="+mj-ea"/>
            </a:rPr>
            <a:t>指導者</a:t>
          </a:r>
          <a:endParaRPr kumimoji="1" lang="en-US" altLang="ja-JP" sz="2400" b="1" dirty="0">
            <a:latin typeface="+mj-ea"/>
            <a:ea typeface="+mj-ea"/>
          </a:endParaRPr>
        </a:p>
        <a:p>
          <a:pPr>
            <a:spcAft>
              <a:spcPts val="0"/>
            </a:spcAft>
          </a:pPr>
          <a:r>
            <a:rPr kumimoji="1" lang="ja-JP" altLang="en-US" sz="2400" b="1" dirty="0">
              <a:latin typeface="+mj-ea"/>
              <a:ea typeface="+mj-ea"/>
            </a:rPr>
            <a:t>１８人</a:t>
          </a:r>
        </a:p>
      </dgm:t>
    </dgm:pt>
    <dgm:pt modelId="{2259A279-9D16-4F41-A9F2-A3FA7FACB4CC}" type="parTrans" cxnId="{F1941D73-B340-4749-86BC-CF3ECB5B1C13}">
      <dgm:prSet/>
      <dgm:spPr/>
      <dgm:t>
        <a:bodyPr/>
        <a:lstStyle/>
        <a:p>
          <a:endParaRPr kumimoji="1" lang="ja-JP" altLang="en-US" sz="2400" b="1">
            <a:latin typeface="+mj-ea"/>
            <a:ea typeface="+mj-ea"/>
          </a:endParaRPr>
        </a:p>
      </dgm:t>
    </dgm:pt>
    <dgm:pt modelId="{D64C6D4A-6C94-4EB0-8F1B-4FF5074B0480}" type="sibTrans" cxnId="{F1941D73-B340-4749-86BC-CF3ECB5B1C13}">
      <dgm:prSet/>
      <dgm:spPr/>
      <dgm:t>
        <a:bodyPr/>
        <a:lstStyle/>
        <a:p>
          <a:endParaRPr kumimoji="1" lang="ja-JP" altLang="en-US" sz="2400" b="1">
            <a:latin typeface="+mj-ea"/>
            <a:ea typeface="+mj-ea"/>
          </a:endParaRPr>
        </a:p>
      </dgm:t>
    </dgm:pt>
    <dgm:pt modelId="{0F2D3B30-293D-4805-A14D-9EC5D5932403}">
      <dgm:prSet phldrT="[テキスト]" custT="1"/>
      <dgm:spPr/>
      <dgm:t>
        <a:bodyPr/>
        <a:lstStyle/>
        <a:p>
          <a:pPr>
            <a:spcBef>
              <a:spcPct val="0"/>
            </a:spcBef>
            <a:spcAft>
              <a:spcPct val="35000"/>
            </a:spcAft>
          </a:pPr>
          <a:endParaRPr kumimoji="1" lang="en-US" altLang="ja-JP" sz="2400" b="1" dirty="0">
            <a:latin typeface="+mj-ea"/>
            <a:ea typeface="+mj-ea"/>
          </a:endParaRPr>
        </a:p>
        <a:p>
          <a:pPr>
            <a:spcBef>
              <a:spcPts val="1200"/>
            </a:spcBef>
            <a:spcAft>
              <a:spcPts val="0"/>
            </a:spcAft>
          </a:pPr>
          <a:endParaRPr kumimoji="1" lang="en-US" altLang="ja-JP" sz="2400" b="1" dirty="0">
            <a:latin typeface="+mj-ea"/>
            <a:ea typeface="+mj-ea"/>
          </a:endParaRPr>
        </a:p>
        <a:p>
          <a:pPr>
            <a:spcBef>
              <a:spcPts val="1200"/>
            </a:spcBef>
            <a:spcAft>
              <a:spcPts val="0"/>
            </a:spcAft>
          </a:pPr>
          <a:r>
            <a:rPr kumimoji="1" lang="ja-JP" altLang="en-US" sz="2400" b="1" dirty="0">
              <a:latin typeface="+mj-ea"/>
              <a:ea typeface="+mj-ea"/>
            </a:rPr>
            <a:t>普及者</a:t>
          </a:r>
          <a:endParaRPr kumimoji="1" lang="en-US" altLang="ja-JP" sz="2400" b="1" dirty="0">
            <a:latin typeface="+mj-ea"/>
            <a:ea typeface="+mj-ea"/>
          </a:endParaRPr>
        </a:p>
        <a:p>
          <a:pPr>
            <a:spcBef>
              <a:spcPct val="0"/>
            </a:spcBef>
            <a:spcAft>
              <a:spcPts val="0"/>
            </a:spcAft>
          </a:pPr>
          <a:r>
            <a:rPr kumimoji="1" lang="ja-JP" altLang="en-US" sz="2400" b="1" dirty="0">
              <a:latin typeface="+mj-ea"/>
              <a:ea typeface="+mj-ea"/>
            </a:rPr>
            <a:t>３６０人</a:t>
          </a:r>
          <a:endParaRPr kumimoji="1" lang="en-US" altLang="ja-JP" sz="2400" b="1" dirty="0">
            <a:latin typeface="+mj-ea"/>
            <a:ea typeface="+mj-ea"/>
          </a:endParaRPr>
        </a:p>
        <a:p>
          <a:pPr>
            <a:spcBef>
              <a:spcPct val="0"/>
            </a:spcBef>
            <a:spcAft>
              <a:spcPct val="35000"/>
            </a:spcAft>
          </a:pPr>
          <a:endParaRPr kumimoji="1" lang="en-US" altLang="ja-JP" sz="2400" b="1" dirty="0">
            <a:latin typeface="+mj-ea"/>
            <a:ea typeface="+mj-ea"/>
          </a:endParaRPr>
        </a:p>
        <a:p>
          <a:pPr>
            <a:spcBef>
              <a:spcPct val="0"/>
            </a:spcBef>
            <a:spcAft>
              <a:spcPct val="35000"/>
            </a:spcAft>
          </a:pPr>
          <a:endParaRPr kumimoji="1" lang="ja-JP" altLang="en-US" sz="2400" b="1" dirty="0">
            <a:latin typeface="+mj-ea"/>
            <a:ea typeface="+mj-ea"/>
          </a:endParaRPr>
        </a:p>
      </dgm:t>
    </dgm:pt>
    <dgm:pt modelId="{85E324C4-D53A-4BE4-8479-86BC8D900139}" type="parTrans" cxnId="{2A6D8667-CED9-4315-8C77-F3AE5F909025}">
      <dgm:prSet/>
      <dgm:spPr/>
      <dgm:t>
        <a:bodyPr/>
        <a:lstStyle/>
        <a:p>
          <a:endParaRPr kumimoji="1" lang="ja-JP" altLang="en-US" sz="2400" b="1">
            <a:latin typeface="+mj-ea"/>
            <a:ea typeface="+mj-ea"/>
          </a:endParaRPr>
        </a:p>
      </dgm:t>
    </dgm:pt>
    <dgm:pt modelId="{D3B0665D-8EEA-47EE-9829-CAD1D613291A}" type="sibTrans" cxnId="{2A6D8667-CED9-4315-8C77-F3AE5F909025}">
      <dgm:prSet/>
      <dgm:spPr/>
      <dgm:t>
        <a:bodyPr/>
        <a:lstStyle/>
        <a:p>
          <a:endParaRPr kumimoji="1" lang="ja-JP" altLang="en-US" sz="2400" b="1">
            <a:latin typeface="+mj-ea"/>
            <a:ea typeface="+mj-ea"/>
          </a:endParaRPr>
        </a:p>
      </dgm:t>
    </dgm:pt>
    <dgm:pt modelId="{922695DB-0639-4292-8A8D-5C25C5C581E6}">
      <dgm:prSet phldrT="[テキスト]" custT="1"/>
      <dgm:spPr/>
      <dgm:t>
        <a:bodyPr/>
        <a:lstStyle/>
        <a:p>
          <a:pPr>
            <a:spcAft>
              <a:spcPts val="0"/>
            </a:spcAft>
          </a:pPr>
          <a:endParaRPr kumimoji="1" lang="en-US" altLang="ja-JP" sz="2400" b="1" dirty="0">
            <a:latin typeface="+mj-ea"/>
            <a:ea typeface="+mj-ea"/>
          </a:endParaRPr>
        </a:p>
        <a:p>
          <a:pPr>
            <a:spcAft>
              <a:spcPts val="0"/>
            </a:spcAft>
          </a:pPr>
          <a:r>
            <a:rPr kumimoji="1" lang="ja-JP" altLang="en-US" sz="2400" b="1" dirty="0" smtClean="0">
              <a:latin typeface="+mj-ea"/>
              <a:ea typeface="+mj-ea"/>
            </a:rPr>
            <a:t>地域</a:t>
          </a:r>
          <a:r>
            <a:rPr kumimoji="1" lang="ja-JP" altLang="en-US" sz="2400" b="1" dirty="0">
              <a:latin typeface="+mj-ea"/>
              <a:ea typeface="+mj-ea"/>
            </a:rPr>
            <a:t>住民</a:t>
          </a:r>
          <a:endParaRPr kumimoji="1" lang="en-US" altLang="ja-JP" sz="2400" b="1" dirty="0">
            <a:latin typeface="+mj-ea"/>
            <a:ea typeface="+mj-ea"/>
          </a:endParaRPr>
        </a:p>
        <a:p>
          <a:pPr>
            <a:spcAft>
              <a:spcPts val="0"/>
            </a:spcAft>
          </a:pPr>
          <a:r>
            <a:rPr kumimoji="1" lang="ja-JP" altLang="en-US" sz="2400" b="1" dirty="0">
              <a:latin typeface="+mj-ea"/>
              <a:ea typeface="+mj-ea"/>
            </a:rPr>
            <a:t>２０，０００人</a:t>
          </a:r>
        </a:p>
      </dgm:t>
    </dgm:pt>
    <dgm:pt modelId="{E71CFBF9-87D4-4311-A982-052E0C7BFEBD}" type="parTrans" cxnId="{90449F72-6896-4477-8223-4A4FE35763F3}">
      <dgm:prSet/>
      <dgm:spPr/>
      <dgm:t>
        <a:bodyPr/>
        <a:lstStyle/>
        <a:p>
          <a:endParaRPr kumimoji="1" lang="ja-JP" altLang="en-US" sz="2400" b="1">
            <a:latin typeface="+mj-ea"/>
            <a:ea typeface="+mj-ea"/>
          </a:endParaRPr>
        </a:p>
      </dgm:t>
    </dgm:pt>
    <dgm:pt modelId="{49756CD6-65F9-4181-8C17-9485699F3B33}" type="sibTrans" cxnId="{90449F72-6896-4477-8223-4A4FE35763F3}">
      <dgm:prSet/>
      <dgm:spPr/>
      <dgm:t>
        <a:bodyPr/>
        <a:lstStyle/>
        <a:p>
          <a:endParaRPr kumimoji="1" lang="ja-JP" altLang="en-US" sz="2400" b="1">
            <a:latin typeface="+mj-ea"/>
            <a:ea typeface="+mj-ea"/>
          </a:endParaRPr>
        </a:p>
      </dgm:t>
    </dgm:pt>
    <dgm:pt modelId="{483C5F7C-AFD8-4381-9498-746A3AE32DE7}" type="pres">
      <dgm:prSet presAssocID="{5AB2D6DF-0E58-4DBE-8478-79C404282277}" presName="Name0" presStyleCnt="0">
        <dgm:presLayoutVars>
          <dgm:dir/>
          <dgm:animLvl val="lvl"/>
          <dgm:resizeHandles val="exact"/>
        </dgm:presLayoutVars>
      </dgm:prSet>
      <dgm:spPr/>
    </dgm:pt>
    <dgm:pt modelId="{81F7B9DF-8A31-429D-AF3E-8BC7231F5CC1}" type="pres">
      <dgm:prSet presAssocID="{92265067-809C-4EEF-8FC9-6B5ED6A75B66}" presName="Name8" presStyleCnt="0"/>
      <dgm:spPr/>
    </dgm:pt>
    <dgm:pt modelId="{90FD2D35-A385-4069-B2F9-485B8569621F}" type="pres">
      <dgm:prSet presAssocID="{92265067-809C-4EEF-8FC9-6B5ED6A75B66}" presName="level" presStyleLbl="node1" presStyleIdx="0" presStyleCnt="3" custLinFactNeighborY="3402">
        <dgm:presLayoutVars>
          <dgm:chMax val="1"/>
          <dgm:bulletEnabled val="1"/>
        </dgm:presLayoutVars>
      </dgm:prSet>
      <dgm:spPr/>
      <dgm:t>
        <a:bodyPr/>
        <a:lstStyle/>
        <a:p>
          <a:endParaRPr kumimoji="1" lang="ja-JP" altLang="en-US"/>
        </a:p>
      </dgm:t>
    </dgm:pt>
    <dgm:pt modelId="{F3A890CA-8A1A-4FDA-BD4C-54A7D664729C}" type="pres">
      <dgm:prSet presAssocID="{92265067-809C-4EEF-8FC9-6B5ED6A75B66}" presName="levelTx" presStyleLbl="revTx" presStyleIdx="0" presStyleCnt="0">
        <dgm:presLayoutVars>
          <dgm:chMax val="1"/>
          <dgm:bulletEnabled val="1"/>
        </dgm:presLayoutVars>
      </dgm:prSet>
      <dgm:spPr/>
      <dgm:t>
        <a:bodyPr/>
        <a:lstStyle/>
        <a:p>
          <a:endParaRPr kumimoji="1" lang="ja-JP" altLang="en-US"/>
        </a:p>
      </dgm:t>
    </dgm:pt>
    <dgm:pt modelId="{78144F7D-B634-4C9F-A547-662737D35B6E}" type="pres">
      <dgm:prSet presAssocID="{0F2D3B30-293D-4805-A14D-9EC5D5932403}" presName="Name8" presStyleCnt="0"/>
      <dgm:spPr/>
    </dgm:pt>
    <dgm:pt modelId="{A459D681-71A9-4A85-81A5-9FEAF10E3003}" type="pres">
      <dgm:prSet presAssocID="{0F2D3B30-293D-4805-A14D-9EC5D5932403}" presName="level" presStyleLbl="node1" presStyleIdx="1" presStyleCnt="3" custScaleY="66520" custLinFactNeighborY="3176">
        <dgm:presLayoutVars>
          <dgm:chMax val="1"/>
          <dgm:bulletEnabled val="1"/>
        </dgm:presLayoutVars>
      </dgm:prSet>
      <dgm:spPr/>
      <dgm:t>
        <a:bodyPr/>
        <a:lstStyle/>
        <a:p>
          <a:endParaRPr kumimoji="1" lang="ja-JP" altLang="en-US"/>
        </a:p>
      </dgm:t>
    </dgm:pt>
    <dgm:pt modelId="{79F0E932-759F-409B-A60D-77A44A105279}" type="pres">
      <dgm:prSet presAssocID="{0F2D3B30-293D-4805-A14D-9EC5D5932403}" presName="levelTx" presStyleLbl="revTx" presStyleIdx="0" presStyleCnt="0">
        <dgm:presLayoutVars>
          <dgm:chMax val="1"/>
          <dgm:bulletEnabled val="1"/>
        </dgm:presLayoutVars>
      </dgm:prSet>
      <dgm:spPr/>
      <dgm:t>
        <a:bodyPr/>
        <a:lstStyle/>
        <a:p>
          <a:endParaRPr kumimoji="1" lang="ja-JP" altLang="en-US"/>
        </a:p>
      </dgm:t>
    </dgm:pt>
    <dgm:pt modelId="{B7BFCB7D-0CCA-4AD4-9396-3B729936E333}" type="pres">
      <dgm:prSet presAssocID="{922695DB-0639-4292-8A8D-5C25C5C581E6}" presName="Name8" presStyleCnt="0"/>
      <dgm:spPr/>
    </dgm:pt>
    <dgm:pt modelId="{58A7C303-37B4-42FE-8582-42D49B0D2ADF}" type="pres">
      <dgm:prSet presAssocID="{922695DB-0639-4292-8A8D-5C25C5C581E6}" presName="level" presStyleLbl="node1" presStyleIdx="2" presStyleCnt="3" custScaleX="97778" custScaleY="70134" custLinFactNeighborY="-1124">
        <dgm:presLayoutVars>
          <dgm:chMax val="1"/>
          <dgm:bulletEnabled val="1"/>
        </dgm:presLayoutVars>
      </dgm:prSet>
      <dgm:spPr/>
      <dgm:t>
        <a:bodyPr/>
        <a:lstStyle/>
        <a:p>
          <a:endParaRPr kumimoji="1" lang="ja-JP" altLang="en-US"/>
        </a:p>
      </dgm:t>
    </dgm:pt>
    <dgm:pt modelId="{00C6F7BC-4469-4FCD-9B72-A9E081F17A36}" type="pres">
      <dgm:prSet presAssocID="{922695DB-0639-4292-8A8D-5C25C5C581E6}" presName="levelTx" presStyleLbl="revTx" presStyleIdx="0" presStyleCnt="0">
        <dgm:presLayoutVars>
          <dgm:chMax val="1"/>
          <dgm:bulletEnabled val="1"/>
        </dgm:presLayoutVars>
      </dgm:prSet>
      <dgm:spPr/>
      <dgm:t>
        <a:bodyPr/>
        <a:lstStyle/>
        <a:p>
          <a:endParaRPr kumimoji="1" lang="ja-JP" altLang="en-US"/>
        </a:p>
      </dgm:t>
    </dgm:pt>
  </dgm:ptLst>
  <dgm:cxnLst>
    <dgm:cxn modelId="{0FBA2C71-0BEF-4DAC-BA48-337688B9B56D}" type="presOf" srcId="{92265067-809C-4EEF-8FC9-6B5ED6A75B66}" destId="{F3A890CA-8A1A-4FDA-BD4C-54A7D664729C}" srcOrd="1" destOrd="0" presId="urn:microsoft.com/office/officeart/2005/8/layout/pyramid1"/>
    <dgm:cxn modelId="{E535DE3C-EB1E-4783-8095-80CA06FE7F77}" type="presOf" srcId="{922695DB-0639-4292-8A8D-5C25C5C581E6}" destId="{00C6F7BC-4469-4FCD-9B72-A9E081F17A36}" srcOrd="1" destOrd="0" presId="urn:microsoft.com/office/officeart/2005/8/layout/pyramid1"/>
    <dgm:cxn modelId="{8FC8D8B6-AFCA-4180-AFB5-752146B78956}" type="presOf" srcId="{0F2D3B30-293D-4805-A14D-9EC5D5932403}" destId="{A459D681-71A9-4A85-81A5-9FEAF10E3003}" srcOrd="0" destOrd="0" presId="urn:microsoft.com/office/officeart/2005/8/layout/pyramid1"/>
    <dgm:cxn modelId="{90449F72-6896-4477-8223-4A4FE35763F3}" srcId="{5AB2D6DF-0E58-4DBE-8478-79C404282277}" destId="{922695DB-0639-4292-8A8D-5C25C5C581E6}" srcOrd="2" destOrd="0" parTransId="{E71CFBF9-87D4-4311-A982-052E0C7BFEBD}" sibTransId="{49756CD6-65F9-4181-8C17-9485699F3B33}"/>
    <dgm:cxn modelId="{A889F130-12EA-4B39-A319-AAEB0805CBBA}" type="presOf" srcId="{922695DB-0639-4292-8A8D-5C25C5C581E6}" destId="{58A7C303-37B4-42FE-8582-42D49B0D2ADF}" srcOrd="0" destOrd="0" presId="urn:microsoft.com/office/officeart/2005/8/layout/pyramid1"/>
    <dgm:cxn modelId="{B0559087-4807-4FAD-87C2-FBF0979DC66A}" type="presOf" srcId="{0F2D3B30-293D-4805-A14D-9EC5D5932403}" destId="{79F0E932-759F-409B-A60D-77A44A105279}" srcOrd="1" destOrd="0" presId="urn:microsoft.com/office/officeart/2005/8/layout/pyramid1"/>
    <dgm:cxn modelId="{F1941D73-B340-4749-86BC-CF3ECB5B1C13}" srcId="{5AB2D6DF-0E58-4DBE-8478-79C404282277}" destId="{92265067-809C-4EEF-8FC9-6B5ED6A75B66}" srcOrd="0" destOrd="0" parTransId="{2259A279-9D16-4F41-A9F2-A3FA7FACB4CC}" sibTransId="{D64C6D4A-6C94-4EB0-8F1B-4FF5074B0480}"/>
    <dgm:cxn modelId="{9CF5073F-B946-478E-993F-A0A5F22B9E9E}" type="presOf" srcId="{5AB2D6DF-0E58-4DBE-8478-79C404282277}" destId="{483C5F7C-AFD8-4381-9498-746A3AE32DE7}" srcOrd="0" destOrd="0" presId="urn:microsoft.com/office/officeart/2005/8/layout/pyramid1"/>
    <dgm:cxn modelId="{6329E59B-9F97-469B-B79D-F740E14CF37F}" type="presOf" srcId="{92265067-809C-4EEF-8FC9-6B5ED6A75B66}" destId="{90FD2D35-A385-4069-B2F9-485B8569621F}" srcOrd="0" destOrd="0" presId="urn:microsoft.com/office/officeart/2005/8/layout/pyramid1"/>
    <dgm:cxn modelId="{2A6D8667-CED9-4315-8C77-F3AE5F909025}" srcId="{5AB2D6DF-0E58-4DBE-8478-79C404282277}" destId="{0F2D3B30-293D-4805-A14D-9EC5D5932403}" srcOrd="1" destOrd="0" parTransId="{85E324C4-D53A-4BE4-8479-86BC8D900139}" sibTransId="{D3B0665D-8EEA-47EE-9829-CAD1D613291A}"/>
    <dgm:cxn modelId="{D623F367-59C6-44B3-AEA5-81F66ED8F852}" type="presParOf" srcId="{483C5F7C-AFD8-4381-9498-746A3AE32DE7}" destId="{81F7B9DF-8A31-429D-AF3E-8BC7231F5CC1}" srcOrd="0" destOrd="0" presId="urn:microsoft.com/office/officeart/2005/8/layout/pyramid1"/>
    <dgm:cxn modelId="{C784A219-B442-438A-9437-9658A0D8FFB2}" type="presParOf" srcId="{81F7B9DF-8A31-429D-AF3E-8BC7231F5CC1}" destId="{90FD2D35-A385-4069-B2F9-485B8569621F}" srcOrd="0" destOrd="0" presId="urn:microsoft.com/office/officeart/2005/8/layout/pyramid1"/>
    <dgm:cxn modelId="{4DEA314B-BC9D-4A2F-944D-E9723983FA5F}" type="presParOf" srcId="{81F7B9DF-8A31-429D-AF3E-8BC7231F5CC1}" destId="{F3A890CA-8A1A-4FDA-BD4C-54A7D664729C}" srcOrd="1" destOrd="0" presId="urn:microsoft.com/office/officeart/2005/8/layout/pyramid1"/>
    <dgm:cxn modelId="{9AC1CB6E-C34C-4316-B454-17BD1EF78B3E}" type="presParOf" srcId="{483C5F7C-AFD8-4381-9498-746A3AE32DE7}" destId="{78144F7D-B634-4C9F-A547-662737D35B6E}" srcOrd="1" destOrd="0" presId="urn:microsoft.com/office/officeart/2005/8/layout/pyramid1"/>
    <dgm:cxn modelId="{9B0DBFD1-4BC3-410F-B2F7-CD3528B74F1D}" type="presParOf" srcId="{78144F7D-B634-4C9F-A547-662737D35B6E}" destId="{A459D681-71A9-4A85-81A5-9FEAF10E3003}" srcOrd="0" destOrd="0" presId="urn:microsoft.com/office/officeart/2005/8/layout/pyramid1"/>
    <dgm:cxn modelId="{4623EDC4-C2DD-4164-B619-C09DCDCFE004}" type="presParOf" srcId="{78144F7D-B634-4C9F-A547-662737D35B6E}" destId="{79F0E932-759F-409B-A60D-77A44A105279}" srcOrd="1" destOrd="0" presId="urn:microsoft.com/office/officeart/2005/8/layout/pyramid1"/>
    <dgm:cxn modelId="{A160F2E0-CF6F-45A0-AE88-D82A28280A30}" type="presParOf" srcId="{483C5F7C-AFD8-4381-9498-746A3AE32DE7}" destId="{B7BFCB7D-0CCA-4AD4-9396-3B729936E333}" srcOrd="2" destOrd="0" presId="urn:microsoft.com/office/officeart/2005/8/layout/pyramid1"/>
    <dgm:cxn modelId="{52BC086C-1F80-4FF6-9168-B4231E6483A3}" type="presParOf" srcId="{B7BFCB7D-0CCA-4AD4-9396-3B729936E333}" destId="{58A7C303-37B4-42FE-8582-42D49B0D2ADF}" srcOrd="0" destOrd="0" presId="urn:microsoft.com/office/officeart/2005/8/layout/pyramid1"/>
    <dgm:cxn modelId="{11ACFBF2-6F77-41DB-8C89-72FAFD45583D}" type="presParOf" srcId="{B7BFCB7D-0CCA-4AD4-9396-3B729936E333}" destId="{00C6F7BC-4469-4FCD-9B72-A9E081F17A36}"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223D8-A2D4-4B9D-9287-063B60F70AED}" type="doc">
      <dgm:prSet loTypeId="urn:microsoft.com/office/officeart/2005/8/layout/vProcess5" loCatId="process" qsTypeId="urn:microsoft.com/office/officeart/2005/8/quickstyle/simple1" qsCatId="simple" csTypeId="urn:microsoft.com/office/officeart/2005/8/colors/accent0_2" csCatId="mainScheme" phldr="1"/>
      <dgm:spPr/>
    </dgm:pt>
    <dgm:pt modelId="{2B506142-5F7F-4CE5-BB6F-16B68F28F558}">
      <dgm:prSet phldrT="[テキスト]" custT="1"/>
      <dgm:spPr/>
      <dgm:t>
        <a:bodyPr/>
        <a:lstStyle/>
        <a:p>
          <a:r>
            <a:rPr kumimoji="1" lang="ja-JP" altLang="en-US" sz="2500" dirty="0" smtClean="0">
              <a:solidFill>
                <a:schemeClr val="tx1"/>
              </a:solidFill>
            </a:rPr>
            <a:t>普及機会の調整（日時・場所・対象・内容）</a:t>
          </a:r>
          <a:endParaRPr kumimoji="1" lang="ja-JP" altLang="en-US" sz="2500" dirty="0">
            <a:solidFill>
              <a:schemeClr val="tx1"/>
            </a:solidFill>
          </a:endParaRPr>
        </a:p>
      </dgm:t>
    </dgm:pt>
    <dgm:pt modelId="{2450F296-A22E-4D8E-A14D-5138266CF694}" type="parTrans" cxnId="{894B0D2A-EB3C-43EE-B546-6B4AC229086F}">
      <dgm:prSet/>
      <dgm:spPr/>
      <dgm:t>
        <a:bodyPr/>
        <a:lstStyle/>
        <a:p>
          <a:endParaRPr kumimoji="1" lang="ja-JP" altLang="en-US" sz="2500">
            <a:solidFill>
              <a:schemeClr val="tx1"/>
            </a:solidFill>
          </a:endParaRPr>
        </a:p>
      </dgm:t>
    </dgm:pt>
    <dgm:pt modelId="{8C3F7FD8-14D9-4A21-BC4D-4522AAAF4997}" type="sibTrans" cxnId="{894B0D2A-EB3C-43EE-B546-6B4AC229086F}">
      <dgm:prSet custT="1"/>
      <dgm:spPr/>
      <dgm:t>
        <a:bodyPr/>
        <a:lstStyle/>
        <a:p>
          <a:endParaRPr kumimoji="1" lang="ja-JP" altLang="en-US" sz="2500">
            <a:solidFill>
              <a:schemeClr val="tx1"/>
            </a:solidFill>
          </a:endParaRPr>
        </a:p>
      </dgm:t>
    </dgm:pt>
    <dgm:pt modelId="{76B6AB24-8384-4739-AFC5-AEA9E5A64E94}">
      <dgm:prSet phldrT="[テキスト]" custT="1"/>
      <dgm:spPr/>
      <dgm:t>
        <a:bodyPr/>
        <a:lstStyle/>
        <a:p>
          <a:pPr>
            <a:buNone/>
          </a:pPr>
          <a:r>
            <a:rPr lang="ja-JP" altLang="en-US" sz="2500" dirty="0" smtClean="0">
              <a:solidFill>
                <a:schemeClr val="tx1"/>
              </a:solidFill>
            </a:rPr>
            <a:t>地域包括支援センターに</a:t>
          </a:r>
          <a:endParaRPr lang="en-US" altLang="ja-JP" sz="2500" dirty="0" smtClean="0">
            <a:solidFill>
              <a:schemeClr val="tx1"/>
            </a:solidFill>
          </a:endParaRPr>
        </a:p>
        <a:p>
          <a:pPr>
            <a:buNone/>
          </a:pPr>
          <a:r>
            <a:rPr lang="ja-JP" altLang="en-US" sz="2500" dirty="0" smtClean="0">
              <a:solidFill>
                <a:schemeClr val="tx1"/>
              </a:solidFill>
            </a:rPr>
            <a:t>　　　　　　　　パンフレットを取りに行く</a:t>
          </a:r>
          <a:endParaRPr lang="en-US" altLang="ja-JP" sz="2500" dirty="0" smtClean="0">
            <a:solidFill>
              <a:schemeClr val="tx1"/>
            </a:solidFill>
          </a:endParaRPr>
        </a:p>
      </dgm:t>
    </dgm:pt>
    <dgm:pt modelId="{8380D252-1C3B-4FB6-9405-4F93B2ED982E}" type="parTrans" cxnId="{7522C8A7-3BA8-4D37-8B6D-A41E37834E8F}">
      <dgm:prSet/>
      <dgm:spPr/>
      <dgm:t>
        <a:bodyPr/>
        <a:lstStyle/>
        <a:p>
          <a:endParaRPr kumimoji="1" lang="ja-JP" altLang="en-US" sz="2500">
            <a:solidFill>
              <a:schemeClr val="tx1"/>
            </a:solidFill>
          </a:endParaRPr>
        </a:p>
      </dgm:t>
    </dgm:pt>
    <dgm:pt modelId="{E03B92E9-5803-442E-999A-17461B4EEDAB}" type="sibTrans" cxnId="{7522C8A7-3BA8-4D37-8B6D-A41E37834E8F}">
      <dgm:prSet custT="1"/>
      <dgm:spPr/>
      <dgm:t>
        <a:bodyPr/>
        <a:lstStyle/>
        <a:p>
          <a:endParaRPr kumimoji="1" lang="ja-JP" altLang="en-US" sz="2500">
            <a:solidFill>
              <a:schemeClr val="tx1"/>
            </a:solidFill>
          </a:endParaRPr>
        </a:p>
      </dgm:t>
    </dgm:pt>
    <dgm:pt modelId="{D525F000-0BCD-4D24-9E0F-47707207E9E1}">
      <dgm:prSet phldrT="[テキスト]" custT="1"/>
      <dgm:spPr/>
      <dgm:t>
        <a:bodyPr/>
        <a:lstStyle/>
        <a:p>
          <a:r>
            <a:rPr kumimoji="1" lang="ja-JP" altLang="en-US" sz="2500" dirty="0" smtClean="0">
              <a:solidFill>
                <a:schemeClr val="tx1"/>
              </a:solidFill>
            </a:rPr>
            <a:t>ふくい認知症予防メニューを住民に普及</a:t>
          </a:r>
          <a:endParaRPr kumimoji="1" lang="ja-JP" altLang="en-US" sz="2500" dirty="0">
            <a:solidFill>
              <a:schemeClr val="tx1"/>
            </a:solidFill>
          </a:endParaRPr>
        </a:p>
      </dgm:t>
    </dgm:pt>
    <dgm:pt modelId="{41A06842-1ADC-4BE6-8BE0-0483705CA06F}" type="parTrans" cxnId="{097B1A2E-08ED-4E4F-B73E-768C7630F94F}">
      <dgm:prSet/>
      <dgm:spPr/>
      <dgm:t>
        <a:bodyPr/>
        <a:lstStyle/>
        <a:p>
          <a:endParaRPr kumimoji="1" lang="ja-JP" altLang="en-US" sz="2500">
            <a:solidFill>
              <a:schemeClr val="tx1"/>
            </a:solidFill>
          </a:endParaRPr>
        </a:p>
      </dgm:t>
    </dgm:pt>
    <dgm:pt modelId="{E5CAE072-5C28-4E88-9411-4DD16D1FB88F}" type="sibTrans" cxnId="{097B1A2E-08ED-4E4F-B73E-768C7630F94F}">
      <dgm:prSet/>
      <dgm:spPr/>
      <dgm:t>
        <a:bodyPr/>
        <a:lstStyle/>
        <a:p>
          <a:endParaRPr kumimoji="1" lang="ja-JP" altLang="en-US" sz="2500">
            <a:solidFill>
              <a:schemeClr val="tx1"/>
            </a:solidFill>
          </a:endParaRPr>
        </a:p>
      </dgm:t>
    </dgm:pt>
    <dgm:pt modelId="{B9DF48D7-F7BD-40C6-8162-0962A08B04EE}">
      <dgm:prSet custT="1"/>
      <dgm:spPr/>
      <dgm:t>
        <a:bodyPr/>
        <a:lstStyle/>
        <a:p>
          <a:r>
            <a:rPr kumimoji="1" lang="ja-JP" altLang="en-US" sz="2500" dirty="0" smtClean="0">
              <a:solidFill>
                <a:schemeClr val="tx1"/>
              </a:solidFill>
            </a:rPr>
            <a:t>包括支援センター職員に普及予定を報告</a:t>
          </a:r>
          <a:endParaRPr kumimoji="1" lang="ja-JP" altLang="en-US" sz="2500" dirty="0">
            <a:solidFill>
              <a:schemeClr val="tx1"/>
            </a:solidFill>
          </a:endParaRPr>
        </a:p>
      </dgm:t>
    </dgm:pt>
    <dgm:pt modelId="{CFC321FF-2383-4C2C-AE15-E25C9B15AE25}" type="parTrans" cxnId="{3F0348EA-133E-4009-B609-883DF32C307A}">
      <dgm:prSet/>
      <dgm:spPr/>
      <dgm:t>
        <a:bodyPr/>
        <a:lstStyle/>
        <a:p>
          <a:endParaRPr kumimoji="1" lang="ja-JP" altLang="en-US" sz="2500">
            <a:solidFill>
              <a:schemeClr val="tx1"/>
            </a:solidFill>
          </a:endParaRPr>
        </a:p>
      </dgm:t>
    </dgm:pt>
    <dgm:pt modelId="{3A9418BE-BCAD-4AEC-8F7F-8F47AFFFD615}" type="sibTrans" cxnId="{3F0348EA-133E-4009-B609-883DF32C307A}">
      <dgm:prSet custT="1"/>
      <dgm:spPr/>
      <dgm:t>
        <a:bodyPr/>
        <a:lstStyle/>
        <a:p>
          <a:endParaRPr kumimoji="1" lang="ja-JP" altLang="en-US" sz="2500">
            <a:solidFill>
              <a:schemeClr val="tx1"/>
            </a:solidFill>
          </a:endParaRPr>
        </a:p>
      </dgm:t>
    </dgm:pt>
    <dgm:pt modelId="{5A46BD3A-7B4C-4701-950D-F313AFBB5213}" type="pres">
      <dgm:prSet presAssocID="{108223D8-A2D4-4B9D-9287-063B60F70AED}" presName="outerComposite" presStyleCnt="0">
        <dgm:presLayoutVars>
          <dgm:chMax val="5"/>
          <dgm:dir/>
          <dgm:resizeHandles val="exact"/>
        </dgm:presLayoutVars>
      </dgm:prSet>
      <dgm:spPr/>
    </dgm:pt>
    <dgm:pt modelId="{5ED5319C-B412-464C-8BD8-BD987BA39E62}" type="pres">
      <dgm:prSet presAssocID="{108223D8-A2D4-4B9D-9287-063B60F70AED}" presName="dummyMaxCanvas" presStyleCnt="0">
        <dgm:presLayoutVars/>
      </dgm:prSet>
      <dgm:spPr/>
    </dgm:pt>
    <dgm:pt modelId="{31421BA2-139F-4448-8BFA-A2378C77E2AB}" type="pres">
      <dgm:prSet presAssocID="{108223D8-A2D4-4B9D-9287-063B60F70AED}" presName="FourNodes_1" presStyleLbl="node1" presStyleIdx="0" presStyleCnt="4">
        <dgm:presLayoutVars>
          <dgm:bulletEnabled val="1"/>
        </dgm:presLayoutVars>
      </dgm:prSet>
      <dgm:spPr/>
      <dgm:t>
        <a:bodyPr/>
        <a:lstStyle/>
        <a:p>
          <a:endParaRPr kumimoji="1" lang="ja-JP" altLang="en-US"/>
        </a:p>
      </dgm:t>
    </dgm:pt>
    <dgm:pt modelId="{C61F2C3F-14B8-4751-B7EE-B9EE1A6B5CBA}" type="pres">
      <dgm:prSet presAssocID="{108223D8-A2D4-4B9D-9287-063B60F70AED}" presName="FourNodes_2" presStyleLbl="node1" presStyleIdx="1" presStyleCnt="4">
        <dgm:presLayoutVars>
          <dgm:bulletEnabled val="1"/>
        </dgm:presLayoutVars>
      </dgm:prSet>
      <dgm:spPr/>
      <dgm:t>
        <a:bodyPr/>
        <a:lstStyle/>
        <a:p>
          <a:endParaRPr kumimoji="1" lang="ja-JP" altLang="en-US"/>
        </a:p>
      </dgm:t>
    </dgm:pt>
    <dgm:pt modelId="{4547F7C4-2393-4EBE-901F-2D924989B665}" type="pres">
      <dgm:prSet presAssocID="{108223D8-A2D4-4B9D-9287-063B60F70AED}" presName="FourNodes_3" presStyleLbl="node1" presStyleIdx="2" presStyleCnt="4">
        <dgm:presLayoutVars>
          <dgm:bulletEnabled val="1"/>
        </dgm:presLayoutVars>
      </dgm:prSet>
      <dgm:spPr/>
      <dgm:t>
        <a:bodyPr/>
        <a:lstStyle/>
        <a:p>
          <a:endParaRPr kumimoji="1" lang="ja-JP" altLang="en-US"/>
        </a:p>
      </dgm:t>
    </dgm:pt>
    <dgm:pt modelId="{23FCBA16-741E-408D-9AA1-BCB59EC3D268}" type="pres">
      <dgm:prSet presAssocID="{108223D8-A2D4-4B9D-9287-063B60F70AED}" presName="FourNodes_4" presStyleLbl="node1" presStyleIdx="3" presStyleCnt="4">
        <dgm:presLayoutVars>
          <dgm:bulletEnabled val="1"/>
        </dgm:presLayoutVars>
      </dgm:prSet>
      <dgm:spPr/>
      <dgm:t>
        <a:bodyPr/>
        <a:lstStyle/>
        <a:p>
          <a:endParaRPr kumimoji="1" lang="ja-JP" altLang="en-US"/>
        </a:p>
      </dgm:t>
    </dgm:pt>
    <dgm:pt modelId="{5A1EAA60-C34D-4176-91D0-D3649CDC11F5}" type="pres">
      <dgm:prSet presAssocID="{108223D8-A2D4-4B9D-9287-063B60F70AED}" presName="FourConn_1-2" presStyleLbl="fgAccFollowNode1" presStyleIdx="0" presStyleCnt="3">
        <dgm:presLayoutVars>
          <dgm:bulletEnabled val="1"/>
        </dgm:presLayoutVars>
      </dgm:prSet>
      <dgm:spPr/>
      <dgm:t>
        <a:bodyPr/>
        <a:lstStyle/>
        <a:p>
          <a:endParaRPr kumimoji="1" lang="ja-JP" altLang="en-US"/>
        </a:p>
      </dgm:t>
    </dgm:pt>
    <dgm:pt modelId="{E2105451-90FE-40E7-9328-F45311A8A723}" type="pres">
      <dgm:prSet presAssocID="{108223D8-A2D4-4B9D-9287-063B60F70AED}" presName="FourConn_2-3" presStyleLbl="fgAccFollowNode1" presStyleIdx="1" presStyleCnt="3">
        <dgm:presLayoutVars>
          <dgm:bulletEnabled val="1"/>
        </dgm:presLayoutVars>
      </dgm:prSet>
      <dgm:spPr/>
      <dgm:t>
        <a:bodyPr/>
        <a:lstStyle/>
        <a:p>
          <a:endParaRPr kumimoji="1" lang="ja-JP" altLang="en-US"/>
        </a:p>
      </dgm:t>
    </dgm:pt>
    <dgm:pt modelId="{D47211D8-FE2B-41EE-A27D-983F39761359}" type="pres">
      <dgm:prSet presAssocID="{108223D8-A2D4-4B9D-9287-063B60F70AED}" presName="FourConn_3-4" presStyleLbl="fgAccFollowNode1" presStyleIdx="2" presStyleCnt="3">
        <dgm:presLayoutVars>
          <dgm:bulletEnabled val="1"/>
        </dgm:presLayoutVars>
      </dgm:prSet>
      <dgm:spPr/>
      <dgm:t>
        <a:bodyPr/>
        <a:lstStyle/>
        <a:p>
          <a:endParaRPr kumimoji="1" lang="ja-JP" altLang="en-US"/>
        </a:p>
      </dgm:t>
    </dgm:pt>
    <dgm:pt modelId="{EE15D1FC-11AB-4472-A3E7-862BB1C7C9E6}" type="pres">
      <dgm:prSet presAssocID="{108223D8-A2D4-4B9D-9287-063B60F70AED}" presName="FourNodes_1_text" presStyleLbl="node1" presStyleIdx="3" presStyleCnt="4">
        <dgm:presLayoutVars>
          <dgm:bulletEnabled val="1"/>
        </dgm:presLayoutVars>
      </dgm:prSet>
      <dgm:spPr/>
      <dgm:t>
        <a:bodyPr/>
        <a:lstStyle/>
        <a:p>
          <a:endParaRPr kumimoji="1" lang="ja-JP" altLang="en-US"/>
        </a:p>
      </dgm:t>
    </dgm:pt>
    <dgm:pt modelId="{B9220A02-BD94-47BE-82C7-8002F81D0D44}" type="pres">
      <dgm:prSet presAssocID="{108223D8-A2D4-4B9D-9287-063B60F70AED}" presName="FourNodes_2_text" presStyleLbl="node1" presStyleIdx="3" presStyleCnt="4">
        <dgm:presLayoutVars>
          <dgm:bulletEnabled val="1"/>
        </dgm:presLayoutVars>
      </dgm:prSet>
      <dgm:spPr/>
      <dgm:t>
        <a:bodyPr/>
        <a:lstStyle/>
        <a:p>
          <a:endParaRPr kumimoji="1" lang="ja-JP" altLang="en-US"/>
        </a:p>
      </dgm:t>
    </dgm:pt>
    <dgm:pt modelId="{671AE811-A077-4070-AD59-4D0CC6EA6939}" type="pres">
      <dgm:prSet presAssocID="{108223D8-A2D4-4B9D-9287-063B60F70AED}" presName="FourNodes_3_text" presStyleLbl="node1" presStyleIdx="3" presStyleCnt="4">
        <dgm:presLayoutVars>
          <dgm:bulletEnabled val="1"/>
        </dgm:presLayoutVars>
      </dgm:prSet>
      <dgm:spPr/>
      <dgm:t>
        <a:bodyPr/>
        <a:lstStyle/>
        <a:p>
          <a:endParaRPr kumimoji="1" lang="ja-JP" altLang="en-US"/>
        </a:p>
      </dgm:t>
    </dgm:pt>
    <dgm:pt modelId="{706AA00B-AF80-4838-BFF6-877CC1AA3E79}" type="pres">
      <dgm:prSet presAssocID="{108223D8-A2D4-4B9D-9287-063B60F70AED}" presName="FourNodes_4_text" presStyleLbl="node1" presStyleIdx="3" presStyleCnt="4">
        <dgm:presLayoutVars>
          <dgm:bulletEnabled val="1"/>
        </dgm:presLayoutVars>
      </dgm:prSet>
      <dgm:spPr/>
      <dgm:t>
        <a:bodyPr/>
        <a:lstStyle/>
        <a:p>
          <a:endParaRPr kumimoji="1" lang="ja-JP" altLang="en-US"/>
        </a:p>
      </dgm:t>
    </dgm:pt>
  </dgm:ptLst>
  <dgm:cxnLst>
    <dgm:cxn modelId="{1401C9EC-521D-4EF0-BCF5-FE616EEF6D30}" type="presOf" srcId="{108223D8-A2D4-4B9D-9287-063B60F70AED}" destId="{5A46BD3A-7B4C-4701-950D-F313AFBB5213}" srcOrd="0" destOrd="0" presId="urn:microsoft.com/office/officeart/2005/8/layout/vProcess5"/>
    <dgm:cxn modelId="{3F0348EA-133E-4009-B609-883DF32C307A}" srcId="{108223D8-A2D4-4B9D-9287-063B60F70AED}" destId="{B9DF48D7-F7BD-40C6-8162-0962A08B04EE}" srcOrd="2" destOrd="0" parTransId="{CFC321FF-2383-4C2C-AE15-E25C9B15AE25}" sibTransId="{3A9418BE-BCAD-4AEC-8F7F-8F47AFFFD615}"/>
    <dgm:cxn modelId="{1FF17C81-F190-4923-832C-5DF6681F7816}" type="presOf" srcId="{B9DF48D7-F7BD-40C6-8162-0962A08B04EE}" destId="{671AE811-A077-4070-AD59-4D0CC6EA6939}" srcOrd="1" destOrd="0" presId="urn:microsoft.com/office/officeart/2005/8/layout/vProcess5"/>
    <dgm:cxn modelId="{2A305274-6D29-4A21-9FD3-151A3620D0A8}" type="presOf" srcId="{2B506142-5F7F-4CE5-BB6F-16B68F28F558}" destId="{31421BA2-139F-4448-8BFA-A2378C77E2AB}" srcOrd="0" destOrd="0" presId="urn:microsoft.com/office/officeart/2005/8/layout/vProcess5"/>
    <dgm:cxn modelId="{68F90D33-DD47-4808-B320-2F23833EE707}" type="presOf" srcId="{8C3F7FD8-14D9-4A21-BC4D-4522AAAF4997}" destId="{5A1EAA60-C34D-4176-91D0-D3649CDC11F5}" srcOrd="0" destOrd="0" presId="urn:microsoft.com/office/officeart/2005/8/layout/vProcess5"/>
    <dgm:cxn modelId="{0A11B974-E4BE-45A1-B4D2-65A99D8F2963}" type="presOf" srcId="{2B506142-5F7F-4CE5-BB6F-16B68F28F558}" destId="{EE15D1FC-11AB-4472-A3E7-862BB1C7C9E6}" srcOrd="1" destOrd="0" presId="urn:microsoft.com/office/officeart/2005/8/layout/vProcess5"/>
    <dgm:cxn modelId="{7522C8A7-3BA8-4D37-8B6D-A41E37834E8F}" srcId="{108223D8-A2D4-4B9D-9287-063B60F70AED}" destId="{76B6AB24-8384-4739-AFC5-AEA9E5A64E94}" srcOrd="1" destOrd="0" parTransId="{8380D252-1C3B-4FB6-9405-4F93B2ED982E}" sibTransId="{E03B92E9-5803-442E-999A-17461B4EEDAB}"/>
    <dgm:cxn modelId="{B85D3F67-2A6F-44DF-865A-CF873E6011CE}" type="presOf" srcId="{B9DF48D7-F7BD-40C6-8162-0962A08B04EE}" destId="{4547F7C4-2393-4EBE-901F-2D924989B665}" srcOrd="0" destOrd="0" presId="urn:microsoft.com/office/officeart/2005/8/layout/vProcess5"/>
    <dgm:cxn modelId="{F30AC15D-6A84-463F-A741-6B865A22CCFF}" type="presOf" srcId="{E03B92E9-5803-442E-999A-17461B4EEDAB}" destId="{E2105451-90FE-40E7-9328-F45311A8A723}" srcOrd="0" destOrd="0" presId="urn:microsoft.com/office/officeart/2005/8/layout/vProcess5"/>
    <dgm:cxn modelId="{894B0D2A-EB3C-43EE-B546-6B4AC229086F}" srcId="{108223D8-A2D4-4B9D-9287-063B60F70AED}" destId="{2B506142-5F7F-4CE5-BB6F-16B68F28F558}" srcOrd="0" destOrd="0" parTransId="{2450F296-A22E-4D8E-A14D-5138266CF694}" sibTransId="{8C3F7FD8-14D9-4A21-BC4D-4522AAAF4997}"/>
    <dgm:cxn modelId="{4527B702-6DB4-44E1-ACEB-18CDFCA7D6A3}" type="presOf" srcId="{3A9418BE-BCAD-4AEC-8F7F-8F47AFFFD615}" destId="{D47211D8-FE2B-41EE-A27D-983F39761359}" srcOrd="0" destOrd="0" presId="urn:microsoft.com/office/officeart/2005/8/layout/vProcess5"/>
    <dgm:cxn modelId="{11E5BDE1-57AA-4184-9A26-406CED932029}" type="presOf" srcId="{76B6AB24-8384-4739-AFC5-AEA9E5A64E94}" destId="{B9220A02-BD94-47BE-82C7-8002F81D0D44}" srcOrd="1" destOrd="0" presId="urn:microsoft.com/office/officeart/2005/8/layout/vProcess5"/>
    <dgm:cxn modelId="{EFC38B52-4268-4880-B1D3-1EDDBB5E75E0}" type="presOf" srcId="{D525F000-0BCD-4D24-9E0F-47707207E9E1}" destId="{23FCBA16-741E-408D-9AA1-BCB59EC3D268}" srcOrd="0" destOrd="0" presId="urn:microsoft.com/office/officeart/2005/8/layout/vProcess5"/>
    <dgm:cxn modelId="{AE5FC650-04B0-4FDF-9A68-586250A60D44}" type="presOf" srcId="{76B6AB24-8384-4739-AFC5-AEA9E5A64E94}" destId="{C61F2C3F-14B8-4751-B7EE-B9EE1A6B5CBA}" srcOrd="0" destOrd="0" presId="urn:microsoft.com/office/officeart/2005/8/layout/vProcess5"/>
    <dgm:cxn modelId="{5AE6C23D-0096-4F9B-9CB2-6363927B8126}" type="presOf" srcId="{D525F000-0BCD-4D24-9E0F-47707207E9E1}" destId="{706AA00B-AF80-4838-BFF6-877CC1AA3E79}" srcOrd="1" destOrd="0" presId="urn:microsoft.com/office/officeart/2005/8/layout/vProcess5"/>
    <dgm:cxn modelId="{097B1A2E-08ED-4E4F-B73E-768C7630F94F}" srcId="{108223D8-A2D4-4B9D-9287-063B60F70AED}" destId="{D525F000-0BCD-4D24-9E0F-47707207E9E1}" srcOrd="3" destOrd="0" parTransId="{41A06842-1ADC-4BE6-8BE0-0483705CA06F}" sibTransId="{E5CAE072-5C28-4E88-9411-4DD16D1FB88F}"/>
    <dgm:cxn modelId="{FBC25546-A329-44FD-97E0-0926FED1A781}" type="presParOf" srcId="{5A46BD3A-7B4C-4701-950D-F313AFBB5213}" destId="{5ED5319C-B412-464C-8BD8-BD987BA39E62}" srcOrd="0" destOrd="0" presId="urn:microsoft.com/office/officeart/2005/8/layout/vProcess5"/>
    <dgm:cxn modelId="{F0956FF1-263F-4198-B4C3-F6B90203AA5B}" type="presParOf" srcId="{5A46BD3A-7B4C-4701-950D-F313AFBB5213}" destId="{31421BA2-139F-4448-8BFA-A2378C77E2AB}" srcOrd="1" destOrd="0" presId="urn:microsoft.com/office/officeart/2005/8/layout/vProcess5"/>
    <dgm:cxn modelId="{BD00E5A9-08A8-41AC-93CC-3F2B55843B0B}" type="presParOf" srcId="{5A46BD3A-7B4C-4701-950D-F313AFBB5213}" destId="{C61F2C3F-14B8-4751-B7EE-B9EE1A6B5CBA}" srcOrd="2" destOrd="0" presId="urn:microsoft.com/office/officeart/2005/8/layout/vProcess5"/>
    <dgm:cxn modelId="{419E5D75-B5C7-406A-B0BA-B7A333E67425}" type="presParOf" srcId="{5A46BD3A-7B4C-4701-950D-F313AFBB5213}" destId="{4547F7C4-2393-4EBE-901F-2D924989B665}" srcOrd="3" destOrd="0" presId="urn:microsoft.com/office/officeart/2005/8/layout/vProcess5"/>
    <dgm:cxn modelId="{E8AEF192-56D3-4E59-A6B3-7519FDB46175}" type="presParOf" srcId="{5A46BD3A-7B4C-4701-950D-F313AFBB5213}" destId="{23FCBA16-741E-408D-9AA1-BCB59EC3D268}" srcOrd="4" destOrd="0" presId="urn:microsoft.com/office/officeart/2005/8/layout/vProcess5"/>
    <dgm:cxn modelId="{39A857AC-2F2B-4B0A-B868-91916F818592}" type="presParOf" srcId="{5A46BD3A-7B4C-4701-950D-F313AFBB5213}" destId="{5A1EAA60-C34D-4176-91D0-D3649CDC11F5}" srcOrd="5" destOrd="0" presId="urn:microsoft.com/office/officeart/2005/8/layout/vProcess5"/>
    <dgm:cxn modelId="{A08B1B5C-BF6B-4924-9A42-EEC9FE18BD23}" type="presParOf" srcId="{5A46BD3A-7B4C-4701-950D-F313AFBB5213}" destId="{E2105451-90FE-40E7-9328-F45311A8A723}" srcOrd="6" destOrd="0" presId="urn:microsoft.com/office/officeart/2005/8/layout/vProcess5"/>
    <dgm:cxn modelId="{068F3EA5-044A-4D35-90C3-B5CA4A92154A}" type="presParOf" srcId="{5A46BD3A-7B4C-4701-950D-F313AFBB5213}" destId="{D47211D8-FE2B-41EE-A27D-983F39761359}" srcOrd="7" destOrd="0" presId="urn:microsoft.com/office/officeart/2005/8/layout/vProcess5"/>
    <dgm:cxn modelId="{52ADAF51-9140-4FD1-92E5-EDBB76871BBA}" type="presParOf" srcId="{5A46BD3A-7B4C-4701-950D-F313AFBB5213}" destId="{EE15D1FC-11AB-4472-A3E7-862BB1C7C9E6}" srcOrd="8" destOrd="0" presId="urn:microsoft.com/office/officeart/2005/8/layout/vProcess5"/>
    <dgm:cxn modelId="{81ACB091-8E2D-4102-85FD-2C514B08A746}" type="presParOf" srcId="{5A46BD3A-7B4C-4701-950D-F313AFBB5213}" destId="{B9220A02-BD94-47BE-82C7-8002F81D0D44}" srcOrd="9" destOrd="0" presId="urn:microsoft.com/office/officeart/2005/8/layout/vProcess5"/>
    <dgm:cxn modelId="{0E5B5674-A95A-4367-9BEB-7B8E1D7D3CB9}" type="presParOf" srcId="{5A46BD3A-7B4C-4701-950D-F313AFBB5213}" destId="{671AE811-A077-4070-AD59-4D0CC6EA6939}" srcOrd="10" destOrd="0" presId="urn:microsoft.com/office/officeart/2005/8/layout/vProcess5"/>
    <dgm:cxn modelId="{EE718B70-F815-4AF1-A1DA-A746109E5F68}" type="presParOf" srcId="{5A46BD3A-7B4C-4701-950D-F313AFBB5213}" destId="{706AA00B-AF80-4838-BFF6-877CC1AA3E7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FD2D35-A385-4069-B2F9-485B8569621F}">
      <dsp:nvSpPr>
        <dsp:cNvPr id="0" name=""/>
        <dsp:cNvSpPr/>
      </dsp:nvSpPr>
      <dsp:spPr>
        <a:xfrm>
          <a:off x="1871120" y="60038"/>
          <a:ext cx="2738478" cy="1764797"/>
        </a:xfrm>
        <a:prstGeom prst="trapezoid">
          <a:avLst>
            <a:gd name="adj" fmla="val 7758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endParaRPr kumimoji="1" lang="en-US" altLang="ja-JP" sz="2400" b="1" kern="1200" dirty="0">
            <a:latin typeface="+mj-ea"/>
            <a:ea typeface="+mj-ea"/>
          </a:endParaRPr>
        </a:p>
        <a:p>
          <a:pPr lvl="0" algn="ctr" defTabSz="1066800">
            <a:lnSpc>
              <a:spcPct val="90000"/>
            </a:lnSpc>
            <a:spcBef>
              <a:spcPct val="0"/>
            </a:spcBef>
            <a:spcAft>
              <a:spcPts val="0"/>
            </a:spcAft>
          </a:pPr>
          <a:r>
            <a:rPr kumimoji="1" lang="ja-JP" altLang="en-US" sz="2400" b="1" kern="1200" dirty="0">
              <a:latin typeface="+mj-ea"/>
              <a:ea typeface="+mj-ea"/>
            </a:rPr>
            <a:t>指導者</a:t>
          </a:r>
          <a:endParaRPr kumimoji="1" lang="en-US" altLang="ja-JP" sz="2400" b="1" kern="1200" dirty="0">
            <a:latin typeface="+mj-ea"/>
            <a:ea typeface="+mj-ea"/>
          </a:endParaRPr>
        </a:p>
        <a:p>
          <a:pPr lvl="0" algn="ctr" defTabSz="1066800">
            <a:lnSpc>
              <a:spcPct val="90000"/>
            </a:lnSpc>
            <a:spcBef>
              <a:spcPct val="0"/>
            </a:spcBef>
            <a:spcAft>
              <a:spcPts val="0"/>
            </a:spcAft>
          </a:pPr>
          <a:r>
            <a:rPr kumimoji="1" lang="ja-JP" altLang="en-US" sz="2400" b="1" kern="1200" dirty="0">
              <a:latin typeface="+mj-ea"/>
              <a:ea typeface="+mj-ea"/>
            </a:rPr>
            <a:t>１８人</a:t>
          </a:r>
        </a:p>
      </dsp:txBody>
      <dsp:txXfrm>
        <a:off x="1871120" y="60038"/>
        <a:ext cx="2738478" cy="1764797"/>
      </dsp:txXfrm>
    </dsp:sp>
    <dsp:sp modelId="{A459D681-71A9-4A85-81A5-9FEAF10E3003}">
      <dsp:nvSpPr>
        <dsp:cNvPr id="0" name=""/>
        <dsp:cNvSpPr/>
      </dsp:nvSpPr>
      <dsp:spPr>
        <a:xfrm>
          <a:off x="960302" y="1820847"/>
          <a:ext cx="4560115" cy="1173943"/>
        </a:xfrm>
        <a:prstGeom prst="trapezoid">
          <a:avLst>
            <a:gd name="adj" fmla="val 7758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kumimoji="1" lang="en-US" altLang="ja-JP" sz="2400" b="1" kern="1200" dirty="0">
            <a:latin typeface="+mj-ea"/>
            <a:ea typeface="+mj-ea"/>
          </a:endParaRPr>
        </a:p>
        <a:p>
          <a:pPr lvl="0" algn="ctr" defTabSz="1066800">
            <a:lnSpc>
              <a:spcPct val="90000"/>
            </a:lnSpc>
            <a:spcBef>
              <a:spcPct val="0"/>
            </a:spcBef>
            <a:spcAft>
              <a:spcPts val="0"/>
            </a:spcAft>
          </a:pPr>
          <a:endParaRPr kumimoji="1" lang="en-US" altLang="ja-JP" sz="2400" b="1" kern="1200" dirty="0">
            <a:latin typeface="+mj-ea"/>
            <a:ea typeface="+mj-ea"/>
          </a:endParaRPr>
        </a:p>
        <a:p>
          <a:pPr lvl="0" algn="ctr" defTabSz="1066800">
            <a:lnSpc>
              <a:spcPct val="90000"/>
            </a:lnSpc>
            <a:spcBef>
              <a:spcPct val="0"/>
            </a:spcBef>
            <a:spcAft>
              <a:spcPts val="0"/>
            </a:spcAft>
          </a:pPr>
          <a:r>
            <a:rPr kumimoji="1" lang="ja-JP" altLang="en-US" sz="2400" b="1" kern="1200" dirty="0">
              <a:latin typeface="+mj-ea"/>
              <a:ea typeface="+mj-ea"/>
            </a:rPr>
            <a:t>普及者</a:t>
          </a:r>
          <a:endParaRPr kumimoji="1" lang="en-US" altLang="ja-JP" sz="2400" b="1" kern="1200" dirty="0">
            <a:latin typeface="+mj-ea"/>
            <a:ea typeface="+mj-ea"/>
          </a:endParaRPr>
        </a:p>
        <a:p>
          <a:pPr lvl="0" algn="ctr" defTabSz="1066800">
            <a:lnSpc>
              <a:spcPct val="90000"/>
            </a:lnSpc>
            <a:spcBef>
              <a:spcPct val="0"/>
            </a:spcBef>
            <a:spcAft>
              <a:spcPts val="0"/>
            </a:spcAft>
          </a:pPr>
          <a:r>
            <a:rPr kumimoji="1" lang="ja-JP" altLang="en-US" sz="2400" b="1" kern="1200" dirty="0">
              <a:latin typeface="+mj-ea"/>
              <a:ea typeface="+mj-ea"/>
            </a:rPr>
            <a:t>３６０人</a:t>
          </a:r>
          <a:endParaRPr kumimoji="1" lang="en-US" altLang="ja-JP" sz="2400" b="1" kern="1200" dirty="0">
            <a:latin typeface="+mj-ea"/>
            <a:ea typeface="+mj-ea"/>
          </a:endParaRPr>
        </a:p>
        <a:p>
          <a:pPr lvl="0" algn="ctr" defTabSz="1066800">
            <a:lnSpc>
              <a:spcPct val="90000"/>
            </a:lnSpc>
            <a:spcBef>
              <a:spcPct val="0"/>
            </a:spcBef>
            <a:spcAft>
              <a:spcPct val="35000"/>
            </a:spcAft>
          </a:pPr>
          <a:endParaRPr kumimoji="1" lang="en-US" altLang="ja-JP" sz="2400" b="1" kern="1200" dirty="0">
            <a:latin typeface="+mj-ea"/>
            <a:ea typeface="+mj-ea"/>
          </a:endParaRPr>
        </a:p>
        <a:p>
          <a:pPr lvl="0" algn="ctr" defTabSz="1066800">
            <a:lnSpc>
              <a:spcPct val="90000"/>
            </a:lnSpc>
            <a:spcBef>
              <a:spcPct val="0"/>
            </a:spcBef>
            <a:spcAft>
              <a:spcPct val="35000"/>
            </a:spcAft>
          </a:pPr>
          <a:endParaRPr kumimoji="1" lang="ja-JP" altLang="en-US" sz="2400" b="1" kern="1200" dirty="0">
            <a:latin typeface="+mj-ea"/>
            <a:ea typeface="+mj-ea"/>
          </a:endParaRPr>
        </a:p>
      </dsp:txBody>
      <dsp:txXfrm>
        <a:off x="1758322" y="1820847"/>
        <a:ext cx="2964074" cy="1173943"/>
      </dsp:txXfrm>
    </dsp:sp>
    <dsp:sp modelId="{58A7C303-37B4-42FE-8582-42D49B0D2ADF}">
      <dsp:nvSpPr>
        <dsp:cNvPr id="0" name=""/>
        <dsp:cNvSpPr/>
      </dsp:nvSpPr>
      <dsp:spPr>
        <a:xfrm>
          <a:off x="72000" y="2918904"/>
          <a:ext cx="6336718" cy="1237723"/>
        </a:xfrm>
        <a:prstGeom prst="trapezoid">
          <a:avLst>
            <a:gd name="adj" fmla="val 7758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endParaRPr kumimoji="1" lang="en-US" altLang="ja-JP" sz="2400" b="1" kern="1200" dirty="0">
            <a:latin typeface="+mj-ea"/>
            <a:ea typeface="+mj-ea"/>
          </a:endParaRPr>
        </a:p>
        <a:p>
          <a:pPr lvl="0" algn="ctr" defTabSz="1066800">
            <a:lnSpc>
              <a:spcPct val="90000"/>
            </a:lnSpc>
            <a:spcBef>
              <a:spcPct val="0"/>
            </a:spcBef>
            <a:spcAft>
              <a:spcPts val="0"/>
            </a:spcAft>
          </a:pPr>
          <a:r>
            <a:rPr kumimoji="1" lang="ja-JP" altLang="en-US" sz="2400" b="1" kern="1200" dirty="0" smtClean="0">
              <a:latin typeface="+mj-ea"/>
              <a:ea typeface="+mj-ea"/>
            </a:rPr>
            <a:t>地域</a:t>
          </a:r>
          <a:r>
            <a:rPr kumimoji="1" lang="ja-JP" altLang="en-US" sz="2400" b="1" kern="1200" dirty="0">
              <a:latin typeface="+mj-ea"/>
              <a:ea typeface="+mj-ea"/>
            </a:rPr>
            <a:t>住民</a:t>
          </a:r>
          <a:endParaRPr kumimoji="1" lang="en-US" altLang="ja-JP" sz="2400" b="1" kern="1200" dirty="0">
            <a:latin typeface="+mj-ea"/>
            <a:ea typeface="+mj-ea"/>
          </a:endParaRPr>
        </a:p>
        <a:p>
          <a:pPr lvl="0" algn="ctr" defTabSz="1066800">
            <a:lnSpc>
              <a:spcPct val="90000"/>
            </a:lnSpc>
            <a:spcBef>
              <a:spcPct val="0"/>
            </a:spcBef>
            <a:spcAft>
              <a:spcPts val="0"/>
            </a:spcAft>
          </a:pPr>
          <a:r>
            <a:rPr kumimoji="1" lang="ja-JP" altLang="en-US" sz="2400" b="1" kern="1200" dirty="0">
              <a:latin typeface="+mj-ea"/>
              <a:ea typeface="+mj-ea"/>
            </a:rPr>
            <a:t>２０，０００人</a:t>
          </a:r>
        </a:p>
      </dsp:txBody>
      <dsp:txXfrm>
        <a:off x="1180926" y="2918904"/>
        <a:ext cx="4118866" cy="12377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9C172B1-A2EF-4678-BBC6-2E608E32544E}" type="datetimeFigureOut">
              <a:rPr kumimoji="1" lang="ja-JP" altLang="en-US" smtClean="0"/>
              <a:pPr/>
              <a:t>2017/7/14</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B14021B4-0340-47EE-B706-65272F42A1B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1346D832-4C94-4295-9DF3-84840BDEEBDF}" type="datetimeFigureOut">
              <a:rPr kumimoji="1" lang="ja-JP" altLang="en-US" smtClean="0"/>
              <a:pPr/>
              <a:t>2017/7/14</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2D5AF5A7-3A65-48A8-907A-B6E2812F8DC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③歯と口の健康</a:t>
            </a:r>
            <a:endParaRPr kumimoji="1" lang="en-US" altLang="ja-JP" dirty="0" smtClean="0"/>
          </a:p>
          <a:p>
            <a:r>
              <a:rPr kumimoji="1" lang="ja-JP" altLang="en-US" dirty="0" smtClean="0"/>
              <a:t>　　</a:t>
            </a:r>
            <a:endParaRPr kumimoji="1" lang="en-US" altLang="ja-JP" dirty="0" smtClean="0"/>
          </a:p>
          <a:p>
            <a:r>
              <a:rPr kumimoji="1" lang="ja-JP" altLang="en-US" dirty="0" smtClean="0"/>
              <a:t>○歯と口の健康編では、「１日１回、</a:t>
            </a:r>
            <a:r>
              <a:rPr kumimoji="1" lang="en-US" altLang="ja-JP" dirty="0" smtClean="0"/>
              <a:t>『</a:t>
            </a:r>
            <a:r>
              <a:rPr kumimoji="1" lang="ja-JP" altLang="en-US" dirty="0" smtClean="0"/>
              <a:t>パタカラ体操</a:t>
            </a:r>
            <a:r>
              <a:rPr kumimoji="1" lang="en-US" altLang="ja-JP" dirty="0" smtClean="0"/>
              <a:t>』</a:t>
            </a:r>
            <a:r>
              <a:rPr kumimoji="1" lang="ja-JP" altLang="en-US" dirty="0" smtClean="0"/>
              <a:t>を実施」することを推奨しています。</a:t>
            </a:r>
            <a:endParaRPr kumimoji="1" lang="en-US" altLang="ja-JP" dirty="0" smtClean="0"/>
          </a:p>
          <a:p>
            <a:endParaRPr kumimoji="1" lang="en-US" altLang="ja-JP" dirty="0" smtClean="0"/>
          </a:p>
          <a:p>
            <a:r>
              <a:rPr kumimoji="1" lang="ja-JP" altLang="en-US" dirty="0" smtClean="0"/>
              <a:t>○よく噛んで食べることは、認知機能にも良い影響があると言われています。そこで、よく噛んで食べるために必要となる口の周りの筋肉や、舌の動きを向上させる</a:t>
            </a:r>
            <a:r>
              <a:rPr kumimoji="1" lang="en-US" altLang="ja-JP" dirty="0" smtClean="0"/>
              <a:t>『</a:t>
            </a:r>
            <a:r>
              <a:rPr kumimoji="1" lang="ja-JP" altLang="en-US" dirty="0" smtClean="0"/>
              <a:t>パタカラ体操</a:t>
            </a:r>
            <a:r>
              <a:rPr kumimoji="1" lang="en-US" altLang="ja-JP" dirty="0" smtClean="0"/>
              <a:t>』</a:t>
            </a:r>
            <a:r>
              <a:rPr kumimoji="1" lang="ja-JP" altLang="en-US" dirty="0" smtClean="0"/>
              <a:t>の実施を推奨しています。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④頭の体操</a:t>
            </a:r>
            <a:endParaRPr kumimoji="1" lang="en-US" altLang="ja-JP" dirty="0" smtClean="0"/>
          </a:p>
          <a:p>
            <a:r>
              <a:rPr kumimoji="1" lang="ja-JP" altLang="en-US" dirty="0" smtClean="0"/>
              <a:t>　</a:t>
            </a:r>
            <a:endParaRPr kumimoji="1" lang="en-US" altLang="ja-JP" dirty="0" smtClean="0"/>
          </a:p>
          <a:p>
            <a:r>
              <a:rPr kumimoji="1" lang="ja-JP" altLang="en-US" dirty="0" smtClean="0"/>
              <a:t>○頭の体操編では、「１日１回、友人や知人と会話」することを推奨しています。</a:t>
            </a:r>
            <a:endParaRPr kumimoji="1" lang="en-US" altLang="ja-JP" dirty="0" smtClean="0"/>
          </a:p>
          <a:p>
            <a:endParaRPr kumimoji="1" lang="en-US" altLang="ja-JP" dirty="0" smtClean="0"/>
          </a:p>
          <a:p>
            <a:r>
              <a:rPr kumimoji="1" lang="ja-JP" altLang="en-US" dirty="0" smtClean="0"/>
              <a:t>○人と交流をすると、認知機能を高めるといわれています。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○ある調査では、独身で、友人や知人、家族等とのかかわりの少ない高齢者は、家族と同居し、友人も多い高齢者に比べて、認知症になるリスクが高いという報告もあります。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○積極的に人と交流し、認知機能を高めましょう。</a:t>
            </a:r>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５．普及者の役割</a:t>
            </a:r>
            <a:endParaRPr kumimoji="1" lang="en-US" altLang="ja-JP" dirty="0" smtClean="0"/>
          </a:p>
          <a:p>
            <a:endParaRPr kumimoji="1" lang="en-US" altLang="ja-JP" dirty="0" smtClean="0"/>
          </a:p>
          <a:p>
            <a:r>
              <a:rPr kumimoji="1" lang="ja-JP" altLang="en-US" dirty="0" smtClean="0"/>
              <a:t>○これらのメニューを、普及者の方を中心に、積極的に普及していただきたいと思います。</a:t>
            </a:r>
            <a:endParaRPr kumimoji="1" lang="en-US" altLang="ja-JP" dirty="0" smtClean="0"/>
          </a:p>
          <a:p>
            <a:endParaRPr kumimoji="1" lang="en-US" altLang="ja-JP" dirty="0" smtClean="0"/>
          </a:p>
          <a:p>
            <a:r>
              <a:rPr kumimoji="1" lang="ja-JP" altLang="en-US" dirty="0" smtClean="0"/>
              <a:t>○こちらのスライドは、普及のイメージ図になります。</a:t>
            </a:r>
            <a:endParaRPr kumimoji="1" lang="en-US" altLang="ja-JP" dirty="0" smtClean="0"/>
          </a:p>
          <a:p>
            <a:endParaRPr kumimoji="1" lang="en-US" altLang="ja-JP" dirty="0" smtClean="0"/>
          </a:p>
          <a:p>
            <a:r>
              <a:rPr kumimoji="1" lang="ja-JP" altLang="en-US" dirty="0" smtClean="0"/>
              <a:t>○まず、指導者（</a:t>
            </a:r>
            <a:r>
              <a:rPr kumimoji="1" lang="en-US" altLang="ja-JP" dirty="0" smtClean="0"/>
              <a:t>18</a:t>
            </a:r>
            <a:r>
              <a:rPr kumimoji="1" lang="ja-JP" altLang="en-US" dirty="0" smtClean="0"/>
              <a:t>名）が、普及者育成研修会の講師となり、各健康福祉センター圏域毎に普及者を育成します。</a:t>
            </a:r>
            <a:endParaRPr kumimoji="1" lang="en-US" altLang="ja-JP" dirty="0" smtClean="0"/>
          </a:p>
          <a:p>
            <a:endParaRPr kumimoji="1" lang="en-US" altLang="ja-JP" dirty="0" smtClean="0"/>
          </a:p>
          <a:p>
            <a:r>
              <a:rPr kumimoji="1" lang="ja-JP" altLang="en-US" dirty="0" smtClean="0"/>
              <a:t>○普及者は、地域のサロンや介護予防教室等で地域住民に対して、ふくい認知症予防メニューを普及し、住民が認知症予防に取り組みます、</a:t>
            </a:r>
            <a:endParaRPr kumimoji="1" lang="en-US" altLang="ja-JP" dirty="0" smtClean="0"/>
          </a:p>
          <a:p>
            <a:endParaRPr kumimoji="1" lang="en-US" altLang="ja-JP" dirty="0" smtClean="0"/>
          </a:p>
          <a:p>
            <a:r>
              <a:rPr kumimoji="1" lang="ja-JP" altLang="en-US" dirty="0" smtClean="0"/>
              <a:t>○</a:t>
            </a:r>
            <a:r>
              <a:rPr kumimoji="1" lang="en-US" altLang="ja-JP" dirty="0" smtClean="0"/>
              <a:t>29</a:t>
            </a:r>
            <a:r>
              <a:rPr kumimoji="1" lang="ja-JP" altLang="en-US" dirty="0" smtClean="0"/>
              <a:t>年～</a:t>
            </a:r>
            <a:r>
              <a:rPr kumimoji="1" lang="en-US" altLang="ja-JP" dirty="0" smtClean="0"/>
              <a:t>30</a:t>
            </a:r>
            <a:r>
              <a:rPr kumimoji="1" lang="ja-JP" altLang="en-US" dirty="0" smtClean="0"/>
              <a:t>年度の</a:t>
            </a:r>
            <a:r>
              <a:rPr kumimoji="1" lang="en-US" altLang="ja-JP" dirty="0" smtClean="0"/>
              <a:t>2</a:t>
            </a:r>
            <a:r>
              <a:rPr kumimoji="1" lang="ja-JP" altLang="en-US" dirty="0" smtClean="0"/>
              <a:t>年間で、２０，０００人の方に普及していきます。</a:t>
            </a:r>
            <a:endParaRPr kumimoji="1" lang="en-US" altLang="ja-JP" dirty="0" smtClean="0"/>
          </a:p>
          <a:p>
            <a:endParaRPr kumimoji="1" lang="en-US" altLang="ja-JP" dirty="0" smtClean="0"/>
          </a:p>
          <a:p>
            <a:r>
              <a:rPr kumimoji="1" lang="ja-JP" altLang="en-US" dirty="0" smtClean="0"/>
              <a:t>○多くの住民の方に、認知症予防について知っていただき、取り組んでいただけるよう、積極的に普及をお願いします。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６．普及者の活動の流れ</a:t>
            </a:r>
            <a:endParaRPr kumimoji="1" lang="en-US" altLang="ja-JP" dirty="0" smtClean="0"/>
          </a:p>
          <a:p>
            <a:r>
              <a:rPr kumimoji="1" lang="ja-JP" altLang="en-US" dirty="0" smtClean="0"/>
              <a:t>　</a:t>
            </a:r>
            <a:endParaRPr kumimoji="1" lang="en-US" altLang="ja-JP" dirty="0" smtClean="0"/>
          </a:p>
          <a:p>
            <a:r>
              <a:rPr kumimoji="1" lang="ja-JP" altLang="en-US" dirty="0" smtClean="0"/>
              <a:t>○それでは、実際の活動の流れについてご説明します。</a:t>
            </a:r>
            <a:endParaRPr kumimoji="1" lang="en-US" altLang="ja-JP" dirty="0" smtClean="0"/>
          </a:p>
          <a:p>
            <a:endParaRPr kumimoji="1" lang="en-US" altLang="ja-JP" dirty="0" smtClean="0"/>
          </a:p>
          <a:p>
            <a:r>
              <a:rPr kumimoji="1" lang="ja-JP" altLang="en-US" dirty="0" smtClean="0"/>
              <a:t>○普及を行う日時・場所・対象・内容が決まりましたら、普及当日までに、市町や地域包括支援センターに配布用のパンフレットを取りに行っていただきます。　</a:t>
            </a:r>
            <a:endParaRPr kumimoji="1" lang="en-US" altLang="ja-JP" dirty="0" smtClean="0"/>
          </a:p>
          <a:p>
            <a:endParaRPr kumimoji="1" lang="en-US" altLang="ja-JP" dirty="0" smtClean="0"/>
          </a:p>
          <a:p>
            <a:r>
              <a:rPr kumimoji="1" lang="ja-JP" altLang="en-US" dirty="0" smtClean="0"/>
              <a:t>○パンフレットを取りに行かれた際には、　普及の詳細（日時・場所・対象者・普及内容）について報告をお願いします。これにより、普及実績を把握します。</a:t>
            </a:r>
            <a:endParaRPr kumimoji="1" lang="en-US" altLang="ja-JP" dirty="0" smtClean="0"/>
          </a:p>
          <a:p>
            <a:endParaRPr kumimoji="1" lang="en-US" altLang="ja-JP" dirty="0" smtClean="0"/>
          </a:p>
          <a:p>
            <a:r>
              <a:rPr kumimoji="1" lang="ja-JP" altLang="en-US" dirty="0" smtClean="0"/>
              <a:t>○そして、当日は、ふくい認知症予防メニューを住民の方に普及していただくという流れになっています。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７．予防メニュー普及のポイント</a:t>
            </a:r>
            <a:endParaRPr kumimoji="1" lang="en-US" altLang="ja-JP" dirty="0" smtClean="0"/>
          </a:p>
          <a:p>
            <a:endParaRPr kumimoji="1" lang="en-US" altLang="ja-JP" dirty="0" smtClean="0"/>
          </a:p>
          <a:p>
            <a:r>
              <a:rPr kumimoji="1" lang="ja-JP" altLang="en-US" dirty="0" smtClean="0"/>
              <a:t>○最後にまとめとして、今回のふくい認知症予防メニュー普及のポイントについておさらいをしたいと思います。</a:t>
            </a:r>
            <a:endParaRPr kumimoji="1" lang="en-US" altLang="ja-JP" dirty="0" smtClean="0"/>
          </a:p>
          <a:p>
            <a:endParaRPr kumimoji="1" lang="en-US" altLang="ja-JP" dirty="0" smtClean="0"/>
          </a:p>
          <a:p>
            <a:r>
              <a:rPr kumimoji="1" lang="ja-JP" altLang="en-US" dirty="0" smtClean="0"/>
              <a:t>○まず、「誰でも」「どこでも」、「楽しみ」</a:t>
            </a:r>
            <a:r>
              <a:rPr kumimoji="1" lang="ja-JP" altLang="en-US" dirty="0" err="1" smtClean="0"/>
              <a:t>ながら</a:t>
            </a:r>
            <a:r>
              <a:rPr kumimoji="1" lang="ja-JP" altLang="en-US" dirty="0" smtClean="0"/>
              <a:t>できる。</a:t>
            </a:r>
            <a:endParaRPr kumimoji="1" lang="en-US" altLang="ja-JP" dirty="0" smtClean="0"/>
          </a:p>
          <a:p>
            <a:endParaRPr kumimoji="1" lang="en-US" altLang="ja-JP" dirty="0" smtClean="0"/>
          </a:p>
          <a:p>
            <a:r>
              <a:rPr kumimoji="1" lang="ja-JP" altLang="en-US" dirty="0" smtClean="0"/>
              <a:t>○次に、福井県らしさを活かした内容になっている。</a:t>
            </a:r>
            <a:endParaRPr kumimoji="1" lang="en-US" altLang="ja-JP" dirty="0" smtClean="0"/>
          </a:p>
          <a:p>
            <a:endParaRPr kumimoji="1" lang="en-US" altLang="ja-JP" dirty="0" smtClean="0"/>
          </a:p>
          <a:p>
            <a:r>
              <a:rPr kumimoji="1" lang="ja-JP" altLang="en-US" dirty="0" smtClean="0"/>
              <a:t>○認知症の予防に効果が期待される</a:t>
            </a:r>
            <a:r>
              <a:rPr kumimoji="1" lang="en-US" altLang="ja-JP" dirty="0" smtClean="0"/>
              <a:t>4</a:t>
            </a:r>
            <a:r>
              <a:rPr kumimoji="1" lang="ja-JP" altLang="en-US" dirty="0" err="1" smtClean="0"/>
              <a:t>つの</a:t>
            </a:r>
            <a:r>
              <a:rPr kumimoji="1" lang="ja-JP" altLang="en-US" dirty="0" smtClean="0"/>
              <a:t>メニューを紹介している。</a:t>
            </a:r>
            <a:endParaRPr kumimoji="1" lang="en-US" altLang="ja-JP" dirty="0" smtClean="0"/>
          </a:p>
          <a:p>
            <a:r>
              <a:rPr kumimoji="1" lang="ja-JP" altLang="en-US" dirty="0" smtClean="0"/>
              <a:t>　 </a:t>
            </a:r>
            <a:r>
              <a:rPr kumimoji="1" lang="en-US" altLang="ja-JP" dirty="0" smtClean="0"/>
              <a:t>※</a:t>
            </a:r>
            <a:r>
              <a:rPr kumimoji="1" lang="ja-JP" altLang="en-US" dirty="0" smtClean="0"/>
              <a:t>ただし、これをすれば</a:t>
            </a:r>
            <a:r>
              <a:rPr kumimoji="1" lang="en-US" altLang="ja-JP" dirty="0" smtClean="0"/>
              <a:t>100</a:t>
            </a:r>
            <a:r>
              <a:rPr kumimoji="1" lang="ja-JP" altLang="en-US" dirty="0" smtClean="0"/>
              <a:t>％予防できるというものではなく、健康的な生活習慣を心がけることが重要です。</a:t>
            </a:r>
            <a:endParaRPr kumimoji="1" lang="en-US" altLang="ja-JP" dirty="0" smtClean="0"/>
          </a:p>
          <a:p>
            <a:r>
              <a:rPr kumimoji="1" lang="ja-JP" altLang="en-US" dirty="0" smtClean="0"/>
              <a:t>　　</a:t>
            </a:r>
            <a:endParaRPr kumimoji="1" lang="en-US" altLang="ja-JP" dirty="0" smtClean="0"/>
          </a:p>
          <a:p>
            <a:r>
              <a:rPr kumimoji="1" lang="ja-JP" altLang="en-US" dirty="0" smtClean="0"/>
              <a:t>○より詳しく知りたい方のために、詳細版パンフレットもあります。</a:t>
            </a:r>
            <a:endParaRPr kumimoji="1" lang="en-US" altLang="ja-JP" dirty="0" smtClean="0"/>
          </a:p>
          <a:p>
            <a:endParaRPr kumimoji="1" lang="en-US" altLang="ja-JP" dirty="0" smtClean="0"/>
          </a:p>
          <a:p>
            <a:r>
              <a:rPr kumimoji="1" lang="ja-JP" altLang="en-US" dirty="0" smtClean="0"/>
              <a:t>○パンフレットはダウンロードが可能です。インターネットでふくい認知症予防メニューと検索してください。</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14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１．予防メニュー作成の経緯</a:t>
            </a:r>
            <a:endParaRPr kumimoji="1" lang="en-US" altLang="ja-JP" dirty="0" smtClean="0"/>
          </a:p>
          <a:p>
            <a:endParaRPr kumimoji="1" lang="en-US" altLang="ja-JP" dirty="0" smtClean="0"/>
          </a:p>
          <a:p>
            <a:r>
              <a:rPr kumimoji="1" lang="ja-JP" altLang="en-US" dirty="0" smtClean="0"/>
              <a:t>○まず、認知症予防メニューを作成することになった経緯について説明します。</a:t>
            </a:r>
            <a:endParaRPr kumimoji="1" lang="en-US" altLang="ja-JP" dirty="0" smtClean="0"/>
          </a:p>
          <a:p>
            <a:endParaRPr kumimoji="1" lang="en-US" altLang="ja-JP" dirty="0" smtClean="0"/>
          </a:p>
          <a:p>
            <a:r>
              <a:rPr kumimoji="1" lang="ja-JP" altLang="en-US" dirty="0" smtClean="0"/>
              <a:t>○年々認知症高齢者が増加し、社会問題となっています。</a:t>
            </a:r>
            <a:endParaRPr kumimoji="1" lang="en-US" altLang="ja-JP" dirty="0" smtClean="0"/>
          </a:p>
          <a:p>
            <a:r>
              <a:rPr kumimoji="1" lang="ja-JP" altLang="en-US" dirty="0" smtClean="0"/>
              <a:t>　</a:t>
            </a:r>
            <a:endParaRPr kumimoji="1" lang="en-US" altLang="ja-JP" dirty="0" smtClean="0"/>
          </a:p>
          <a:p>
            <a:r>
              <a:rPr kumimoji="1" lang="ja-JP" altLang="en-US" dirty="0" smtClean="0"/>
              <a:t>○厚生労働省は、平成２４年（２０１２年）時点で、６５歳以上高齢者の７人に１人が認知症であると報告しています。</a:t>
            </a:r>
            <a:endParaRPr kumimoji="1" lang="en-US" altLang="ja-JP" dirty="0" smtClean="0"/>
          </a:p>
          <a:p>
            <a:endParaRPr kumimoji="1" lang="en-US" altLang="ja-JP" dirty="0" smtClean="0"/>
          </a:p>
          <a:p>
            <a:r>
              <a:rPr kumimoji="1" lang="ja-JP" altLang="en-US" dirty="0" smtClean="0"/>
              <a:t>○この数は、年々増加しており、団塊の世代が７５歳以上になる平成３７年（２０２５年）には、５人に１人が認知症になると言われています。</a:t>
            </a:r>
            <a:endParaRPr kumimoji="1" lang="en-US" altLang="ja-JP" dirty="0" smtClean="0"/>
          </a:p>
          <a:p>
            <a:endParaRPr kumimoji="1" lang="en-US" altLang="ja-JP" dirty="0" smtClean="0"/>
          </a:p>
          <a:p>
            <a:r>
              <a:rPr kumimoji="1" lang="ja-JP" altLang="en-US" dirty="0" smtClean="0"/>
              <a:t>○しかし、認知症の治療法は確立しておらず、完全に認知症を治すことはできません。</a:t>
            </a:r>
            <a:endParaRPr kumimoji="1" lang="en-US" altLang="ja-JP" dirty="0" smtClean="0"/>
          </a:p>
          <a:p>
            <a:endParaRPr kumimoji="1" lang="en-US" altLang="ja-JP" baseline="0" dirty="0" smtClean="0"/>
          </a:p>
          <a:p>
            <a:r>
              <a:rPr kumimoji="1" lang="ja-JP" altLang="en-US" baseline="0" dirty="0" smtClean="0"/>
              <a:t>○また、これをすれば認知症にならないという方法はありませんが、認知症と生活習慣が深く関わっていることが分かっています。</a:t>
            </a:r>
            <a:endParaRPr kumimoji="1" lang="en-US" altLang="ja-JP" baseline="0" dirty="0" smtClean="0"/>
          </a:p>
          <a:p>
            <a:endParaRPr kumimoji="1" lang="en-US" altLang="ja-JP" baseline="0" dirty="0" smtClean="0"/>
          </a:p>
          <a:p>
            <a:r>
              <a:rPr kumimoji="1" lang="ja-JP" altLang="en-US" baseline="0" dirty="0" smtClean="0"/>
              <a:t>○つまり、毎日の生活で、認知症のリスクを減らす、「予防」をしていくことが重要です。</a:t>
            </a:r>
            <a:endParaRPr kumimoji="1" lang="en-US" altLang="ja-JP" baseline="0" dirty="0" smtClean="0"/>
          </a:p>
          <a:p>
            <a:endParaRPr kumimoji="1" lang="en-US" altLang="ja-JP" baseline="0" dirty="0" smtClean="0"/>
          </a:p>
          <a:p>
            <a:r>
              <a:rPr kumimoji="1" lang="ja-JP" altLang="en-US" dirty="0" smtClean="0"/>
              <a:t>○そこで、福井県民の認知症予防活動を推進するため、福井県独自の認知症予防メニューを作成しました。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２．軽度認知障害（</a:t>
            </a:r>
            <a:r>
              <a:rPr kumimoji="1" lang="en-US" altLang="ja-JP" dirty="0" smtClean="0"/>
              <a:t>MCI</a:t>
            </a:r>
            <a:r>
              <a:rPr kumimoji="1" lang="ja-JP" altLang="en-US" dirty="0" smtClean="0"/>
              <a:t>）について</a:t>
            </a:r>
            <a:endParaRPr kumimoji="1" lang="en-US" altLang="ja-JP" dirty="0" smtClean="0"/>
          </a:p>
          <a:p>
            <a:endParaRPr kumimoji="1" lang="en-US" altLang="ja-JP" dirty="0" smtClean="0"/>
          </a:p>
          <a:p>
            <a:r>
              <a:rPr kumimoji="1" lang="ja-JP" altLang="en-US" dirty="0" smtClean="0"/>
              <a:t>○さて、「軽度認知障害」・「</a:t>
            </a:r>
            <a:r>
              <a:rPr kumimoji="1" lang="en-US" altLang="ja-JP" dirty="0" smtClean="0"/>
              <a:t>MCI</a:t>
            </a:r>
            <a:r>
              <a:rPr kumimoji="1" lang="ja-JP" altLang="en-US" dirty="0" smtClean="0"/>
              <a:t>（エムシーアイ）」という言葉を聞いたことはありますか？</a:t>
            </a:r>
            <a:endParaRPr kumimoji="1" lang="en-US" altLang="ja-JP" dirty="0" smtClean="0"/>
          </a:p>
          <a:p>
            <a:endParaRPr kumimoji="1" lang="en-US" altLang="ja-JP" dirty="0" smtClean="0"/>
          </a:p>
          <a:p>
            <a:r>
              <a:rPr kumimoji="1" lang="ja-JP" altLang="en-US" dirty="0" smtClean="0"/>
              <a:t>○</a:t>
            </a:r>
            <a:r>
              <a:rPr kumimoji="1" lang="en-US" altLang="ja-JP" dirty="0" smtClean="0"/>
              <a:t>MCI</a:t>
            </a:r>
            <a:r>
              <a:rPr kumimoji="1" lang="ja-JP" altLang="en-US" dirty="0" smtClean="0"/>
              <a:t>は、健常でもないけれど、認知症でもない中間の状態で、わかりやすく言うと、「認知症予備軍」の状態です。</a:t>
            </a:r>
            <a:endParaRPr kumimoji="1" lang="en-US" altLang="ja-JP" dirty="0" smtClean="0"/>
          </a:p>
          <a:p>
            <a:endParaRPr kumimoji="1" lang="en-US" altLang="ja-JP" dirty="0" smtClean="0"/>
          </a:p>
          <a:p>
            <a:r>
              <a:rPr kumimoji="1" lang="ja-JP" altLang="en-US" dirty="0" smtClean="0"/>
              <a:t>○認知症高齢者と同じくらい、認知症の予備軍である</a:t>
            </a:r>
            <a:r>
              <a:rPr kumimoji="1" lang="en-US" altLang="ja-JP" dirty="0" smtClean="0"/>
              <a:t>MCI</a:t>
            </a:r>
            <a:r>
              <a:rPr kumimoji="1" lang="ja-JP" altLang="en-US" dirty="0" smtClean="0"/>
              <a:t>がいると言われています。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en-US" altLang="ja-JP" dirty="0" smtClean="0"/>
              <a:t>MCI</a:t>
            </a:r>
            <a:r>
              <a:rPr kumimoji="1" lang="ja-JP" altLang="en-US" dirty="0" smtClean="0"/>
              <a:t>（エムシーアイ）の状態を放置しておくと、認知症に移行していきますが、</a:t>
            </a:r>
            <a:endParaRPr kumimoji="1" lang="en-US" altLang="ja-JP" dirty="0" smtClean="0"/>
          </a:p>
          <a:p>
            <a:endParaRPr kumimoji="1" lang="en-US" altLang="ja-JP" dirty="0" smtClean="0"/>
          </a:p>
          <a:p>
            <a:r>
              <a:rPr kumimoji="1" lang="ja-JP" altLang="en-US" dirty="0" smtClean="0"/>
              <a:t>○</a:t>
            </a:r>
            <a:r>
              <a:rPr kumimoji="1" lang="en-US" altLang="ja-JP" dirty="0" smtClean="0"/>
              <a:t>MCI</a:t>
            </a:r>
            <a:r>
              <a:rPr kumimoji="1" lang="ja-JP" altLang="en-US" dirty="0" smtClean="0"/>
              <a:t>の段階で予防対策を行えば、認知症への進行を阻止したり、健常な状態に戻ることができると言われています。</a:t>
            </a:r>
            <a:endParaRPr kumimoji="1" lang="en-US" altLang="ja-JP" dirty="0" smtClean="0"/>
          </a:p>
          <a:p>
            <a:endParaRPr kumimoji="1" lang="en-US" altLang="ja-JP" dirty="0" smtClean="0"/>
          </a:p>
          <a:p>
            <a:r>
              <a:rPr kumimoji="1" lang="ja-JP" altLang="en-US" dirty="0" smtClean="0"/>
              <a:t>○つまり、認知症になる前からの取組がとても重要となります。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３．ふくい認知症予防メニューの特徴</a:t>
            </a:r>
            <a:endParaRPr kumimoji="1" lang="en-US" altLang="ja-JP" dirty="0" smtClean="0"/>
          </a:p>
          <a:p>
            <a:endParaRPr kumimoji="1" lang="en-US" altLang="ja-JP" dirty="0" smtClean="0"/>
          </a:p>
          <a:p>
            <a:r>
              <a:rPr kumimoji="1" lang="ja-JP" altLang="en-US" dirty="0" smtClean="0"/>
              <a:t>○さて、今回作成しました、認知症予防メニューですが、２つのコンセプトがあります。</a:t>
            </a:r>
            <a:endParaRPr kumimoji="1" lang="en-US" altLang="ja-JP" dirty="0" smtClean="0"/>
          </a:p>
          <a:p>
            <a:r>
              <a:rPr kumimoji="1" lang="ja-JP" altLang="en-US" dirty="0" smtClean="0"/>
              <a:t>　　　</a:t>
            </a:r>
            <a:endParaRPr kumimoji="1" lang="en-US" altLang="ja-JP" dirty="0" smtClean="0"/>
          </a:p>
          <a:p>
            <a:r>
              <a:rPr kumimoji="1" lang="ja-JP" altLang="en-US" dirty="0" smtClean="0"/>
              <a:t>○まず一つ目は、「誰でも」「どこでも」、普段の生活の中で「楽しみ」</a:t>
            </a:r>
            <a:r>
              <a:rPr kumimoji="1" lang="ja-JP" altLang="en-US" dirty="0" err="1" smtClean="0"/>
              <a:t>ながら</a:t>
            </a:r>
            <a:r>
              <a:rPr kumimoji="1" lang="ja-JP" altLang="en-US" dirty="0" smtClean="0"/>
              <a:t>できるということ。</a:t>
            </a:r>
            <a:endParaRPr kumimoji="1" lang="en-US" altLang="ja-JP" dirty="0" smtClean="0"/>
          </a:p>
          <a:p>
            <a:endParaRPr kumimoji="1" lang="en-US" altLang="ja-JP" dirty="0" smtClean="0"/>
          </a:p>
          <a:p>
            <a:r>
              <a:rPr kumimoji="1" lang="ja-JP" altLang="en-US" dirty="0" smtClean="0"/>
              <a:t>○もう一つは、「福井県らしさ」を活かした内容であるということです。</a:t>
            </a:r>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○また、パンフレットについては、目に着くところに貼って、いつでも見返してもらえるよう、ポスター形式を採用しました。</a:t>
            </a:r>
            <a:endParaRPr kumimoji="1" lang="en-US" altLang="ja-JP" dirty="0" smtClean="0"/>
          </a:p>
          <a:p>
            <a:endParaRPr kumimoji="1" lang="en-US" altLang="ja-JP" dirty="0" smtClean="0"/>
          </a:p>
          <a:p>
            <a:r>
              <a:rPr kumimoji="1" lang="ja-JP" altLang="en-US" dirty="0" smtClean="0"/>
              <a:t>○今回配布しましたパンフレットを、お家の冷蔵庫や寝室、リビングなどに貼っていただき、生活の中で楽しく、認知症予防を取り組んでいただければと思います。　</a:t>
            </a:r>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４．ふくい認知症予防メニューの構成</a:t>
            </a:r>
            <a:endParaRPr kumimoji="1" lang="en-US" altLang="ja-JP" dirty="0" smtClean="0"/>
          </a:p>
          <a:p>
            <a:endParaRPr kumimoji="1" lang="en-US" altLang="ja-JP" dirty="0" smtClean="0"/>
          </a:p>
          <a:p>
            <a:r>
              <a:rPr kumimoji="1" lang="ja-JP" altLang="en-US" dirty="0" smtClean="0"/>
              <a:t>○ふくい認知症予防メニューは、認知症予防に効果があると言われている、「運動」・「食習慣」・「歯と口の健康」・「頭の体操」の</a:t>
            </a:r>
            <a:r>
              <a:rPr kumimoji="1" lang="en-US" altLang="ja-JP" dirty="0" smtClean="0"/>
              <a:t>4</a:t>
            </a:r>
            <a:r>
              <a:rPr kumimoji="1" lang="ja-JP" altLang="en-US" dirty="0" err="1" smtClean="0"/>
              <a:t>つの</a:t>
            </a:r>
            <a:r>
              <a:rPr kumimoji="1" lang="ja-JP" altLang="en-US" dirty="0" smtClean="0"/>
              <a:t>項目で構成しています。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①運動</a:t>
            </a:r>
            <a:endParaRPr kumimoji="1" lang="en-US" altLang="ja-JP" dirty="0" smtClean="0"/>
          </a:p>
          <a:p>
            <a:r>
              <a:rPr kumimoji="1" lang="ja-JP" altLang="en-US" dirty="0" smtClean="0"/>
              <a:t>　　　</a:t>
            </a:r>
            <a:endParaRPr kumimoji="1" lang="en-US" altLang="ja-JP" dirty="0" smtClean="0"/>
          </a:p>
          <a:p>
            <a:r>
              <a:rPr kumimoji="1" lang="ja-JP" altLang="en-US" dirty="0" smtClean="0"/>
              <a:t>○運動編では、「１日１回、ふく福ハッピ－体操を実施」することを推奨しています。</a:t>
            </a:r>
            <a:endParaRPr kumimoji="1" lang="en-US" altLang="ja-JP" dirty="0" smtClean="0"/>
          </a:p>
          <a:p>
            <a:endParaRPr kumimoji="1" lang="en-US" altLang="ja-JP" dirty="0" smtClean="0"/>
          </a:p>
          <a:p>
            <a:r>
              <a:rPr kumimoji="1" lang="ja-JP" altLang="en-US" dirty="0" smtClean="0"/>
              <a:t>○「ふく福ハッピ－体操」は、福井しあわせ元気国体・第１８回全国障害者スポーツ大会のために作られた「は</a:t>
            </a:r>
            <a:r>
              <a:rPr kumimoji="1" lang="ja-JP" altLang="en-US" dirty="0" err="1" smtClean="0"/>
              <a:t>ぴねす</a:t>
            </a:r>
            <a:r>
              <a:rPr kumimoji="1" lang="ja-JP" altLang="en-US" dirty="0" smtClean="0"/>
              <a:t>ダンス」の音楽に合わせて、は</a:t>
            </a:r>
            <a:r>
              <a:rPr kumimoji="1" lang="ja-JP" altLang="en-US" dirty="0" err="1" smtClean="0"/>
              <a:t>ぴねす</a:t>
            </a:r>
            <a:r>
              <a:rPr kumimoji="1" lang="ja-JP" altLang="en-US" dirty="0" smtClean="0"/>
              <a:t>ダンスの動きや認知症予防に効果のあるデュアルタスクを意識した動きを組み合わせた体操です。</a:t>
            </a:r>
            <a:endParaRPr kumimoji="1" lang="en-US" altLang="ja-JP" dirty="0" smtClean="0"/>
          </a:p>
          <a:p>
            <a:endParaRPr kumimoji="1" lang="en-US" altLang="ja-JP" dirty="0" smtClean="0"/>
          </a:p>
          <a:p>
            <a:r>
              <a:rPr kumimoji="1" lang="ja-JP" altLang="en-US" dirty="0" smtClean="0"/>
              <a:t>○立って行うことが難しい方のために、座って行うバージョンもあります。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②食習慣</a:t>
            </a:r>
            <a:endParaRPr kumimoji="1" lang="en-US" altLang="ja-JP" dirty="0" smtClean="0"/>
          </a:p>
          <a:p>
            <a:r>
              <a:rPr kumimoji="1" lang="ja-JP" altLang="en-US" dirty="0" smtClean="0"/>
              <a:t>　　</a:t>
            </a:r>
            <a:endParaRPr kumimoji="1" lang="en-US" altLang="ja-JP" dirty="0" smtClean="0"/>
          </a:p>
          <a:p>
            <a:r>
              <a:rPr kumimoji="1" lang="ja-JP" altLang="en-US" dirty="0" smtClean="0"/>
              <a:t>○食習慣編では、「福井県の特産食材を使ったバランスのとれた食事」を推奨しています。</a:t>
            </a:r>
            <a:endParaRPr kumimoji="1" lang="en-US" altLang="ja-JP" dirty="0" smtClean="0"/>
          </a:p>
          <a:p>
            <a:endParaRPr kumimoji="1" lang="en-US" altLang="ja-JP" dirty="0" smtClean="0"/>
          </a:p>
          <a:p>
            <a:r>
              <a:rPr kumimoji="1" lang="ja-JP" altLang="en-US" dirty="0" smtClean="0"/>
              <a:t>○具体的には、平成２７年度、県と県内の大学で実施した、生活習慣と認知機能に関する実態調査で、認知機能との関連が認められた大豆製品・乳製品や、認知症予防の効果が期待される福井県の特産食材を使った食事レシピを紹介し、バランスよく食べることを推奨し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2D5AF5A7-3A65-48A8-907A-B6E2812F8DCE}"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D7CEF72-CB52-44AD-A66E-10139917C792}" type="datetimeFigureOut">
              <a:rPr kumimoji="1" lang="ja-JP" altLang="en-US" smtClean="0"/>
              <a:pPr/>
              <a:t>2017/7/14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1215347-A2F1-44D6-BB7A-D72F81200FB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CEF72-CB52-44AD-A66E-10139917C792}" type="datetimeFigureOut">
              <a:rPr kumimoji="1" lang="ja-JP" altLang="en-US" smtClean="0"/>
              <a:pPr/>
              <a:t>2017/7/14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15347-A2F1-44D6-BB7A-D72F81200FB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ふくい認知症予防メニュー</a:t>
            </a:r>
            <a:r>
              <a:rPr lang="en-US" altLang="ja-JP" dirty="0" smtClean="0"/>
              <a:t/>
            </a:r>
            <a:br>
              <a:rPr lang="en-US" altLang="ja-JP" dirty="0" smtClean="0"/>
            </a:br>
            <a:r>
              <a:rPr lang="ja-JP" altLang="en-US" dirty="0" smtClean="0"/>
              <a:t>普及者育成研修会</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6" name="Picture 2" descr="\\gshdht135\disk1\個人データ\06 在宅Ｇ\H27～認知症予防メニュー\予防パンフレット\印刷関係\印刷用イラスト・写真\はぴりゅうイラスト（詳細版）\jpeg\⑤　目次　dinoはぴねす基本形1.jpg"/>
          <p:cNvPicPr>
            <a:picLocks noChangeAspect="1" noChangeArrowheads="1"/>
          </p:cNvPicPr>
          <p:nvPr/>
        </p:nvPicPr>
        <p:blipFill>
          <a:blip r:embed="rId3" cstate="print"/>
          <a:srcRect/>
          <a:stretch>
            <a:fillRect/>
          </a:stretch>
        </p:blipFill>
        <p:spPr bwMode="auto">
          <a:xfrm>
            <a:off x="2339752" y="3861048"/>
            <a:ext cx="4202832" cy="208040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804248" y="4293096"/>
            <a:ext cx="2016224" cy="2332821"/>
          </a:xfrm>
          <a:prstGeom prst="rect">
            <a:avLst/>
          </a:prstGeom>
          <a:noFill/>
          <a:ln w="9525">
            <a:noFill/>
            <a:miter lim="800000"/>
            <a:headEnd/>
            <a:tailEnd/>
          </a:ln>
        </p:spPr>
      </p:pic>
      <p:sp>
        <p:nvSpPr>
          <p:cNvPr id="2" name="タイトル 1"/>
          <p:cNvSpPr>
            <a:spLocks noGrp="1"/>
          </p:cNvSpPr>
          <p:nvPr>
            <p:ph type="title"/>
          </p:nvPr>
        </p:nvSpPr>
        <p:spPr>
          <a:xfrm>
            <a:off x="251520" y="274638"/>
            <a:ext cx="8892480" cy="1143000"/>
          </a:xfrm>
        </p:spPr>
        <p:txBody>
          <a:bodyPr>
            <a:noAutofit/>
          </a:bodyPr>
          <a:lstStyle/>
          <a:p>
            <a:pPr algn="l"/>
            <a:r>
              <a:rPr kumimoji="1" lang="ja-JP" altLang="en-US" sz="3600" dirty="0" smtClean="0"/>
              <a:t>③ふくい認知症予防メニュー（歯と口の健康）</a:t>
            </a:r>
            <a:endParaRPr kumimoji="1" lang="ja-JP" altLang="en-US" sz="3600" dirty="0"/>
          </a:p>
        </p:txBody>
      </p:sp>
      <p:sp>
        <p:nvSpPr>
          <p:cNvPr id="3" name="コンテンツ プレースホルダ 2"/>
          <p:cNvSpPr>
            <a:spLocks noGrp="1"/>
          </p:cNvSpPr>
          <p:nvPr>
            <p:ph idx="1"/>
          </p:nvPr>
        </p:nvSpPr>
        <p:spPr>
          <a:xfrm>
            <a:off x="467544" y="1628800"/>
            <a:ext cx="8363272" cy="4320480"/>
          </a:xfrm>
        </p:spPr>
        <p:txBody>
          <a:bodyPr>
            <a:normAutofit/>
          </a:bodyPr>
          <a:lstStyle/>
          <a:p>
            <a:pPr>
              <a:buNone/>
            </a:pPr>
            <a:r>
              <a:rPr lang="ja-JP" altLang="en-US" sz="4400" u="sng" dirty="0" smtClean="0"/>
              <a:t>「パタカラ体操」を１日１回実施</a:t>
            </a:r>
            <a:endParaRPr lang="en-US" altLang="ja-JP" sz="4400" u="sng" dirty="0" smtClean="0"/>
          </a:p>
          <a:p>
            <a:pPr>
              <a:buNone/>
            </a:pPr>
            <a:endParaRPr kumimoji="1" lang="en-US" altLang="ja-JP" sz="4400" u="sng" dirty="0" smtClean="0"/>
          </a:p>
          <a:p>
            <a:pPr>
              <a:buNone/>
            </a:pPr>
            <a:r>
              <a:rPr kumimoji="1" lang="ja-JP" altLang="en-US" dirty="0" smtClean="0"/>
              <a:t>　よく噛んで食べるために必要となる口の周りの</a:t>
            </a:r>
            <a:endParaRPr kumimoji="1" lang="en-US" altLang="ja-JP" dirty="0" smtClean="0"/>
          </a:p>
          <a:p>
            <a:pPr>
              <a:buNone/>
            </a:pPr>
            <a:r>
              <a:rPr kumimoji="1" lang="ja-JP" altLang="en-US" dirty="0" smtClean="0"/>
              <a:t>筋肉や、舌の動きを向上させる「パタカラ体操」</a:t>
            </a:r>
            <a:endParaRPr kumimoji="1" lang="en-US" altLang="ja-JP" dirty="0" smtClean="0"/>
          </a:p>
          <a:p>
            <a:pPr>
              <a:buNone/>
            </a:pPr>
            <a:r>
              <a:rPr kumimoji="1" lang="ja-JP" altLang="en-US" dirty="0" smtClean="0"/>
              <a:t>の推奨</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600" dirty="0" smtClean="0"/>
              <a:t>④ふくい認知症予防メニュー（頭の体操）</a:t>
            </a:r>
            <a:endParaRPr kumimoji="1" lang="ja-JP" altLang="en-US" sz="3600" dirty="0"/>
          </a:p>
        </p:txBody>
      </p:sp>
      <p:sp>
        <p:nvSpPr>
          <p:cNvPr id="3" name="コンテンツ プレースホルダ 2"/>
          <p:cNvSpPr>
            <a:spLocks noGrp="1"/>
          </p:cNvSpPr>
          <p:nvPr>
            <p:ph idx="1"/>
          </p:nvPr>
        </p:nvSpPr>
        <p:spPr/>
        <p:txBody>
          <a:bodyPr>
            <a:normAutofit/>
          </a:bodyPr>
          <a:lstStyle/>
          <a:p>
            <a:pPr>
              <a:buNone/>
            </a:pPr>
            <a:r>
              <a:rPr kumimoji="1" lang="ja-JP" altLang="en-US" sz="4400" u="sng" dirty="0" smtClean="0"/>
              <a:t>１日１回の友人・知人との会話</a:t>
            </a:r>
            <a:endParaRPr kumimoji="1" lang="en-US" altLang="ja-JP" sz="4400" u="sng" dirty="0" smtClean="0"/>
          </a:p>
          <a:p>
            <a:pPr>
              <a:buNone/>
            </a:pPr>
            <a:endParaRPr lang="en-US" altLang="ja-JP" sz="4400" u="sng" dirty="0" smtClean="0"/>
          </a:p>
          <a:p>
            <a:pPr>
              <a:buNone/>
            </a:pPr>
            <a:r>
              <a:rPr kumimoji="1" lang="ja-JP" altLang="en-US" dirty="0" smtClean="0"/>
              <a:t>　認知機能を高めるために、積極的な人との</a:t>
            </a:r>
            <a:endParaRPr kumimoji="1" lang="en-US" altLang="ja-JP" dirty="0" smtClean="0"/>
          </a:p>
          <a:p>
            <a:pPr>
              <a:buNone/>
            </a:pPr>
            <a:r>
              <a:rPr kumimoji="1" lang="ja-JP" altLang="en-US" dirty="0" smtClean="0"/>
              <a:t>交流を推奨</a:t>
            </a:r>
            <a:endParaRPr kumimoji="1" lang="ja-JP" altLang="en-US" dirty="0"/>
          </a:p>
        </p:txBody>
      </p:sp>
      <p:pic>
        <p:nvPicPr>
          <p:cNvPr id="3075" name="Picture 3"/>
          <p:cNvPicPr>
            <a:picLocks noChangeAspect="1" noChangeArrowheads="1"/>
          </p:cNvPicPr>
          <p:nvPr/>
        </p:nvPicPr>
        <p:blipFill>
          <a:blip r:embed="rId3" cstate="print"/>
          <a:srcRect/>
          <a:stretch>
            <a:fillRect/>
          </a:stretch>
        </p:blipFill>
        <p:spPr bwMode="auto">
          <a:xfrm>
            <a:off x="5652120" y="4221088"/>
            <a:ext cx="2448272" cy="205125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1143000"/>
          </a:xfrm>
        </p:spPr>
        <p:txBody>
          <a:bodyPr>
            <a:normAutofit/>
          </a:bodyPr>
          <a:lstStyle/>
          <a:p>
            <a:pPr algn="l"/>
            <a:r>
              <a:rPr kumimoji="1" lang="ja-JP" altLang="en-US" sz="4000" dirty="0" smtClean="0"/>
              <a:t>５．普及者の役割</a:t>
            </a:r>
            <a:endParaRPr kumimoji="1" lang="ja-JP" altLang="en-US" sz="4000" dirty="0"/>
          </a:p>
        </p:txBody>
      </p:sp>
      <p:sp>
        <p:nvSpPr>
          <p:cNvPr id="3" name="コンテンツ プレースホルダ 2"/>
          <p:cNvSpPr>
            <a:spLocks noGrp="1"/>
          </p:cNvSpPr>
          <p:nvPr>
            <p:ph idx="1"/>
          </p:nvPr>
        </p:nvSpPr>
        <p:spPr>
          <a:xfrm>
            <a:off x="288032" y="5229200"/>
            <a:ext cx="9324528" cy="1296144"/>
          </a:xfrm>
        </p:spPr>
        <p:txBody>
          <a:bodyPr>
            <a:normAutofit/>
          </a:bodyPr>
          <a:lstStyle/>
          <a:p>
            <a:pPr>
              <a:buNone/>
            </a:pPr>
            <a:r>
              <a:rPr lang="ja-JP" altLang="en-US" dirty="0" smtClean="0"/>
              <a:t>　</a:t>
            </a:r>
            <a:r>
              <a:rPr kumimoji="1" lang="ja-JP" altLang="en-US" dirty="0" smtClean="0"/>
              <a:t>２年間で</a:t>
            </a:r>
            <a:r>
              <a:rPr kumimoji="1" lang="en-US" altLang="ja-JP" dirty="0" smtClean="0"/>
              <a:t>20,000</a:t>
            </a:r>
            <a:r>
              <a:rPr kumimoji="1" lang="ja-JP" altLang="en-US" dirty="0" smtClean="0"/>
              <a:t>人の地域住民に</a:t>
            </a:r>
            <a:endParaRPr kumimoji="1" lang="en-US" altLang="ja-JP" dirty="0" smtClean="0"/>
          </a:p>
          <a:p>
            <a:pPr>
              <a:buNone/>
            </a:pPr>
            <a:r>
              <a:rPr lang="ja-JP" altLang="en-US" dirty="0" smtClean="0"/>
              <a:t>　　　　　　</a:t>
            </a:r>
            <a:r>
              <a:rPr kumimoji="1" lang="ja-JP" altLang="en-US" dirty="0" smtClean="0"/>
              <a:t>ふくい認知症予防メニューを普及する</a:t>
            </a:r>
            <a:endParaRPr kumimoji="1" lang="en-US" altLang="ja-JP" dirty="0" smtClean="0"/>
          </a:p>
          <a:p>
            <a:pPr>
              <a:buNone/>
            </a:pPr>
            <a:endParaRPr kumimoji="1" lang="ja-JP" altLang="en-US" dirty="0"/>
          </a:p>
        </p:txBody>
      </p:sp>
      <p:graphicFrame>
        <p:nvGraphicFramePr>
          <p:cNvPr id="4" name="図表 3"/>
          <p:cNvGraphicFramePr/>
          <p:nvPr/>
        </p:nvGraphicFramePr>
        <p:xfrm>
          <a:off x="1259632" y="908720"/>
          <a:ext cx="648072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0" name="AutoShape 2"/>
          <p:cNvSpPr>
            <a:spLocks noChangeArrowheads="1"/>
          </p:cNvSpPr>
          <p:nvPr/>
        </p:nvSpPr>
        <p:spPr bwMode="auto">
          <a:xfrm>
            <a:off x="4283968" y="2420888"/>
            <a:ext cx="378178" cy="432048"/>
          </a:xfrm>
          <a:prstGeom prst="downArrow">
            <a:avLst>
              <a:gd name="adj1" fmla="val 45454"/>
              <a:gd name="adj2" fmla="val 35588"/>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sz="2000"/>
          </a:p>
        </p:txBody>
      </p:sp>
      <p:sp>
        <p:nvSpPr>
          <p:cNvPr id="2051" name="AutoShape 3"/>
          <p:cNvSpPr>
            <a:spLocks noChangeArrowheads="1"/>
          </p:cNvSpPr>
          <p:nvPr/>
        </p:nvSpPr>
        <p:spPr bwMode="auto">
          <a:xfrm>
            <a:off x="3059832" y="3646171"/>
            <a:ext cx="370630" cy="502909"/>
          </a:xfrm>
          <a:prstGeom prst="downArrow">
            <a:avLst>
              <a:gd name="adj1" fmla="val 50000"/>
              <a:gd name="adj2" fmla="val 56905"/>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sz="2000"/>
          </a:p>
        </p:txBody>
      </p:sp>
      <p:sp>
        <p:nvSpPr>
          <p:cNvPr id="2052" name="AutoShape 4"/>
          <p:cNvSpPr>
            <a:spLocks noChangeArrowheads="1"/>
          </p:cNvSpPr>
          <p:nvPr/>
        </p:nvSpPr>
        <p:spPr bwMode="auto">
          <a:xfrm>
            <a:off x="4283968" y="3645024"/>
            <a:ext cx="370630" cy="502909"/>
          </a:xfrm>
          <a:prstGeom prst="downArrow">
            <a:avLst>
              <a:gd name="adj1" fmla="val 50000"/>
              <a:gd name="adj2" fmla="val 56905"/>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sz="2000"/>
          </a:p>
        </p:txBody>
      </p:sp>
      <p:sp>
        <p:nvSpPr>
          <p:cNvPr id="2053" name="AutoShape 5"/>
          <p:cNvSpPr>
            <a:spLocks noChangeArrowheads="1"/>
          </p:cNvSpPr>
          <p:nvPr/>
        </p:nvSpPr>
        <p:spPr bwMode="auto">
          <a:xfrm>
            <a:off x="5436096" y="3645024"/>
            <a:ext cx="360040" cy="502909"/>
          </a:xfrm>
          <a:prstGeom prst="downArrow">
            <a:avLst>
              <a:gd name="adj1" fmla="val 50000"/>
              <a:gd name="adj2" fmla="val 58578"/>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1143000"/>
          </a:xfrm>
        </p:spPr>
        <p:txBody>
          <a:bodyPr>
            <a:normAutofit/>
          </a:bodyPr>
          <a:lstStyle/>
          <a:p>
            <a:pPr algn="l"/>
            <a:r>
              <a:rPr kumimoji="1" lang="ja-JP" altLang="en-US" sz="4000" dirty="0" smtClean="0"/>
              <a:t>６．普及者の活動の流れ</a:t>
            </a:r>
            <a:endParaRPr kumimoji="1" lang="ja-JP" altLang="en-US" sz="4000" dirty="0"/>
          </a:p>
        </p:txBody>
      </p:sp>
      <p:graphicFrame>
        <p:nvGraphicFramePr>
          <p:cNvPr id="11" name="図表 10"/>
          <p:cNvGraphicFramePr/>
          <p:nvPr/>
        </p:nvGraphicFramePr>
        <p:xfrm>
          <a:off x="144016" y="1340768"/>
          <a:ext cx="88204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8032"/>
            <a:ext cx="8784976" cy="980728"/>
          </a:xfrm>
        </p:spPr>
        <p:txBody>
          <a:bodyPr>
            <a:noAutofit/>
          </a:bodyPr>
          <a:lstStyle/>
          <a:p>
            <a:pPr algn="l"/>
            <a:r>
              <a:rPr lang="ja-JP" altLang="en-US" sz="4000" dirty="0" smtClean="0"/>
              <a:t>７．予防メニュー普及の</a:t>
            </a:r>
            <a:r>
              <a:rPr kumimoji="1" lang="ja-JP" altLang="en-US" sz="4000" dirty="0" smtClean="0"/>
              <a:t>ポイント</a:t>
            </a:r>
            <a:endParaRPr kumimoji="1" lang="ja-JP" altLang="en-US" sz="4000" dirty="0"/>
          </a:p>
        </p:txBody>
      </p:sp>
      <p:sp>
        <p:nvSpPr>
          <p:cNvPr id="3" name="コンテンツ プレースホルダ 2"/>
          <p:cNvSpPr>
            <a:spLocks noGrp="1"/>
          </p:cNvSpPr>
          <p:nvPr>
            <p:ph idx="1"/>
          </p:nvPr>
        </p:nvSpPr>
        <p:spPr>
          <a:xfrm>
            <a:off x="467544" y="1412776"/>
            <a:ext cx="8424936" cy="5328592"/>
          </a:xfrm>
        </p:spPr>
        <p:txBody>
          <a:bodyPr>
            <a:normAutofit/>
          </a:bodyPr>
          <a:lstStyle/>
          <a:p>
            <a:pPr>
              <a:buNone/>
            </a:pPr>
            <a:r>
              <a:rPr lang="ja-JP" altLang="en-US" dirty="0" smtClean="0"/>
              <a:t>○誰でも・どこでも・楽しみながらできる</a:t>
            </a:r>
            <a:endParaRPr lang="en-US" altLang="ja-JP" dirty="0" smtClean="0"/>
          </a:p>
          <a:p>
            <a:pPr>
              <a:buNone/>
            </a:pPr>
            <a:endParaRPr kumimoji="1" lang="en-US" altLang="ja-JP" sz="1800" dirty="0"/>
          </a:p>
          <a:p>
            <a:pPr>
              <a:buNone/>
            </a:pPr>
            <a:r>
              <a:rPr lang="ja-JP" altLang="en-US" dirty="0" smtClean="0"/>
              <a:t>○福井県らしさ</a:t>
            </a:r>
            <a:endParaRPr lang="en-US" altLang="ja-JP" dirty="0" smtClean="0"/>
          </a:p>
          <a:p>
            <a:pPr>
              <a:buNone/>
            </a:pPr>
            <a:endParaRPr kumimoji="1" lang="en-US" altLang="ja-JP" sz="1800" dirty="0"/>
          </a:p>
          <a:p>
            <a:pPr>
              <a:buNone/>
            </a:pPr>
            <a:r>
              <a:rPr lang="ja-JP" altLang="en-US" dirty="0" smtClean="0"/>
              <a:t>○認知症予防に効果のあるメニューを提示</a:t>
            </a:r>
            <a:endParaRPr lang="en-US" altLang="ja-JP" dirty="0" smtClean="0"/>
          </a:p>
          <a:p>
            <a:pPr>
              <a:buNone/>
            </a:pPr>
            <a:r>
              <a:rPr lang="ja-JP" altLang="en-US" dirty="0" smtClean="0"/>
              <a:t>　　</a:t>
            </a:r>
            <a:r>
              <a:rPr lang="en-US" altLang="ja-JP" sz="2800" dirty="0" smtClean="0"/>
              <a:t>※</a:t>
            </a:r>
            <a:r>
              <a:rPr lang="ja-JP" altLang="en-US" sz="2800" dirty="0" smtClean="0"/>
              <a:t>ただし、必ず予防できるわけではなく、</a:t>
            </a:r>
            <a:endParaRPr lang="en-US" altLang="ja-JP" sz="2800" dirty="0" smtClean="0"/>
          </a:p>
          <a:p>
            <a:pPr>
              <a:buNone/>
            </a:pPr>
            <a:r>
              <a:rPr lang="ja-JP" altLang="en-US" sz="2800" dirty="0" smtClean="0"/>
              <a:t>　　　  　　　　　　　　　　　　健康的な生活習慣が重要。</a:t>
            </a:r>
            <a:endParaRPr lang="en-US" altLang="ja-JP" sz="2800" dirty="0" smtClean="0"/>
          </a:p>
          <a:p>
            <a:pPr>
              <a:buNone/>
            </a:pPr>
            <a:endParaRPr lang="en-US" altLang="ja-JP" sz="1800" dirty="0" smtClean="0"/>
          </a:p>
          <a:p>
            <a:pPr>
              <a:buNone/>
            </a:pPr>
            <a:r>
              <a:rPr lang="ja-JP" altLang="en-US" dirty="0" smtClean="0"/>
              <a:t>○詳細版のパンフレットは、ダウンロード可能</a:t>
            </a:r>
            <a:endParaRPr lang="en-US" altLang="ja-JP" dirty="0" smtClean="0"/>
          </a:p>
          <a:p>
            <a:pPr>
              <a:buNone/>
            </a:pPr>
            <a:r>
              <a:rPr kumimoji="1" lang="en-US" altLang="ja-JP" dirty="0" smtClean="0"/>
              <a:t>     </a:t>
            </a:r>
            <a:r>
              <a:rPr lang="ja-JP" altLang="en-US" dirty="0" smtClean="0"/>
              <a:t>　　　　　　　　　　　　　　　　　 　　と検索！　</a:t>
            </a:r>
            <a:endParaRPr kumimoji="1" lang="en-US" altLang="ja-JP" dirty="0" smtClean="0"/>
          </a:p>
        </p:txBody>
      </p:sp>
      <p:sp>
        <p:nvSpPr>
          <p:cNvPr id="4" name="テキスト ボックス 3"/>
          <p:cNvSpPr txBox="1"/>
          <p:nvPr/>
        </p:nvSpPr>
        <p:spPr>
          <a:xfrm>
            <a:off x="5220072" y="5877272"/>
            <a:ext cx="1008112" cy="523220"/>
          </a:xfrm>
          <a:prstGeom prst="rect">
            <a:avLst/>
          </a:prstGeom>
          <a:noFill/>
          <a:ln w="19050">
            <a:solidFill>
              <a:schemeClr val="tx1"/>
            </a:solidFill>
          </a:ln>
        </p:spPr>
        <p:txBody>
          <a:bodyPr wrap="square" rtlCol="0">
            <a:spAutoFit/>
          </a:bodyPr>
          <a:lstStyle/>
          <a:p>
            <a:pPr algn="ctr"/>
            <a:r>
              <a:rPr kumimoji="1" lang="ja-JP" altLang="en-US" sz="2800" dirty="0" smtClean="0"/>
              <a:t>検索</a:t>
            </a:r>
            <a:endParaRPr kumimoji="1" lang="ja-JP" altLang="en-US" sz="2800" dirty="0"/>
          </a:p>
        </p:txBody>
      </p:sp>
      <p:sp>
        <p:nvSpPr>
          <p:cNvPr id="5" name="テキスト ボックス 4"/>
          <p:cNvSpPr txBox="1"/>
          <p:nvPr/>
        </p:nvSpPr>
        <p:spPr>
          <a:xfrm>
            <a:off x="971600" y="5877272"/>
            <a:ext cx="4176464" cy="523220"/>
          </a:xfrm>
          <a:prstGeom prst="rect">
            <a:avLst/>
          </a:prstGeom>
          <a:noFill/>
          <a:ln w="15875">
            <a:solidFill>
              <a:schemeClr val="tx1"/>
            </a:solidFill>
          </a:ln>
        </p:spPr>
        <p:txBody>
          <a:bodyPr wrap="square" rtlCol="0">
            <a:spAutoFit/>
          </a:bodyPr>
          <a:lstStyle/>
          <a:p>
            <a:pPr algn="ctr"/>
            <a:r>
              <a:rPr lang="ja-JP" altLang="en-US" sz="2800" dirty="0" smtClean="0">
                <a:latin typeface="HGPｺﾞｼｯｸE" pitchFamily="50" charset="-128"/>
                <a:ea typeface="HGPｺﾞｼｯｸE" pitchFamily="50" charset="-128"/>
              </a:rPr>
              <a:t>ふくい認知症予防メニュー</a:t>
            </a:r>
            <a:endParaRPr kumimoji="1" lang="ja-JP" altLang="en-US" sz="2800" dirty="0">
              <a:latin typeface="HGPｺﾞｼｯｸE" pitchFamily="50" charset="-128"/>
              <a:ea typeface="HGPｺﾞｼｯｸE"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1143000"/>
          </a:xfrm>
        </p:spPr>
        <p:txBody>
          <a:bodyPr>
            <a:noAutofit/>
          </a:bodyPr>
          <a:lstStyle/>
          <a:p>
            <a:pPr algn="l"/>
            <a:r>
              <a:rPr lang="ja-JP" altLang="en-US" sz="4000" dirty="0" smtClean="0"/>
              <a:t>１．</a:t>
            </a:r>
            <a:r>
              <a:rPr kumimoji="1" lang="ja-JP" altLang="en-US" sz="4000" dirty="0" smtClean="0"/>
              <a:t>予防メニュー作成の経緯</a:t>
            </a:r>
            <a:endParaRPr kumimoji="1" lang="ja-JP" altLang="en-US" sz="4000" dirty="0"/>
          </a:p>
        </p:txBody>
      </p:sp>
      <p:sp>
        <p:nvSpPr>
          <p:cNvPr id="3" name="コンテンツ プレースホルダ 2"/>
          <p:cNvSpPr>
            <a:spLocks noGrp="1"/>
          </p:cNvSpPr>
          <p:nvPr>
            <p:ph idx="1"/>
          </p:nvPr>
        </p:nvSpPr>
        <p:spPr>
          <a:xfrm>
            <a:off x="457200" y="1268760"/>
            <a:ext cx="8686800" cy="5328592"/>
          </a:xfrm>
        </p:spPr>
        <p:txBody>
          <a:bodyPr>
            <a:normAutofit lnSpcReduction="10000"/>
          </a:bodyPr>
          <a:lstStyle/>
          <a:p>
            <a:pPr>
              <a:buNone/>
            </a:pPr>
            <a:r>
              <a:rPr kumimoji="1" lang="ja-JP" altLang="en-US" dirty="0" smtClean="0"/>
              <a:t>○認知症高齢者が年々増加</a:t>
            </a: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lang="en-US" altLang="ja-JP" sz="2400" dirty="0" smtClean="0"/>
          </a:p>
          <a:p>
            <a:pPr>
              <a:buNone/>
            </a:pPr>
            <a:r>
              <a:rPr lang="ja-JP" altLang="en-US" dirty="0" smtClean="0"/>
              <a:t>○認知症の治療法は確立していないため、</a:t>
            </a:r>
            <a:endParaRPr lang="en-US" altLang="ja-JP" dirty="0" smtClean="0"/>
          </a:p>
          <a:p>
            <a:pPr>
              <a:buNone/>
            </a:pPr>
            <a:r>
              <a:rPr lang="ja-JP" altLang="en-US" dirty="0" smtClean="0"/>
              <a:t>　                                                         予防が重要</a:t>
            </a:r>
            <a:endParaRPr lang="en-US" altLang="ja-JP" dirty="0" smtClean="0"/>
          </a:p>
          <a:p>
            <a:pPr>
              <a:buNone/>
            </a:pPr>
            <a:endParaRPr lang="en-US" altLang="ja-JP" dirty="0" smtClean="0"/>
          </a:p>
          <a:p>
            <a:pPr>
              <a:buNone/>
            </a:pPr>
            <a:r>
              <a:rPr kumimoji="1" lang="ja-JP" altLang="en-US" dirty="0" smtClean="0"/>
              <a:t>○認知症の予防活動を推進するため、</a:t>
            </a:r>
            <a:endParaRPr kumimoji="1" lang="en-US" altLang="ja-JP" dirty="0" smtClean="0"/>
          </a:p>
          <a:p>
            <a:pPr>
              <a:buNone/>
            </a:pPr>
            <a:r>
              <a:rPr lang="ja-JP" altLang="en-US" dirty="0" smtClean="0"/>
              <a:t>　　　　　　 </a:t>
            </a:r>
            <a:r>
              <a:rPr kumimoji="1" lang="ja-JP" altLang="en-US" dirty="0" smtClean="0"/>
              <a:t>福井県独自の予防メニューを作成</a:t>
            </a:r>
            <a:endParaRPr kumimoji="1" lang="en-US" altLang="ja-JP" dirty="0" smtClean="0"/>
          </a:p>
          <a:p>
            <a:pPr>
              <a:buNone/>
            </a:pPr>
            <a:endParaRPr kumimoji="1" lang="ja-JP" altLang="en-US" dirty="0"/>
          </a:p>
        </p:txBody>
      </p:sp>
      <p:sp>
        <p:nvSpPr>
          <p:cNvPr id="5" name="正方形/長方形 4"/>
          <p:cNvSpPr/>
          <p:nvPr/>
        </p:nvSpPr>
        <p:spPr>
          <a:xfrm>
            <a:off x="899592" y="2204864"/>
            <a:ext cx="237626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平成２４年</a:t>
            </a:r>
            <a:endParaRPr kumimoji="1" lang="en-US" altLang="ja-JP" sz="2800" dirty="0" smtClean="0">
              <a:solidFill>
                <a:schemeClr val="tx1"/>
              </a:solidFill>
            </a:endParaRPr>
          </a:p>
          <a:p>
            <a:pPr algn="ctr"/>
            <a:r>
              <a:rPr kumimoji="1" lang="ja-JP" altLang="en-US" sz="3200" dirty="0" smtClean="0">
                <a:solidFill>
                  <a:schemeClr val="tx1"/>
                </a:solidFill>
              </a:rPr>
              <a:t>約７人に</a:t>
            </a:r>
            <a:r>
              <a:rPr lang="ja-JP" altLang="en-US" sz="3200" dirty="0" smtClean="0">
                <a:solidFill>
                  <a:schemeClr val="tx1"/>
                </a:solidFill>
              </a:rPr>
              <a:t>１</a:t>
            </a:r>
            <a:r>
              <a:rPr kumimoji="1" lang="ja-JP" altLang="en-US" sz="3200" dirty="0" smtClean="0">
                <a:solidFill>
                  <a:schemeClr val="tx1"/>
                </a:solidFill>
              </a:rPr>
              <a:t>人</a:t>
            </a:r>
            <a:endParaRPr kumimoji="1" lang="ja-JP" altLang="en-US" sz="3200" dirty="0">
              <a:solidFill>
                <a:schemeClr val="tx1"/>
              </a:solidFill>
            </a:endParaRPr>
          </a:p>
        </p:txBody>
      </p:sp>
      <p:sp>
        <p:nvSpPr>
          <p:cNvPr id="6" name="右矢印 5"/>
          <p:cNvSpPr/>
          <p:nvPr/>
        </p:nvSpPr>
        <p:spPr>
          <a:xfrm>
            <a:off x="3635896" y="2492896"/>
            <a:ext cx="1224136" cy="504056"/>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148064" y="1988840"/>
            <a:ext cx="324036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平成３７年</a:t>
            </a:r>
            <a:endParaRPr kumimoji="1" lang="en-US" altLang="ja-JP" sz="2800" dirty="0" smtClean="0">
              <a:solidFill>
                <a:schemeClr val="tx1"/>
              </a:solidFill>
            </a:endParaRPr>
          </a:p>
          <a:p>
            <a:pPr algn="ctr"/>
            <a:r>
              <a:rPr kumimoji="1" lang="ja-JP" altLang="en-US" sz="3600" dirty="0" smtClean="0">
                <a:solidFill>
                  <a:schemeClr val="tx1"/>
                </a:solidFill>
              </a:rPr>
              <a:t>約５人に</a:t>
            </a:r>
            <a:r>
              <a:rPr lang="ja-JP" altLang="en-US" sz="3600" dirty="0" smtClean="0">
                <a:solidFill>
                  <a:schemeClr val="tx1"/>
                </a:solidFill>
              </a:rPr>
              <a:t>１</a:t>
            </a:r>
            <a:r>
              <a:rPr kumimoji="1" lang="ja-JP" altLang="en-US" sz="3600" dirty="0" smtClean="0">
                <a:solidFill>
                  <a:schemeClr val="tx1"/>
                </a:solidFill>
              </a:rPr>
              <a:t>人</a:t>
            </a:r>
            <a:endParaRPr kumimoji="1" lang="ja-JP" altLang="en-US" sz="36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838392"/>
            <a:ext cx="8532440" cy="3598720"/>
          </a:xfrm>
          <a:prstGeom prst="rect">
            <a:avLst/>
          </a:prstGeom>
          <a:noFill/>
          <a:ln w="9525">
            <a:noFill/>
            <a:miter lim="800000"/>
            <a:headEnd/>
            <a:tailEnd/>
          </a:ln>
        </p:spPr>
      </p:pic>
      <p:sp>
        <p:nvSpPr>
          <p:cNvPr id="2" name="タイトル 1"/>
          <p:cNvSpPr>
            <a:spLocks noGrp="1"/>
          </p:cNvSpPr>
          <p:nvPr>
            <p:ph type="title"/>
          </p:nvPr>
        </p:nvSpPr>
        <p:spPr>
          <a:xfrm>
            <a:off x="179512" y="-27384"/>
            <a:ext cx="8229600" cy="1143000"/>
          </a:xfrm>
        </p:spPr>
        <p:txBody>
          <a:bodyPr>
            <a:normAutofit/>
          </a:bodyPr>
          <a:lstStyle/>
          <a:p>
            <a:pPr algn="l"/>
            <a:r>
              <a:rPr lang="ja-JP" altLang="en-US" sz="4000" dirty="0" smtClean="0"/>
              <a:t>２．軽度認知障害（ＭＣＩ）について</a:t>
            </a:r>
            <a:endParaRPr kumimoji="1" lang="ja-JP" altLang="en-US" sz="4000" dirty="0"/>
          </a:p>
        </p:txBody>
      </p:sp>
      <p:sp>
        <p:nvSpPr>
          <p:cNvPr id="3" name="コンテンツ プレースホルダ 2"/>
          <p:cNvSpPr>
            <a:spLocks noGrp="1"/>
          </p:cNvSpPr>
          <p:nvPr>
            <p:ph idx="1"/>
          </p:nvPr>
        </p:nvSpPr>
        <p:spPr>
          <a:xfrm>
            <a:off x="179512" y="4752528"/>
            <a:ext cx="8820472" cy="2204864"/>
          </a:xfrm>
        </p:spPr>
        <p:txBody>
          <a:bodyPr>
            <a:normAutofit/>
          </a:bodyPr>
          <a:lstStyle/>
          <a:p>
            <a:pPr>
              <a:buNone/>
            </a:pPr>
            <a:r>
              <a:rPr lang="ja-JP" altLang="en-US" dirty="0" smtClean="0"/>
              <a:t>○ＭＣＩは健常者と認知症の中間（認知症予備軍）</a:t>
            </a:r>
            <a:endParaRPr lang="en-US" altLang="ja-JP" dirty="0" smtClean="0"/>
          </a:p>
          <a:p>
            <a:pPr>
              <a:buNone/>
            </a:pPr>
            <a:endParaRPr lang="en-US" altLang="ja-JP" sz="2000" dirty="0" smtClean="0"/>
          </a:p>
          <a:p>
            <a:pPr>
              <a:buNone/>
            </a:pPr>
            <a:r>
              <a:rPr lang="ja-JP" altLang="en-US" dirty="0" smtClean="0"/>
              <a:t>○認知症高齢者と同じくらい予備軍がいる</a:t>
            </a:r>
            <a:endParaRPr lang="en-US" altLang="ja-JP" dirty="0" smtClean="0"/>
          </a:p>
        </p:txBody>
      </p:sp>
      <p:sp>
        <p:nvSpPr>
          <p:cNvPr id="5" name="テキスト ボックス 4"/>
          <p:cNvSpPr txBox="1"/>
          <p:nvPr/>
        </p:nvSpPr>
        <p:spPr>
          <a:xfrm>
            <a:off x="72008" y="908720"/>
            <a:ext cx="3347864" cy="369332"/>
          </a:xfrm>
          <a:prstGeom prst="rect">
            <a:avLst/>
          </a:prstGeom>
          <a:solidFill>
            <a:schemeClr val="bg1"/>
          </a:solidFill>
          <a:ln>
            <a:noFill/>
          </a:ln>
        </p:spPr>
        <p:txBody>
          <a:bodyPr wrap="square" rtlCol="0">
            <a:spAutoFit/>
          </a:bodyPr>
          <a:lstStyle/>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3440757"/>
            <a:ext cx="8229600" cy="2868563"/>
          </a:xfrm>
        </p:spPr>
        <p:txBody>
          <a:bodyPr/>
          <a:lstStyle/>
          <a:p>
            <a:pPr>
              <a:buNone/>
            </a:pPr>
            <a:r>
              <a:rPr lang="ja-JP" altLang="en-US" dirty="0" smtClean="0"/>
              <a:t>○ＭＣＩの段階で予防対策を行えば・・・・</a:t>
            </a:r>
            <a:endParaRPr lang="en-US" altLang="ja-JP" dirty="0" smtClean="0"/>
          </a:p>
          <a:p>
            <a:pPr>
              <a:buNone/>
            </a:pPr>
            <a:r>
              <a:rPr lang="ja-JP" altLang="en-US" dirty="0" smtClean="0"/>
              <a:t>     　　　　　</a:t>
            </a:r>
            <a:r>
              <a:rPr lang="ja-JP" altLang="en-US" sz="3600" dirty="0" smtClean="0"/>
              <a:t>認知症への進行を阻止</a:t>
            </a:r>
            <a:endParaRPr lang="en-US" altLang="ja-JP" dirty="0" smtClean="0"/>
          </a:p>
          <a:p>
            <a:pPr>
              <a:buNone/>
            </a:pPr>
            <a:r>
              <a:rPr lang="ja-JP" altLang="en-US" dirty="0" smtClean="0"/>
              <a:t>　　　　　　　　　　　　あるいは、</a:t>
            </a:r>
            <a:endParaRPr lang="en-US" altLang="ja-JP" dirty="0" smtClean="0"/>
          </a:p>
          <a:p>
            <a:pPr>
              <a:buNone/>
            </a:pPr>
            <a:r>
              <a:rPr lang="en-US" altLang="ja-JP" dirty="0" smtClean="0"/>
              <a:t>     </a:t>
            </a:r>
            <a:r>
              <a:rPr lang="ja-JP" altLang="en-US" dirty="0" smtClean="0"/>
              <a:t>　　　　　</a:t>
            </a:r>
            <a:r>
              <a:rPr lang="ja-JP" altLang="en-US" sz="3600" dirty="0" smtClean="0"/>
              <a:t>健常に戻ることができる</a:t>
            </a:r>
            <a:endParaRPr lang="en-US" altLang="ja-JP" dirty="0" smtClean="0"/>
          </a:p>
          <a:p>
            <a:pPr>
              <a:buNone/>
            </a:pPr>
            <a:endParaRPr kumimoji="1" lang="ja-JP" altLang="en-US" dirty="0"/>
          </a:p>
        </p:txBody>
      </p:sp>
      <p:pic>
        <p:nvPicPr>
          <p:cNvPr id="4" name="Picture 3"/>
          <p:cNvPicPr>
            <a:picLocks noChangeAspect="1" noChangeArrowheads="1"/>
          </p:cNvPicPr>
          <p:nvPr/>
        </p:nvPicPr>
        <p:blipFill>
          <a:blip r:embed="rId3" cstate="print"/>
          <a:srcRect/>
          <a:stretch>
            <a:fillRect/>
          </a:stretch>
        </p:blipFill>
        <p:spPr bwMode="auto">
          <a:xfrm>
            <a:off x="275825" y="548680"/>
            <a:ext cx="8868175" cy="283475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8229600" cy="1143000"/>
          </a:xfrm>
        </p:spPr>
        <p:txBody>
          <a:bodyPr>
            <a:normAutofit/>
          </a:bodyPr>
          <a:lstStyle/>
          <a:p>
            <a:pPr algn="l"/>
            <a:r>
              <a:rPr kumimoji="1" lang="ja-JP" altLang="en-US" sz="4000" dirty="0" smtClean="0"/>
              <a:t>３．</a:t>
            </a:r>
            <a:r>
              <a:rPr lang="ja-JP" altLang="en-US" sz="4000" dirty="0" smtClean="0"/>
              <a:t>ふくい認知症</a:t>
            </a:r>
            <a:r>
              <a:rPr kumimoji="1" lang="ja-JP" altLang="en-US" sz="4000" dirty="0" smtClean="0"/>
              <a:t>予防メニューの特徴</a:t>
            </a:r>
            <a:endParaRPr kumimoji="1" lang="ja-JP" altLang="en-US" sz="4000" dirty="0"/>
          </a:p>
        </p:txBody>
      </p:sp>
      <p:sp>
        <p:nvSpPr>
          <p:cNvPr id="3" name="コンテンツ プレースホルダ 2"/>
          <p:cNvSpPr>
            <a:spLocks noGrp="1"/>
          </p:cNvSpPr>
          <p:nvPr>
            <p:ph idx="1"/>
          </p:nvPr>
        </p:nvSpPr>
        <p:spPr>
          <a:xfrm>
            <a:off x="503040" y="1916832"/>
            <a:ext cx="8640960" cy="3845024"/>
          </a:xfrm>
        </p:spPr>
        <p:txBody>
          <a:bodyPr>
            <a:normAutofit/>
          </a:bodyPr>
          <a:lstStyle/>
          <a:p>
            <a:pPr>
              <a:buNone/>
            </a:pPr>
            <a:r>
              <a:rPr lang="ja-JP" altLang="en-US" sz="4000" dirty="0" smtClean="0"/>
              <a:t>○「誰</a:t>
            </a:r>
            <a:r>
              <a:rPr kumimoji="1" lang="ja-JP" altLang="en-US" sz="4000" dirty="0" smtClean="0"/>
              <a:t>でも」</a:t>
            </a:r>
            <a:endParaRPr kumimoji="1" lang="en-US" altLang="ja-JP" sz="4000" dirty="0" smtClean="0"/>
          </a:p>
          <a:p>
            <a:pPr>
              <a:buNone/>
            </a:pPr>
            <a:r>
              <a:rPr lang="ja-JP" altLang="en-US" sz="4000" dirty="0" smtClean="0"/>
              <a:t>　　　　</a:t>
            </a:r>
            <a:r>
              <a:rPr kumimoji="1" lang="ja-JP" altLang="en-US" sz="4000" dirty="0" smtClean="0"/>
              <a:t>「どこでも」</a:t>
            </a:r>
            <a:endParaRPr kumimoji="1" lang="en-US" altLang="ja-JP" sz="4000" dirty="0" smtClean="0"/>
          </a:p>
          <a:p>
            <a:pPr>
              <a:buNone/>
            </a:pPr>
            <a:r>
              <a:rPr lang="ja-JP" altLang="en-US" sz="4000" dirty="0" smtClean="0"/>
              <a:t>　　　　　　　　</a:t>
            </a:r>
            <a:r>
              <a:rPr kumimoji="1" lang="ja-JP" altLang="en-US" sz="4000" dirty="0" smtClean="0"/>
              <a:t>「楽しみ」</a:t>
            </a:r>
            <a:r>
              <a:rPr kumimoji="1" lang="ja-JP" altLang="en-US" sz="4000" dirty="0" err="1" smtClean="0"/>
              <a:t>ながら</a:t>
            </a:r>
            <a:r>
              <a:rPr kumimoji="1" lang="ja-JP" altLang="en-US" sz="4000" dirty="0" smtClean="0"/>
              <a:t>できる</a:t>
            </a:r>
            <a:endParaRPr kumimoji="1" lang="en-US" altLang="ja-JP" sz="4000" dirty="0" smtClean="0"/>
          </a:p>
          <a:p>
            <a:pPr>
              <a:buNone/>
            </a:pPr>
            <a:endParaRPr lang="en-US" altLang="ja-JP" sz="4000" dirty="0" smtClean="0"/>
          </a:p>
          <a:p>
            <a:pPr>
              <a:buNone/>
            </a:pPr>
            <a:r>
              <a:rPr lang="ja-JP" altLang="en-US" sz="4000" dirty="0" smtClean="0"/>
              <a:t>○「</a:t>
            </a:r>
            <a:r>
              <a:rPr kumimoji="1" lang="ja-JP" altLang="en-US" sz="4000" dirty="0" smtClean="0"/>
              <a:t>福井県らしさ」を活かした内容</a:t>
            </a:r>
            <a:endParaRPr kumimoji="1" lang="en-US" altLang="ja-JP" sz="4000" dirty="0" smtClean="0"/>
          </a:p>
          <a:p>
            <a:pPr>
              <a:buNone/>
            </a:pPr>
            <a:endParaRPr kumimoji="1" lang="ja-JP" alt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print"/>
          <a:srcRect/>
          <a:stretch>
            <a:fillRect/>
          </a:stretch>
        </p:blipFill>
        <p:spPr bwMode="auto">
          <a:xfrm rot="1600054">
            <a:off x="5234609" y="3111656"/>
            <a:ext cx="3403510" cy="4080273"/>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4" cstate="print"/>
          <a:srcRect/>
          <a:stretch>
            <a:fillRect/>
          </a:stretch>
        </p:blipFill>
        <p:spPr bwMode="auto">
          <a:xfrm rot="21077324">
            <a:off x="564652" y="3085480"/>
            <a:ext cx="4006381" cy="3489251"/>
          </a:xfrm>
          <a:prstGeom prst="rect">
            <a:avLst/>
          </a:prstGeom>
          <a:noFill/>
          <a:ln w="9525">
            <a:noFill/>
            <a:miter lim="800000"/>
            <a:headEnd/>
            <a:tailEnd/>
          </a:ln>
        </p:spPr>
      </p:pic>
      <p:sp>
        <p:nvSpPr>
          <p:cNvPr id="10" name="テキスト ボックス 9"/>
          <p:cNvSpPr txBox="1"/>
          <p:nvPr/>
        </p:nvSpPr>
        <p:spPr>
          <a:xfrm>
            <a:off x="107504" y="665401"/>
            <a:ext cx="9144000" cy="1323439"/>
          </a:xfrm>
          <a:prstGeom prst="rect">
            <a:avLst/>
          </a:prstGeom>
          <a:noFill/>
        </p:spPr>
        <p:txBody>
          <a:bodyPr wrap="square" rtlCol="0">
            <a:spAutoFit/>
          </a:bodyPr>
          <a:lstStyle/>
          <a:p>
            <a:r>
              <a:rPr lang="ja-JP" altLang="en-US" sz="4000" dirty="0" smtClean="0"/>
              <a:t>○自宅の壁や冷蔵庫等、目に付く場所に</a:t>
            </a:r>
            <a:endParaRPr lang="en-US" altLang="ja-JP" sz="4000" dirty="0" smtClean="0"/>
          </a:p>
          <a:p>
            <a:r>
              <a:rPr lang="en-US" altLang="ja-JP" sz="4000" dirty="0" smtClean="0"/>
              <a:t>     </a:t>
            </a:r>
            <a:r>
              <a:rPr lang="ja-JP" altLang="en-US" sz="4000" dirty="0" smtClean="0"/>
              <a:t>掲示できるよう、</a:t>
            </a:r>
            <a:r>
              <a:rPr kumimoji="1" lang="ja-JP" altLang="en-US" sz="4000" dirty="0" smtClean="0"/>
              <a:t>ポスター形式</a:t>
            </a:r>
            <a:r>
              <a:rPr lang="ja-JP" altLang="en-US" sz="4000" dirty="0" smtClean="0"/>
              <a:t>を採用</a:t>
            </a:r>
            <a:endParaRPr lang="en-US" altLang="ja-JP" sz="4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259632" y="479983"/>
            <a:ext cx="6552728" cy="6477409"/>
          </a:xfrm>
          <a:prstGeom prst="rect">
            <a:avLst/>
          </a:prstGeom>
          <a:noFill/>
          <a:ln w="9525">
            <a:noFill/>
            <a:miter lim="800000"/>
            <a:headEnd/>
            <a:tailEnd/>
          </a:ln>
        </p:spPr>
      </p:pic>
      <p:sp>
        <p:nvSpPr>
          <p:cNvPr id="2" name="タイトル 1"/>
          <p:cNvSpPr>
            <a:spLocks noGrp="1"/>
          </p:cNvSpPr>
          <p:nvPr>
            <p:ph type="title"/>
          </p:nvPr>
        </p:nvSpPr>
        <p:spPr>
          <a:xfrm>
            <a:off x="395536" y="0"/>
            <a:ext cx="8496944" cy="1143000"/>
          </a:xfrm>
        </p:spPr>
        <p:txBody>
          <a:bodyPr>
            <a:normAutofit/>
          </a:bodyPr>
          <a:lstStyle/>
          <a:p>
            <a:pPr algn="l"/>
            <a:r>
              <a:rPr kumimoji="1" lang="ja-JP" altLang="en-US" sz="4000" dirty="0" smtClean="0"/>
              <a:t>４．ふくい認知症予防メニューの</a:t>
            </a:r>
            <a:r>
              <a:rPr lang="ja-JP" altLang="en-US" sz="4000" dirty="0" smtClean="0"/>
              <a:t>構成</a:t>
            </a:r>
            <a:endParaRPr kumimoji="1" lang="ja-JP" altLang="en-US" sz="4000" dirty="0"/>
          </a:p>
        </p:txBody>
      </p:sp>
      <p:sp>
        <p:nvSpPr>
          <p:cNvPr id="4" name="コンテンツ プレースホルダ 2"/>
          <p:cNvSpPr txBox="1">
            <a:spLocks/>
          </p:cNvSpPr>
          <p:nvPr/>
        </p:nvSpPr>
        <p:spPr>
          <a:xfrm>
            <a:off x="611560" y="5301208"/>
            <a:ext cx="8208912" cy="1152128"/>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000" noProof="0" dirty="0" smtClean="0"/>
              <a:t>認知症予防に効果があると言われている</a:t>
            </a:r>
            <a:endParaRPr lang="en-US" altLang="ja-JP" sz="40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000" noProof="0" dirty="0" smtClean="0"/>
              <a:t>４つの項目で構成</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shdht135\disk1\個人データ\06 在宅Ｇ\H27～認知症予防メニュー\予防パンフレット\印刷関係\印刷用イラスト・写真\はぴりゅうイラスト（詳細版）\jpeg\⑦　ダンス.jpg"/>
          <p:cNvPicPr>
            <a:picLocks noChangeAspect="1" noChangeArrowheads="1"/>
          </p:cNvPicPr>
          <p:nvPr/>
        </p:nvPicPr>
        <p:blipFill>
          <a:blip r:embed="rId3" cstate="print"/>
          <a:srcRect/>
          <a:stretch>
            <a:fillRect/>
          </a:stretch>
        </p:blipFill>
        <p:spPr bwMode="auto">
          <a:xfrm>
            <a:off x="6948264" y="44539"/>
            <a:ext cx="2149028" cy="2016309"/>
          </a:xfrm>
          <a:prstGeom prst="rect">
            <a:avLst/>
          </a:prstGeom>
          <a:noFill/>
        </p:spPr>
      </p:pic>
      <p:sp>
        <p:nvSpPr>
          <p:cNvPr id="2" name="タイトル 1"/>
          <p:cNvSpPr>
            <a:spLocks noGrp="1"/>
          </p:cNvSpPr>
          <p:nvPr>
            <p:ph type="title"/>
          </p:nvPr>
        </p:nvSpPr>
        <p:spPr>
          <a:xfrm>
            <a:off x="179512" y="188640"/>
            <a:ext cx="8229600" cy="1143000"/>
          </a:xfrm>
        </p:spPr>
        <p:txBody>
          <a:bodyPr>
            <a:normAutofit/>
          </a:bodyPr>
          <a:lstStyle/>
          <a:p>
            <a:pPr algn="l"/>
            <a:r>
              <a:rPr lang="ja-JP" altLang="en-US" sz="3600" dirty="0" smtClean="0"/>
              <a:t>①</a:t>
            </a:r>
            <a:r>
              <a:rPr kumimoji="1" lang="ja-JP" altLang="en-US" sz="3600" dirty="0" smtClean="0"/>
              <a:t>ふくい認知症予防メニュー（運動）</a:t>
            </a:r>
            <a:endParaRPr kumimoji="1" lang="ja-JP" altLang="en-US" sz="3600" dirty="0"/>
          </a:p>
        </p:txBody>
      </p:sp>
      <p:sp>
        <p:nvSpPr>
          <p:cNvPr id="3" name="コンテンツ プレースホルダ 2"/>
          <p:cNvSpPr>
            <a:spLocks noGrp="1"/>
          </p:cNvSpPr>
          <p:nvPr>
            <p:ph idx="1"/>
          </p:nvPr>
        </p:nvSpPr>
        <p:spPr>
          <a:xfrm>
            <a:off x="323528" y="1268760"/>
            <a:ext cx="8363272" cy="5112568"/>
          </a:xfrm>
        </p:spPr>
        <p:txBody>
          <a:bodyPr>
            <a:normAutofit lnSpcReduction="10000"/>
          </a:bodyPr>
          <a:lstStyle/>
          <a:p>
            <a:pPr algn="ctr">
              <a:buNone/>
            </a:pPr>
            <a:r>
              <a:rPr kumimoji="1" lang="ja-JP" altLang="en-US" sz="3600" dirty="0" smtClean="0"/>
              <a:t>　</a:t>
            </a:r>
            <a:endParaRPr kumimoji="1" lang="en-US" altLang="ja-JP" sz="3600" dirty="0" smtClean="0"/>
          </a:p>
          <a:p>
            <a:pPr algn="ctr">
              <a:buNone/>
            </a:pPr>
            <a:r>
              <a:rPr kumimoji="1" lang="ja-JP" altLang="en-US" sz="4400" u="sng" dirty="0" smtClean="0"/>
              <a:t>ふく福ハッピ</a:t>
            </a:r>
            <a:r>
              <a:rPr lang="ja-JP" altLang="en-US" sz="4400" u="sng" dirty="0" smtClean="0"/>
              <a:t>ー体操を</a:t>
            </a:r>
            <a:r>
              <a:rPr lang="en-US" altLang="ja-JP" sz="4400" u="sng" dirty="0" smtClean="0"/>
              <a:t>1</a:t>
            </a:r>
            <a:r>
              <a:rPr lang="ja-JP" altLang="en-US" sz="4400" u="sng" dirty="0" smtClean="0"/>
              <a:t>日</a:t>
            </a:r>
            <a:r>
              <a:rPr lang="en-US" altLang="ja-JP" sz="4400" u="sng" dirty="0" smtClean="0"/>
              <a:t>1</a:t>
            </a:r>
            <a:r>
              <a:rPr lang="ja-JP" altLang="en-US" sz="4400" u="sng" dirty="0" smtClean="0"/>
              <a:t>回実施</a:t>
            </a:r>
            <a:endParaRPr lang="en-US" altLang="ja-JP" sz="3600" u="sng" dirty="0" smtClean="0"/>
          </a:p>
          <a:p>
            <a:pPr>
              <a:buNone/>
            </a:pPr>
            <a:endParaRPr kumimoji="1" lang="en-US" altLang="ja-JP" u="sng" dirty="0" smtClean="0"/>
          </a:p>
          <a:p>
            <a:pPr>
              <a:buNone/>
            </a:pPr>
            <a:r>
              <a:rPr lang="ja-JP" altLang="en-US" dirty="0" smtClean="0"/>
              <a:t>　　福井しあわせ元気国体・第１８回全国障害者スポーツ大会の「は</a:t>
            </a:r>
            <a:r>
              <a:rPr lang="ja-JP" altLang="en-US" dirty="0" err="1" smtClean="0"/>
              <a:t>ぴねす</a:t>
            </a:r>
            <a:r>
              <a:rPr lang="ja-JP" altLang="en-US" dirty="0" smtClean="0"/>
              <a:t>ダンス」と、認知症予防に効果のあるデュアルタスクを意識した動きを組み合わせた</a:t>
            </a:r>
            <a:r>
              <a:rPr lang="ja-JP" altLang="en-US" dirty="0" smtClean="0"/>
              <a:t>体操</a:t>
            </a:r>
            <a:endParaRPr lang="en-US" altLang="ja-JP" dirty="0" smtClean="0"/>
          </a:p>
          <a:p>
            <a:pPr>
              <a:buNone/>
            </a:pPr>
            <a:r>
              <a:rPr lang="en-US" altLang="ja-JP" dirty="0" smtClean="0"/>
              <a:t>                                       </a:t>
            </a:r>
          </a:p>
          <a:p>
            <a:pPr>
              <a:buNone/>
            </a:pPr>
            <a:r>
              <a:rPr lang="en-US" altLang="ja-JP" smtClean="0"/>
              <a:t> </a:t>
            </a:r>
            <a:r>
              <a:rPr lang="en-US" altLang="ja-JP" smtClean="0"/>
              <a:t>                                       ※</a:t>
            </a:r>
            <a:r>
              <a:rPr lang="ja-JP" altLang="en-US" dirty="0" smtClean="0"/>
              <a:t>立位と座位の</a:t>
            </a:r>
            <a:r>
              <a:rPr lang="en-US" altLang="ja-JP" dirty="0" smtClean="0"/>
              <a:t>2</a:t>
            </a:r>
            <a:r>
              <a:rPr lang="ja-JP" altLang="en-US" dirty="0" smtClean="0"/>
              <a:t>種類あり</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hdht135\disk1\個人データ\06 在宅Ｇ\H27～認知症予防メニュー\予防パンフレット\印刷関係\印刷用イラスト・写真\はぴりゅうイラスト（詳細版）\jpeg\②　食事.jpg"/>
          <p:cNvPicPr>
            <a:picLocks noChangeAspect="1" noChangeArrowheads="1"/>
          </p:cNvPicPr>
          <p:nvPr/>
        </p:nvPicPr>
        <p:blipFill>
          <a:blip r:embed="rId3" cstate="print"/>
          <a:srcRect/>
          <a:stretch>
            <a:fillRect/>
          </a:stretch>
        </p:blipFill>
        <p:spPr bwMode="auto">
          <a:xfrm>
            <a:off x="7596336" y="620688"/>
            <a:ext cx="1472952" cy="1785954"/>
          </a:xfrm>
          <a:prstGeom prst="rect">
            <a:avLst/>
          </a:prstGeom>
          <a:noFill/>
        </p:spPr>
      </p:pic>
      <p:sp>
        <p:nvSpPr>
          <p:cNvPr id="2" name="タイトル 1"/>
          <p:cNvSpPr>
            <a:spLocks noGrp="1"/>
          </p:cNvSpPr>
          <p:nvPr>
            <p:ph type="title"/>
          </p:nvPr>
        </p:nvSpPr>
        <p:spPr/>
        <p:txBody>
          <a:bodyPr>
            <a:normAutofit/>
          </a:bodyPr>
          <a:lstStyle/>
          <a:p>
            <a:pPr algn="l"/>
            <a:r>
              <a:rPr kumimoji="1" lang="ja-JP" altLang="en-US" sz="3600" dirty="0" smtClean="0"/>
              <a:t>②ふくい認知症予防メニュー（食習慣）</a:t>
            </a:r>
            <a:endParaRPr kumimoji="1" lang="ja-JP" altLang="en-US" sz="3600" dirty="0"/>
          </a:p>
        </p:txBody>
      </p:sp>
      <p:sp>
        <p:nvSpPr>
          <p:cNvPr id="3" name="コンテンツ プレースホルダ 2"/>
          <p:cNvSpPr>
            <a:spLocks noGrp="1"/>
          </p:cNvSpPr>
          <p:nvPr>
            <p:ph idx="1"/>
          </p:nvPr>
        </p:nvSpPr>
        <p:spPr>
          <a:xfrm>
            <a:off x="251520" y="1600200"/>
            <a:ext cx="8784976" cy="4997152"/>
          </a:xfrm>
        </p:spPr>
        <p:txBody>
          <a:bodyPr>
            <a:normAutofit/>
          </a:bodyPr>
          <a:lstStyle/>
          <a:p>
            <a:pPr>
              <a:buNone/>
            </a:pPr>
            <a:r>
              <a:rPr lang="ja-JP" altLang="en-US" sz="4400" u="sng" dirty="0" smtClean="0"/>
              <a:t>福井県の特産食材を使った</a:t>
            </a:r>
            <a:endParaRPr lang="en-US" altLang="ja-JP" sz="4400" u="sng" dirty="0" smtClean="0"/>
          </a:p>
          <a:p>
            <a:pPr>
              <a:buNone/>
            </a:pPr>
            <a:r>
              <a:rPr lang="ja-JP" altLang="en-US" sz="4400" dirty="0" smtClean="0"/>
              <a:t>　　　　　　　　</a:t>
            </a:r>
            <a:r>
              <a:rPr lang="ja-JP" altLang="en-US" sz="4400" u="sng" dirty="0" smtClean="0"/>
              <a:t>バランスのとれた食事</a:t>
            </a:r>
            <a:endParaRPr lang="en-US" altLang="ja-JP" sz="4400" u="sng" dirty="0" smtClean="0"/>
          </a:p>
          <a:p>
            <a:pPr>
              <a:buNone/>
            </a:pPr>
            <a:r>
              <a:rPr lang="ja-JP" altLang="en-US" dirty="0" smtClean="0"/>
              <a:t>　</a:t>
            </a:r>
            <a:endParaRPr lang="en-US" altLang="ja-JP" dirty="0" smtClean="0"/>
          </a:p>
          <a:p>
            <a:pPr>
              <a:buNone/>
            </a:pPr>
            <a:r>
              <a:rPr lang="ja-JP" altLang="en-US" dirty="0" smtClean="0"/>
              <a:t>　県と県内大学で実施した調査で、認知機能との</a:t>
            </a:r>
            <a:endParaRPr lang="en-US" altLang="ja-JP" dirty="0" smtClean="0"/>
          </a:p>
          <a:p>
            <a:pPr>
              <a:buNone/>
            </a:pPr>
            <a:r>
              <a:rPr lang="ja-JP" altLang="en-US" dirty="0" smtClean="0"/>
              <a:t>関連が認められた大豆製品・乳製品や、認知症予</a:t>
            </a:r>
            <a:endParaRPr lang="en-US" altLang="ja-JP" dirty="0" smtClean="0"/>
          </a:p>
          <a:p>
            <a:pPr>
              <a:buNone/>
            </a:pPr>
            <a:r>
              <a:rPr lang="ja-JP" altLang="en-US" dirty="0" smtClean="0"/>
              <a:t>防の効果が期待される福井県の特産食材（そば、</a:t>
            </a:r>
            <a:endParaRPr lang="en-US" altLang="ja-JP" dirty="0" smtClean="0"/>
          </a:p>
          <a:p>
            <a:pPr>
              <a:buNone/>
            </a:pPr>
            <a:r>
              <a:rPr lang="ja-JP" altLang="en-US" dirty="0" smtClean="0"/>
              <a:t>さば、越のルビーなど）を使った食事レシピの紹介　</a:t>
            </a:r>
            <a:endParaRPr kumimoji="1" lang="en-US" altLang="ja-JP" dirty="0" smtClean="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880</Words>
  <Application>Microsoft Office PowerPoint</Application>
  <PresentationFormat>画面に合わせる (4:3)</PresentationFormat>
  <Paragraphs>211</Paragraphs>
  <Slides>14</Slides>
  <Notes>14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ふくい認知症予防メニュー 普及者育成研修会</dc:title>
  <dc:creator>120782</dc:creator>
  <cp:lastModifiedBy>120782</cp:lastModifiedBy>
  <cp:revision>37</cp:revision>
  <dcterms:created xsi:type="dcterms:W3CDTF">2017-05-19T06:18:15Z</dcterms:created>
  <dcterms:modified xsi:type="dcterms:W3CDTF">2017-07-14T05:58:28Z</dcterms:modified>
</cp:coreProperties>
</file>