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5" autoAdjust="0"/>
    <p:restoredTop sz="94660"/>
  </p:normalViewPr>
  <p:slideViewPr>
    <p:cSldViewPr snapToGrid="0">
      <p:cViewPr varScale="1">
        <p:scale>
          <a:sx n="59" d="100"/>
          <a:sy n="59" d="100"/>
        </p:scale>
        <p:origin x="2549"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伊藤 淳一" userId="c7d00432-3469-405a-bd93-f60b93c11987" providerId="ADAL" clId="{FA9A6998-85DB-4FD0-8888-6506FBEDEB3F}"/>
    <pc:docChg chg="custSel modSld">
      <pc:chgData name="伊藤 淳一" userId="c7d00432-3469-405a-bd93-f60b93c11987" providerId="ADAL" clId="{FA9A6998-85DB-4FD0-8888-6506FBEDEB3F}" dt="2023-04-04T08:12:38.041" v="14" actId="207"/>
      <pc:docMkLst>
        <pc:docMk/>
      </pc:docMkLst>
      <pc:sldChg chg="modSp mod">
        <pc:chgData name="伊藤 淳一" userId="c7d00432-3469-405a-bd93-f60b93c11987" providerId="ADAL" clId="{FA9A6998-85DB-4FD0-8888-6506FBEDEB3F}" dt="2023-04-04T08:12:38.041" v="14" actId="207"/>
        <pc:sldMkLst>
          <pc:docMk/>
          <pc:sldMk cId="3146332596" sldId="256"/>
        </pc:sldMkLst>
        <pc:spChg chg="mod">
          <ac:chgData name="伊藤 淳一" userId="c7d00432-3469-405a-bd93-f60b93c11987" providerId="ADAL" clId="{FA9A6998-85DB-4FD0-8888-6506FBEDEB3F}" dt="2023-04-04T08:12:32.786" v="12" actId="20577"/>
          <ac:spMkLst>
            <pc:docMk/>
            <pc:sldMk cId="3146332596" sldId="256"/>
            <ac:spMk id="12" creationId="{C3E28576-6738-4A5A-B28B-D93F8A1C9CC4}"/>
          </ac:spMkLst>
        </pc:spChg>
        <pc:graphicFrameChg chg="modGraphic">
          <ac:chgData name="伊藤 淳一" userId="c7d00432-3469-405a-bd93-f60b93c11987" providerId="ADAL" clId="{FA9A6998-85DB-4FD0-8888-6506FBEDEB3F}" dt="2023-04-04T08:12:38.041" v="14" actId="207"/>
          <ac:graphicFrameMkLst>
            <pc:docMk/>
            <pc:sldMk cId="3146332596" sldId="256"/>
            <ac:graphicFrameMk id="9" creationId="{6243C520-BEBE-4D37-AD44-DBC707763D8A}"/>
          </ac:graphicFrameMkLst>
        </pc:graphicFrameChg>
      </pc:sldChg>
    </pc:docChg>
  </pc:docChgLst>
  <pc:docChgLst>
    <pc:chgData name="村田 早紀" userId="2f2c8648-153e-4d3e-92bd-2004f9d34283" providerId="ADAL" clId="{2EF5EAE0-98AC-4A1B-BC45-45581705175D}"/>
    <pc:docChg chg="undo custSel modSld">
      <pc:chgData name="村田 早紀" userId="2f2c8648-153e-4d3e-92bd-2004f9d34283" providerId="ADAL" clId="{2EF5EAE0-98AC-4A1B-BC45-45581705175D}" dt="2023-07-11T05:38:15.284" v="111" actId="13926"/>
      <pc:docMkLst>
        <pc:docMk/>
      </pc:docMkLst>
      <pc:sldChg chg="modSp mod">
        <pc:chgData name="村田 早紀" userId="2f2c8648-153e-4d3e-92bd-2004f9d34283" providerId="ADAL" clId="{2EF5EAE0-98AC-4A1B-BC45-45581705175D}" dt="2023-07-11T05:38:15.284" v="111" actId="13926"/>
        <pc:sldMkLst>
          <pc:docMk/>
          <pc:sldMk cId="3146332596" sldId="256"/>
        </pc:sldMkLst>
        <pc:spChg chg="mod">
          <ac:chgData name="村田 早紀" userId="2f2c8648-153e-4d3e-92bd-2004f9d34283" providerId="ADAL" clId="{2EF5EAE0-98AC-4A1B-BC45-45581705175D}" dt="2023-07-11T05:38:15.284" v="111" actId="13926"/>
          <ac:spMkLst>
            <pc:docMk/>
            <pc:sldMk cId="3146332596" sldId="256"/>
            <ac:spMk id="12" creationId="{C3E28576-6738-4A5A-B28B-D93F8A1C9CC4}"/>
          </ac:spMkLst>
        </pc:spChg>
      </pc:sldChg>
    </pc:docChg>
  </pc:docChgLst>
  <pc:docChgLst>
    <pc:chgData name="伊藤 淳一" userId="c7d00432-3469-405a-bd93-f60b93c11987" providerId="ADAL" clId="{17334073-CF01-4273-A82F-447C77FD89A7}"/>
    <pc:docChg chg="modSld">
      <pc:chgData name="伊藤 淳一" userId="c7d00432-3469-405a-bd93-f60b93c11987" providerId="ADAL" clId="{17334073-CF01-4273-A82F-447C77FD89A7}" dt="2021-04-20T05:54:41.474" v="53" actId="207"/>
      <pc:docMkLst>
        <pc:docMk/>
      </pc:docMkLst>
      <pc:sldChg chg="modSp">
        <pc:chgData name="伊藤 淳一" userId="c7d00432-3469-405a-bd93-f60b93c11987" providerId="ADAL" clId="{17334073-CF01-4273-A82F-447C77FD89A7}" dt="2021-04-20T05:54:41.474" v="53" actId="207"/>
        <pc:sldMkLst>
          <pc:docMk/>
          <pc:sldMk cId="3146332596" sldId="256"/>
        </pc:sldMkLst>
        <pc:spChg chg="mod">
          <ac:chgData name="伊藤 淳一" userId="c7d00432-3469-405a-bd93-f60b93c11987" providerId="ADAL" clId="{17334073-CF01-4273-A82F-447C77FD89A7}" dt="2021-04-20T05:54:41.474" v="53" actId="207"/>
          <ac:spMkLst>
            <pc:docMk/>
            <pc:sldMk cId="3146332596" sldId="256"/>
            <ac:spMk id="12" creationId="{C3E28576-6738-4A5A-B28B-D93F8A1C9CC4}"/>
          </ac:spMkLst>
        </pc:spChg>
      </pc:sldChg>
    </pc:docChg>
  </pc:docChgLst>
  <pc:docChgLst>
    <pc:chgData name="村田 大志" userId="8ed98dc1-c862-4138-8a50-fd82c68e1958" providerId="ADAL" clId="{1C2A9E3A-4069-400A-B42D-CCBC53418E8B}"/>
    <pc:docChg chg="modSld">
      <pc:chgData name="村田 大志" userId="8ed98dc1-c862-4138-8a50-fd82c68e1958" providerId="ADAL" clId="{1C2A9E3A-4069-400A-B42D-CCBC53418E8B}" dt="2021-06-08T10:48:15.112" v="45" actId="20577"/>
      <pc:docMkLst>
        <pc:docMk/>
      </pc:docMkLst>
      <pc:sldChg chg="modSp">
        <pc:chgData name="村田 大志" userId="8ed98dc1-c862-4138-8a50-fd82c68e1958" providerId="ADAL" clId="{1C2A9E3A-4069-400A-B42D-CCBC53418E8B}" dt="2021-06-08T10:48:15.112" v="45" actId="20577"/>
        <pc:sldMkLst>
          <pc:docMk/>
          <pc:sldMk cId="3146332596" sldId="256"/>
        </pc:sldMkLst>
        <pc:spChg chg="mod">
          <ac:chgData name="村田 大志" userId="8ed98dc1-c862-4138-8a50-fd82c68e1958" providerId="ADAL" clId="{1C2A9E3A-4069-400A-B42D-CCBC53418E8B}" dt="2021-06-08T10:47:40.111" v="19" actId="20577"/>
          <ac:spMkLst>
            <pc:docMk/>
            <pc:sldMk cId="3146332596" sldId="256"/>
            <ac:spMk id="7" creationId="{1C6A9BCA-A863-442A-AAF7-19C9024E5F88}"/>
          </ac:spMkLst>
        </pc:spChg>
        <pc:graphicFrameChg chg="mod modGraphic">
          <ac:chgData name="村田 大志" userId="8ed98dc1-c862-4138-8a50-fd82c68e1958" providerId="ADAL" clId="{1C2A9E3A-4069-400A-B42D-CCBC53418E8B}" dt="2021-06-08T10:48:15.112" v="45" actId="20577"/>
          <ac:graphicFrameMkLst>
            <pc:docMk/>
            <pc:sldMk cId="3146332596" sldId="256"/>
            <ac:graphicFrameMk id="9" creationId="{6243C520-BEBE-4D37-AD44-DBC707763D8A}"/>
          </ac:graphicFrameMkLst>
        </pc:graphicFrameChg>
      </pc:sldChg>
    </pc:docChg>
  </pc:docChgLst>
  <pc:docChgLst>
    <pc:chgData name="高橋 羽衣" userId="ee265cf1-1e64-45b6-917e-8f826982190e" providerId="ADAL" clId="{A90E2B08-9CCE-4B15-A5AF-E7C23E4411EE}"/>
    <pc:docChg chg="custSel modSld">
      <pc:chgData name="高橋 羽衣" userId="ee265cf1-1e64-45b6-917e-8f826982190e" providerId="ADAL" clId="{A90E2B08-9CCE-4B15-A5AF-E7C23E4411EE}" dt="2024-05-02T02:44:45.366" v="24" actId="947"/>
      <pc:docMkLst>
        <pc:docMk/>
      </pc:docMkLst>
      <pc:sldChg chg="modSp mod">
        <pc:chgData name="高橋 羽衣" userId="ee265cf1-1e64-45b6-917e-8f826982190e" providerId="ADAL" clId="{A90E2B08-9CCE-4B15-A5AF-E7C23E4411EE}" dt="2024-05-02T02:44:45.366" v="24" actId="947"/>
        <pc:sldMkLst>
          <pc:docMk/>
          <pc:sldMk cId="3146332596" sldId="256"/>
        </pc:sldMkLst>
        <pc:spChg chg="mod">
          <ac:chgData name="高橋 羽衣" userId="ee265cf1-1e64-45b6-917e-8f826982190e" providerId="ADAL" clId="{A90E2B08-9CCE-4B15-A5AF-E7C23E4411EE}" dt="2024-04-22T02:15:17.738" v="4" actId="20577"/>
          <ac:spMkLst>
            <pc:docMk/>
            <pc:sldMk cId="3146332596" sldId="256"/>
            <ac:spMk id="12" creationId="{C3E28576-6738-4A5A-B28B-D93F8A1C9CC4}"/>
          </ac:spMkLst>
        </pc:spChg>
        <pc:graphicFrameChg chg="mod modGraphic">
          <ac:chgData name="高橋 羽衣" userId="ee265cf1-1e64-45b6-917e-8f826982190e" providerId="ADAL" clId="{A90E2B08-9CCE-4B15-A5AF-E7C23E4411EE}" dt="2024-05-02T02:44:45.366" v="24" actId="947"/>
          <ac:graphicFrameMkLst>
            <pc:docMk/>
            <pc:sldMk cId="3146332596" sldId="256"/>
            <ac:graphicFrameMk id="9" creationId="{6243C520-BEBE-4D37-AD44-DBC707763D8A}"/>
          </ac:graphicFrameMkLst>
        </pc:graphicFrameChg>
      </pc:sldChg>
    </pc:docChg>
  </pc:docChgLst>
  <pc:docChgLst>
    <pc:chgData name="高橋 羽衣" userId="ee265cf1-1e64-45b6-917e-8f826982190e" providerId="ADAL" clId="{07837022-D050-4825-82E7-0972B64A9158}"/>
    <pc:docChg chg="modSld">
      <pc:chgData name="高橋 羽衣" userId="ee265cf1-1e64-45b6-917e-8f826982190e" providerId="ADAL" clId="{07837022-D050-4825-82E7-0972B64A9158}" dt="2024-05-14T02:41:02.693" v="16" actId="20577"/>
      <pc:docMkLst>
        <pc:docMk/>
      </pc:docMkLst>
      <pc:sldChg chg="modSp mod">
        <pc:chgData name="高橋 羽衣" userId="ee265cf1-1e64-45b6-917e-8f826982190e" providerId="ADAL" clId="{07837022-D050-4825-82E7-0972B64A9158}" dt="2024-05-14T02:41:02.693" v="16" actId="20577"/>
        <pc:sldMkLst>
          <pc:docMk/>
          <pc:sldMk cId="3146332596" sldId="256"/>
        </pc:sldMkLst>
        <pc:graphicFrameChg chg="modGraphic">
          <ac:chgData name="高橋 羽衣" userId="ee265cf1-1e64-45b6-917e-8f826982190e" providerId="ADAL" clId="{07837022-D050-4825-82E7-0972B64A9158}" dt="2024-05-14T02:41:02.693" v="16" actId="20577"/>
          <ac:graphicFrameMkLst>
            <pc:docMk/>
            <pc:sldMk cId="3146332596" sldId="256"/>
            <ac:graphicFrameMk id="9" creationId="{6243C520-BEBE-4D37-AD44-DBC707763D8A}"/>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2858775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4196243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39854463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42727025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3558196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29977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4715517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2718795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3389964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2911825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0A46AD4-7F5E-4A04-AB7E-4BE3130D0A91}" type="datetimeFigureOut">
              <a:rPr kumimoji="1" lang="ja-JP" altLang="en-US" smtClean="0"/>
              <a:t>2024/5/14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4194013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20A46AD4-7F5E-4A04-AB7E-4BE3130D0A91}" type="datetimeFigureOut">
              <a:rPr kumimoji="1" lang="ja-JP" altLang="en-US" smtClean="0"/>
              <a:t>2024/5/14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F6F8606-6CFA-4BE4-B246-81C9B84BB83C}" type="slidenum">
              <a:rPr kumimoji="1" lang="ja-JP" altLang="en-US" smtClean="0"/>
              <a:t>‹#›</a:t>
            </a:fld>
            <a:endParaRPr kumimoji="1" lang="ja-JP" altLang="en-US"/>
          </a:p>
        </p:txBody>
      </p:sp>
    </p:spTree>
    <p:extLst>
      <p:ext uri="{BB962C8B-B14F-4D97-AF65-F5344CB8AC3E}">
        <p14:creationId xmlns:p14="http://schemas.microsoft.com/office/powerpoint/2010/main" val="23164462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tel:0776-55-1550"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9209B926-528D-45A8-8BD1-B4E9CE59F4E5}"/>
              </a:ext>
            </a:extLst>
          </p:cNvPr>
          <p:cNvCxnSpPr/>
          <p:nvPr/>
        </p:nvCxnSpPr>
        <p:spPr>
          <a:xfrm>
            <a:off x="-1344705" y="878541"/>
            <a:ext cx="9914964" cy="0"/>
          </a:xfrm>
          <a:prstGeom prst="line">
            <a:avLst/>
          </a:prstGeom>
        </p:spPr>
        <p:style>
          <a:lnRef idx="1">
            <a:schemeClr val="dk1"/>
          </a:lnRef>
          <a:fillRef idx="0">
            <a:schemeClr val="dk1"/>
          </a:fillRef>
          <a:effectRef idx="0">
            <a:schemeClr val="dk1"/>
          </a:effectRef>
          <a:fontRef idx="minor">
            <a:schemeClr val="tx1"/>
          </a:fontRef>
        </p:style>
      </p:cxnSp>
      <p:sp>
        <p:nvSpPr>
          <p:cNvPr id="6" name="テキスト ボックス 5">
            <a:extLst>
              <a:ext uri="{FF2B5EF4-FFF2-40B4-BE49-F238E27FC236}">
                <a16:creationId xmlns:a16="http://schemas.microsoft.com/office/drawing/2014/main" id="{D1CCB57B-9A33-409A-96EF-D24C3696CCA1}"/>
              </a:ext>
            </a:extLst>
          </p:cNvPr>
          <p:cNvSpPr txBox="1"/>
          <p:nvPr/>
        </p:nvSpPr>
        <p:spPr>
          <a:xfrm>
            <a:off x="125507" y="143436"/>
            <a:ext cx="6878806" cy="646331"/>
          </a:xfrm>
          <a:prstGeom prst="rect">
            <a:avLst/>
          </a:prstGeom>
          <a:noFill/>
        </p:spPr>
        <p:txBody>
          <a:bodyPr wrap="none" rtlCol="0">
            <a:spAutoFit/>
          </a:bodyPr>
          <a:lstStyle/>
          <a:p>
            <a:r>
              <a:rPr kumimoji="1" lang="ja-JP" altLang="en-US" dirty="0">
                <a:latin typeface="ＭＳ ゴシック" panose="020B0609070205080204" pitchFamily="49" charset="-128"/>
                <a:ea typeface="ＭＳ ゴシック" panose="020B0609070205080204" pitchFamily="49" charset="-128"/>
              </a:rPr>
              <a:t>プロ人材を副業・兼業形態での活用時に交通費等を支援します</a:t>
            </a:r>
            <a:endParaRPr kumimoji="1" lang="en-US" altLang="ja-JP" dirty="0">
              <a:latin typeface="ＭＳ ゴシック" panose="020B0609070205080204" pitchFamily="49" charset="-128"/>
              <a:ea typeface="ＭＳ ゴシック" panose="020B0609070205080204" pitchFamily="49" charset="-128"/>
            </a:endParaRPr>
          </a:p>
          <a:p>
            <a:r>
              <a:rPr kumimoji="1" lang="ja-JP" altLang="en-US" dirty="0">
                <a:latin typeface="ＭＳ ゴシック" panose="020B0609070205080204" pitchFamily="49" charset="-128"/>
                <a:ea typeface="ＭＳ ゴシック" panose="020B0609070205080204" pitchFamily="49" charset="-128"/>
              </a:rPr>
              <a:t>（地域外副業・兼業人材活用促進補助金）</a:t>
            </a:r>
          </a:p>
        </p:txBody>
      </p:sp>
      <p:sp>
        <p:nvSpPr>
          <p:cNvPr id="7" name="テキスト ボックス 6">
            <a:extLst>
              <a:ext uri="{FF2B5EF4-FFF2-40B4-BE49-F238E27FC236}">
                <a16:creationId xmlns:a16="http://schemas.microsoft.com/office/drawing/2014/main" id="{1C6A9BCA-A863-442A-AAF7-19C9024E5F88}"/>
              </a:ext>
            </a:extLst>
          </p:cNvPr>
          <p:cNvSpPr txBox="1"/>
          <p:nvPr/>
        </p:nvSpPr>
        <p:spPr>
          <a:xfrm>
            <a:off x="292218" y="992835"/>
            <a:ext cx="6545382" cy="1323439"/>
          </a:xfrm>
          <a:prstGeom prst="rect">
            <a:avLst/>
          </a:prstGeom>
          <a:noFill/>
        </p:spPr>
        <p:txBody>
          <a:bodyPr wrap="none" rtlCol="0">
            <a:spAutoFit/>
          </a:bodyPr>
          <a:lstStyle/>
          <a:p>
            <a:r>
              <a:rPr kumimoji="1" lang="ja-JP" altLang="en-US" sz="1600" dirty="0">
                <a:latin typeface="ＭＳ 明朝" panose="02020609040205080304" pitchFamily="17" charset="-128"/>
                <a:ea typeface="ＭＳ 明朝" panose="02020609040205080304" pitchFamily="17" charset="-128"/>
              </a:rPr>
              <a:t>　ふくいプロフェッショナル人材総合戦略拠点では、地域企業が</a:t>
            </a:r>
            <a:endParaRPr kumimoji="1" lang="en-US" altLang="ja-JP" sz="1600" dirty="0">
              <a:latin typeface="ＭＳ 明朝" panose="02020609040205080304" pitchFamily="17" charset="-128"/>
              <a:ea typeface="ＭＳ 明朝" panose="02020609040205080304" pitchFamily="17" charset="-128"/>
            </a:endParaRPr>
          </a:p>
          <a:p>
            <a:r>
              <a:rPr kumimoji="1" lang="ja-JP" altLang="en-US" sz="1600" dirty="0">
                <a:latin typeface="ＭＳ 明朝" panose="02020609040205080304" pitchFamily="17" charset="-128"/>
                <a:ea typeface="ＭＳ 明朝" panose="02020609040205080304" pitchFamily="17" charset="-128"/>
              </a:rPr>
              <a:t>新事業や新販路の開拓など、積極的な「攻めの経営」への転換に</a:t>
            </a:r>
            <a:endParaRPr kumimoji="1" lang="en-US" altLang="ja-JP" sz="1600" dirty="0">
              <a:latin typeface="ＭＳ 明朝" panose="02020609040205080304" pitchFamily="17" charset="-128"/>
              <a:ea typeface="ＭＳ 明朝" panose="02020609040205080304" pitchFamily="17" charset="-128"/>
            </a:endParaRPr>
          </a:p>
          <a:p>
            <a:r>
              <a:rPr kumimoji="1" lang="ja-JP" altLang="en-US" sz="1600" dirty="0">
                <a:latin typeface="ＭＳ 明朝" panose="02020609040205080304" pitchFamily="17" charset="-128"/>
                <a:ea typeface="ＭＳ 明朝" panose="02020609040205080304" pitchFamily="17" charset="-128"/>
              </a:rPr>
              <a:t>必要となるプロフェッショナル人材の採用を支援していきます。</a:t>
            </a:r>
            <a:endParaRPr kumimoji="1" lang="en-US" altLang="ja-JP" sz="1600" dirty="0">
              <a:latin typeface="ＭＳ 明朝" panose="02020609040205080304" pitchFamily="17" charset="-128"/>
              <a:ea typeface="ＭＳ 明朝" panose="02020609040205080304" pitchFamily="17" charset="-128"/>
            </a:endParaRPr>
          </a:p>
          <a:p>
            <a:r>
              <a:rPr kumimoji="1" lang="ja-JP" altLang="en-US" sz="1600" dirty="0">
                <a:latin typeface="ＭＳ 明朝" panose="02020609040205080304" pitchFamily="17" charset="-128"/>
                <a:ea typeface="ＭＳ 明朝" panose="02020609040205080304" pitchFamily="17" charset="-128"/>
              </a:rPr>
              <a:t>　この補助金は、県外から副業・兼業プロフェッショナル人材を雇用</a:t>
            </a:r>
            <a:endParaRPr kumimoji="1" lang="en-US" altLang="ja-JP" sz="1600" dirty="0">
              <a:latin typeface="ＭＳ 明朝" panose="02020609040205080304" pitchFamily="17" charset="-128"/>
              <a:ea typeface="ＭＳ 明朝" panose="02020609040205080304" pitchFamily="17" charset="-128"/>
            </a:endParaRPr>
          </a:p>
          <a:p>
            <a:r>
              <a:rPr kumimoji="1" lang="ja-JP" altLang="en-US" sz="1600" dirty="0">
                <a:latin typeface="ＭＳ 明朝" panose="02020609040205080304" pitchFamily="17" charset="-128"/>
                <a:ea typeface="ＭＳ 明朝" panose="02020609040205080304" pitchFamily="17" charset="-128"/>
              </a:rPr>
              <a:t>する際に県内企業が負担する交通費及び宿泊費の一部を補助します。</a:t>
            </a:r>
            <a:endParaRPr kumimoji="1" lang="en-US" altLang="ja-JP" sz="1600" dirty="0">
              <a:latin typeface="ＭＳ 明朝" panose="02020609040205080304" pitchFamily="17" charset="-128"/>
              <a:ea typeface="ＭＳ 明朝" panose="02020609040205080304" pitchFamily="17" charset="-128"/>
            </a:endParaRPr>
          </a:p>
        </p:txBody>
      </p:sp>
      <p:sp>
        <p:nvSpPr>
          <p:cNvPr id="8" name="テキスト ボックス 7">
            <a:extLst>
              <a:ext uri="{FF2B5EF4-FFF2-40B4-BE49-F238E27FC236}">
                <a16:creationId xmlns:a16="http://schemas.microsoft.com/office/drawing/2014/main" id="{173EC35C-A8EC-4FD5-96AE-A9006513C259}"/>
              </a:ext>
            </a:extLst>
          </p:cNvPr>
          <p:cNvSpPr txBox="1"/>
          <p:nvPr/>
        </p:nvSpPr>
        <p:spPr>
          <a:xfrm>
            <a:off x="125507" y="2404005"/>
            <a:ext cx="1800493" cy="369332"/>
          </a:xfrm>
          <a:prstGeom prst="rect">
            <a:avLst/>
          </a:prstGeom>
          <a:noFill/>
        </p:spPr>
        <p:txBody>
          <a:bodyPr wrap="none" rtlCol="0">
            <a:spAutoFit/>
          </a:bodyPr>
          <a:lstStyle/>
          <a:p>
            <a:r>
              <a:rPr kumimoji="1" lang="ja-JP" altLang="en-US" dirty="0">
                <a:latin typeface="ＭＳ ゴシック" panose="020B0609070205080204" pitchFamily="49" charset="-128"/>
                <a:ea typeface="ＭＳ ゴシック" panose="020B0609070205080204" pitchFamily="49" charset="-128"/>
              </a:rPr>
              <a:t>○補助金の概要</a:t>
            </a:r>
            <a:endParaRPr kumimoji="1" lang="en-US" altLang="ja-JP" dirty="0">
              <a:latin typeface="ＭＳ ゴシック" panose="020B0609070205080204" pitchFamily="49" charset="-128"/>
              <a:ea typeface="ＭＳ ゴシック" panose="020B0609070205080204" pitchFamily="49" charset="-128"/>
            </a:endParaRPr>
          </a:p>
        </p:txBody>
      </p:sp>
      <p:graphicFrame>
        <p:nvGraphicFramePr>
          <p:cNvPr id="9" name="表 9">
            <a:extLst>
              <a:ext uri="{FF2B5EF4-FFF2-40B4-BE49-F238E27FC236}">
                <a16:creationId xmlns:a16="http://schemas.microsoft.com/office/drawing/2014/main" id="{6243C520-BEBE-4D37-AD44-DBC707763D8A}"/>
              </a:ext>
            </a:extLst>
          </p:cNvPr>
          <p:cNvGraphicFramePr>
            <a:graphicFrameLocks noGrp="1"/>
          </p:cNvGraphicFramePr>
          <p:nvPr>
            <p:extLst>
              <p:ext uri="{D42A27DB-BD31-4B8C-83A1-F6EECF244321}">
                <p14:modId xmlns:p14="http://schemas.microsoft.com/office/powerpoint/2010/main" val="4082807378"/>
              </p:ext>
            </p:extLst>
          </p:nvPr>
        </p:nvGraphicFramePr>
        <p:xfrm>
          <a:off x="379473" y="2857496"/>
          <a:ext cx="6186309" cy="3815080"/>
        </p:xfrm>
        <a:graphic>
          <a:graphicData uri="http://schemas.openxmlformats.org/drawingml/2006/table">
            <a:tbl>
              <a:tblPr firstRow="1" bandRow="1">
                <a:tableStyleId>{EB344D84-9AFB-497E-A393-DC336BA19D2E}</a:tableStyleId>
              </a:tblPr>
              <a:tblGrid>
                <a:gridCol w="1524496">
                  <a:extLst>
                    <a:ext uri="{9D8B030D-6E8A-4147-A177-3AD203B41FA5}">
                      <a16:colId xmlns:a16="http://schemas.microsoft.com/office/drawing/2014/main" val="2445950642"/>
                    </a:ext>
                  </a:extLst>
                </a:gridCol>
                <a:gridCol w="4661813">
                  <a:extLst>
                    <a:ext uri="{9D8B030D-6E8A-4147-A177-3AD203B41FA5}">
                      <a16:colId xmlns:a16="http://schemas.microsoft.com/office/drawing/2014/main" val="2881521219"/>
                    </a:ext>
                  </a:extLst>
                </a:gridCol>
              </a:tblGrid>
              <a:tr h="370840">
                <a:tc>
                  <a:txBody>
                    <a:bodyPr/>
                    <a:lstStyle/>
                    <a:p>
                      <a:pPr algn="ctr"/>
                      <a:r>
                        <a:rPr kumimoji="1" lang="ja-JP" altLang="en-US" dirty="0">
                          <a:latin typeface="ＭＳ ゴシック" panose="020B0609070205080204" pitchFamily="49" charset="-128"/>
                          <a:ea typeface="ＭＳ ゴシック" panose="020B0609070205080204" pitchFamily="49" charset="-128"/>
                        </a:rPr>
                        <a:t>項目</a:t>
                      </a:r>
                    </a:p>
                  </a:txBody>
                  <a:tcPr/>
                </a:tc>
                <a:tc>
                  <a:txBody>
                    <a:bodyPr/>
                    <a:lstStyle/>
                    <a:p>
                      <a:pPr algn="ctr"/>
                      <a:r>
                        <a:rPr kumimoji="1" lang="ja-JP" altLang="en-US" dirty="0">
                          <a:latin typeface="ＭＳ ゴシック" panose="020B0609070205080204" pitchFamily="49" charset="-128"/>
                          <a:ea typeface="ＭＳ ゴシック" panose="020B0609070205080204" pitchFamily="49" charset="-128"/>
                        </a:rPr>
                        <a:t>内容</a:t>
                      </a:r>
                    </a:p>
                  </a:txBody>
                  <a:tcPr/>
                </a:tc>
                <a:extLst>
                  <a:ext uri="{0D108BD9-81ED-4DB2-BD59-A6C34878D82A}">
                    <a16:rowId xmlns:a16="http://schemas.microsoft.com/office/drawing/2014/main" val="520552034"/>
                  </a:ext>
                </a:extLst>
              </a:tr>
              <a:tr h="370840">
                <a:tc>
                  <a:txBody>
                    <a:bodyPr/>
                    <a:lstStyle/>
                    <a:p>
                      <a:pPr algn="ctr"/>
                      <a:r>
                        <a:rPr kumimoji="1" lang="ja-JP" altLang="en-US" dirty="0">
                          <a:latin typeface="ＭＳ 明朝" panose="02020609040205080304" pitchFamily="17" charset="-128"/>
                          <a:ea typeface="ＭＳ 明朝" panose="02020609040205080304" pitchFamily="17" charset="-128"/>
                        </a:rPr>
                        <a:t>補助対象者</a:t>
                      </a:r>
                    </a:p>
                  </a:txBody>
                  <a:tcPr anchor="ctr"/>
                </a:tc>
                <a:tc>
                  <a:txBody>
                    <a:bodyPr/>
                    <a:lstStyle/>
                    <a:p>
                      <a:r>
                        <a:rPr kumimoji="1" lang="ja-JP" altLang="en-US" dirty="0">
                          <a:latin typeface="ＭＳ 明朝" panose="02020609040205080304" pitchFamily="17" charset="-128"/>
                          <a:ea typeface="ＭＳ 明朝" panose="02020609040205080304" pitchFamily="17" charset="-128"/>
                        </a:rPr>
                        <a:t>・福井県内に事業所を有する中小企業者</a:t>
                      </a:r>
                      <a:endParaRPr kumimoji="1"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・ふくいプロフェッショナル人材総合戦略拠点を通じて</a:t>
                      </a:r>
                      <a:endParaRPr kumimoji="1"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　副業・兼業形態で福井県外のプロフェッショナル人材を</a:t>
                      </a:r>
                      <a:endParaRPr kumimoji="1" lang="en-US" altLang="ja-JP" dirty="0">
                        <a:latin typeface="ＭＳ 明朝" panose="02020609040205080304" pitchFamily="17" charset="-128"/>
                        <a:ea typeface="ＭＳ 明朝" panose="02020609040205080304" pitchFamily="17" charset="-128"/>
                      </a:endParaRPr>
                    </a:p>
                    <a:p>
                      <a:r>
                        <a:rPr kumimoji="1" lang="ja-JP" altLang="en-US">
                          <a:latin typeface="ＭＳ 明朝" panose="02020609040205080304" pitchFamily="17" charset="-128"/>
                          <a:ea typeface="ＭＳ 明朝" panose="02020609040205080304" pitchFamily="17" charset="-128"/>
                        </a:rPr>
                        <a:t>　マッチング</a:t>
                      </a:r>
                      <a:r>
                        <a:rPr kumimoji="1" lang="ja-JP" altLang="en-US" dirty="0">
                          <a:latin typeface="ＭＳ 明朝" panose="02020609040205080304" pitchFamily="17" charset="-128"/>
                          <a:ea typeface="ＭＳ 明朝" panose="02020609040205080304" pitchFamily="17" charset="-128"/>
                        </a:rPr>
                        <a:t>した中小企業</a:t>
                      </a:r>
                      <a:endParaRPr kumimoji="1" lang="en-US" altLang="ja-JP"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71011452"/>
                  </a:ext>
                </a:extLst>
              </a:tr>
              <a:tr h="370840">
                <a:tc>
                  <a:txBody>
                    <a:bodyPr/>
                    <a:lstStyle/>
                    <a:p>
                      <a:pPr algn="ctr"/>
                      <a:r>
                        <a:rPr kumimoji="1" lang="ja-JP" altLang="en-US" dirty="0">
                          <a:latin typeface="ＭＳ 明朝" panose="02020609040205080304" pitchFamily="17" charset="-128"/>
                          <a:ea typeface="ＭＳ 明朝" panose="02020609040205080304" pitchFamily="17" charset="-128"/>
                        </a:rPr>
                        <a:t>補助対象事業</a:t>
                      </a:r>
                    </a:p>
                  </a:txBody>
                  <a:tcPr anchor="ctr"/>
                </a:tc>
                <a:tc>
                  <a:txBody>
                    <a:bodyPr/>
                    <a:lstStyle/>
                    <a:p>
                      <a:r>
                        <a:rPr kumimoji="1" lang="ja-JP" altLang="en-US" dirty="0">
                          <a:latin typeface="ＭＳ 明朝" panose="02020609040205080304" pitchFamily="17" charset="-128"/>
                          <a:ea typeface="ＭＳ 明朝" panose="02020609040205080304" pitchFamily="17" charset="-128"/>
                        </a:rPr>
                        <a:t>・雇用した副業・兼業プロフェッショナル人材が、当該人</a:t>
                      </a:r>
                      <a:endParaRPr kumimoji="1"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　材を雇用した中小企業の事務所を実際に訪れて業務に従</a:t>
                      </a:r>
                      <a:endParaRPr kumimoji="1"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　事するため、県外の住所地等と県内の目的地の間を往復</a:t>
                      </a:r>
                      <a:endParaRPr kumimoji="1" lang="en-US" altLang="ja-JP" dirty="0">
                        <a:latin typeface="ＭＳ 明朝" panose="02020609040205080304" pitchFamily="17" charset="-128"/>
                        <a:ea typeface="ＭＳ 明朝" panose="02020609040205080304" pitchFamily="17" charset="-128"/>
                      </a:endParaRPr>
                    </a:p>
                    <a:p>
                      <a:r>
                        <a:rPr kumimoji="1" lang="ja-JP" altLang="en-US" dirty="0">
                          <a:latin typeface="ＭＳ 明朝" panose="02020609040205080304" pitchFamily="17" charset="-128"/>
                          <a:ea typeface="ＭＳ 明朝" panose="02020609040205080304" pitchFamily="17" charset="-128"/>
                        </a:rPr>
                        <a:t>　する場合</a:t>
                      </a:r>
                      <a:endParaRPr kumimoji="1" lang="en-US" altLang="ja-JP" dirty="0">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2622584514"/>
                  </a:ext>
                </a:extLst>
              </a:tr>
              <a:tr h="370840">
                <a:tc>
                  <a:txBody>
                    <a:bodyPr/>
                    <a:lstStyle/>
                    <a:p>
                      <a:pPr algn="ctr"/>
                      <a:r>
                        <a:rPr kumimoji="1" lang="ja-JP" altLang="en-US" dirty="0">
                          <a:latin typeface="ＭＳ 明朝" panose="02020609040205080304" pitchFamily="17" charset="-128"/>
                          <a:ea typeface="ＭＳ 明朝" panose="02020609040205080304" pitchFamily="17" charset="-128"/>
                        </a:rPr>
                        <a:t>補助対象経費</a:t>
                      </a:r>
                    </a:p>
                  </a:txBody>
                  <a:tcPr anchor="ctr"/>
                </a:tc>
                <a:tc>
                  <a:txBody>
                    <a:bodyPr/>
                    <a:lstStyle/>
                    <a:p>
                      <a:r>
                        <a:rPr kumimoji="1" lang="ja-JP" altLang="en-US" dirty="0">
                          <a:latin typeface="ＭＳ 明朝" panose="02020609040205080304" pitchFamily="17" charset="-128"/>
                          <a:ea typeface="ＭＳ 明朝" panose="02020609040205080304" pitchFamily="17" charset="-128"/>
                        </a:rPr>
                        <a:t>交通費及び宿泊費</a:t>
                      </a:r>
                    </a:p>
                  </a:txBody>
                  <a:tcPr/>
                </a:tc>
                <a:extLst>
                  <a:ext uri="{0D108BD9-81ED-4DB2-BD59-A6C34878D82A}">
                    <a16:rowId xmlns:a16="http://schemas.microsoft.com/office/drawing/2014/main" val="4177605448"/>
                  </a:ext>
                </a:extLst>
              </a:tr>
              <a:tr h="370840">
                <a:tc>
                  <a:txBody>
                    <a:bodyPr/>
                    <a:lstStyle/>
                    <a:p>
                      <a:pPr algn="ctr"/>
                      <a:r>
                        <a:rPr kumimoji="1" lang="ja-JP" altLang="en-US" dirty="0">
                          <a:latin typeface="ＭＳ 明朝" panose="02020609040205080304" pitchFamily="17" charset="-128"/>
                          <a:ea typeface="ＭＳ 明朝" panose="02020609040205080304" pitchFamily="17" charset="-128"/>
                        </a:rPr>
                        <a:t>補助上限額</a:t>
                      </a:r>
                    </a:p>
                  </a:txBody>
                  <a:tcPr anchor="ctr"/>
                </a:tc>
                <a:tc>
                  <a:txBody>
                    <a:bodyPr/>
                    <a:lstStyle/>
                    <a:p>
                      <a:r>
                        <a:rPr kumimoji="1" lang="ja-JP" altLang="en-US" u="none">
                          <a:solidFill>
                            <a:schemeClr val="tx1"/>
                          </a:solidFill>
                          <a:latin typeface="ＭＳ 明朝" panose="02020609040205080304" pitchFamily="17" charset="-128"/>
                          <a:ea typeface="ＭＳ 明朝" panose="02020609040205080304" pitchFamily="17" charset="-128"/>
                        </a:rPr>
                        <a:t>２０万円</a:t>
                      </a:r>
                      <a:endParaRPr kumimoji="1" lang="en-US" altLang="ja-JP" u="none" dirty="0">
                        <a:solidFill>
                          <a:schemeClr val="tx1"/>
                        </a:solidFill>
                        <a:latin typeface="ＭＳ 明朝" panose="02020609040205080304" pitchFamily="17" charset="-128"/>
                        <a:ea typeface="ＭＳ 明朝" panose="02020609040205080304" pitchFamily="17" charset="-128"/>
                      </a:endParaRPr>
                    </a:p>
                  </a:txBody>
                  <a:tcPr/>
                </a:tc>
                <a:extLst>
                  <a:ext uri="{0D108BD9-81ED-4DB2-BD59-A6C34878D82A}">
                    <a16:rowId xmlns:a16="http://schemas.microsoft.com/office/drawing/2014/main" val="1534647975"/>
                  </a:ext>
                </a:extLst>
              </a:tr>
              <a:tr h="370840">
                <a:tc>
                  <a:txBody>
                    <a:bodyPr/>
                    <a:lstStyle/>
                    <a:p>
                      <a:pPr algn="ctr"/>
                      <a:r>
                        <a:rPr kumimoji="1" lang="ja-JP" altLang="en-US" dirty="0">
                          <a:latin typeface="ＭＳ 明朝" panose="02020609040205080304" pitchFamily="17" charset="-128"/>
                          <a:ea typeface="ＭＳ 明朝" panose="02020609040205080304" pitchFamily="17" charset="-128"/>
                        </a:rPr>
                        <a:t>補助率</a:t>
                      </a:r>
                    </a:p>
                  </a:txBody>
                  <a:tcPr anchor="ctr"/>
                </a:tc>
                <a:tc>
                  <a:txBody>
                    <a:bodyPr/>
                    <a:lstStyle/>
                    <a:p>
                      <a:r>
                        <a:rPr kumimoji="1" lang="ja-JP" altLang="en-US" dirty="0">
                          <a:latin typeface="ＭＳ 明朝" panose="02020609040205080304" pitchFamily="17" charset="-128"/>
                          <a:ea typeface="ＭＳ 明朝" panose="02020609040205080304" pitchFamily="17" charset="-128"/>
                        </a:rPr>
                        <a:t>補助対象経費の１／２</a:t>
                      </a:r>
                    </a:p>
                  </a:txBody>
                  <a:tcPr/>
                </a:tc>
                <a:extLst>
                  <a:ext uri="{0D108BD9-81ED-4DB2-BD59-A6C34878D82A}">
                    <a16:rowId xmlns:a16="http://schemas.microsoft.com/office/drawing/2014/main" val="1133539740"/>
                  </a:ext>
                </a:extLst>
              </a:tr>
              <a:tr h="370840">
                <a:tc>
                  <a:txBody>
                    <a:bodyPr/>
                    <a:lstStyle/>
                    <a:p>
                      <a:pPr algn="ctr"/>
                      <a:r>
                        <a:rPr kumimoji="1" lang="ja-JP" altLang="en-US" dirty="0">
                          <a:latin typeface="ＭＳ 明朝" panose="02020609040205080304" pitchFamily="17" charset="-128"/>
                          <a:ea typeface="ＭＳ 明朝" panose="02020609040205080304" pitchFamily="17" charset="-128"/>
                        </a:rPr>
                        <a:t>備考</a:t>
                      </a:r>
                    </a:p>
                  </a:txBody>
                  <a:tcPr anchor="ctr"/>
                </a:tc>
                <a:tc>
                  <a:txBody>
                    <a:bodyPr/>
                    <a:lstStyle/>
                    <a:p>
                      <a:r>
                        <a:rPr kumimoji="1" lang="ja-JP" altLang="en-US" dirty="0">
                          <a:latin typeface="ＭＳ 明朝" panose="02020609040205080304" pitchFamily="17" charset="-128"/>
                          <a:ea typeface="ＭＳ 明朝" panose="02020609040205080304" pitchFamily="17" charset="-128"/>
                        </a:rPr>
                        <a:t>１回の往復移動に伴う交通費が１万円未満の場合は対象外となります。</a:t>
                      </a:r>
                    </a:p>
                  </a:txBody>
                  <a:tcPr/>
                </a:tc>
                <a:extLst>
                  <a:ext uri="{0D108BD9-81ED-4DB2-BD59-A6C34878D82A}">
                    <a16:rowId xmlns:a16="http://schemas.microsoft.com/office/drawing/2014/main" val="1681601992"/>
                  </a:ext>
                </a:extLst>
              </a:tr>
            </a:tbl>
          </a:graphicData>
        </a:graphic>
      </p:graphicFrame>
      <p:sp>
        <p:nvSpPr>
          <p:cNvPr id="11" name="テキスト ボックス 10">
            <a:extLst>
              <a:ext uri="{FF2B5EF4-FFF2-40B4-BE49-F238E27FC236}">
                <a16:creationId xmlns:a16="http://schemas.microsoft.com/office/drawing/2014/main" id="{476E1006-FD2A-42C2-B726-56347ED9D78C}"/>
              </a:ext>
            </a:extLst>
          </p:cNvPr>
          <p:cNvSpPr txBox="1"/>
          <p:nvPr/>
        </p:nvSpPr>
        <p:spPr>
          <a:xfrm>
            <a:off x="335845" y="6928245"/>
            <a:ext cx="6186309" cy="646331"/>
          </a:xfrm>
          <a:prstGeom prst="rect">
            <a:avLst/>
          </a:prstGeom>
          <a:noFill/>
          <a:ln>
            <a:solidFill>
              <a:schemeClr val="tx1"/>
            </a:solidFill>
            <a:prstDash val="dash"/>
          </a:ln>
        </p:spPr>
        <p:txBody>
          <a:bodyPr wrap="none" rtlCol="0">
            <a:spAutoFit/>
          </a:bodyPr>
          <a:lstStyle/>
          <a:p>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副業・兼業プロフェッショナル人材とは、県外企業で本業に従事しながら、地方の</a:t>
            </a:r>
            <a:endParaRPr kumimoji="1" lang="en-US" altLang="ja-JP" sz="1200" dirty="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中小企業において、副業・兼業の形をとり、新分野進出や経営課題の解決等で即戦力</a:t>
            </a:r>
            <a:endParaRPr kumimoji="1" lang="en-US" altLang="ja-JP" sz="1200" dirty="0">
              <a:latin typeface="ＭＳ 明朝" panose="02020609040205080304" pitchFamily="17" charset="-128"/>
              <a:ea typeface="ＭＳ 明朝" panose="02020609040205080304" pitchFamily="17" charset="-128"/>
            </a:endParaRPr>
          </a:p>
          <a:p>
            <a:r>
              <a:rPr kumimoji="1" lang="ja-JP" altLang="en-US" sz="1200" dirty="0">
                <a:latin typeface="ＭＳ 明朝" panose="02020609040205080304" pitchFamily="17" charset="-128"/>
                <a:ea typeface="ＭＳ 明朝" panose="02020609040205080304" pitchFamily="17" charset="-128"/>
              </a:rPr>
              <a:t>　となる人材を言います。</a:t>
            </a:r>
            <a:endParaRPr kumimoji="1" lang="en-US" altLang="ja-JP" sz="1200" dirty="0">
              <a:latin typeface="ＭＳ 明朝" panose="02020609040205080304" pitchFamily="17" charset="-128"/>
              <a:ea typeface="ＭＳ 明朝" panose="02020609040205080304" pitchFamily="17" charset="-128"/>
            </a:endParaRPr>
          </a:p>
        </p:txBody>
      </p:sp>
      <p:sp>
        <p:nvSpPr>
          <p:cNvPr id="12" name="テキスト ボックス 11">
            <a:extLst>
              <a:ext uri="{FF2B5EF4-FFF2-40B4-BE49-F238E27FC236}">
                <a16:creationId xmlns:a16="http://schemas.microsoft.com/office/drawing/2014/main" id="{C3E28576-6738-4A5A-B28B-D93F8A1C9CC4}"/>
              </a:ext>
            </a:extLst>
          </p:cNvPr>
          <p:cNvSpPr txBox="1"/>
          <p:nvPr/>
        </p:nvSpPr>
        <p:spPr>
          <a:xfrm>
            <a:off x="356245" y="7698165"/>
            <a:ext cx="6165909" cy="1723549"/>
          </a:xfrm>
          <a:prstGeom prst="rect">
            <a:avLst/>
          </a:prstGeom>
          <a:noFill/>
          <a:ln cmpd="dbl">
            <a:solidFill>
              <a:schemeClr val="tx1"/>
            </a:solidFill>
            <a:prstDash val="solid"/>
          </a:ln>
        </p:spPr>
        <p:txBody>
          <a:bodyPr wrap="square" rtlCol="0">
            <a:spAutoFit/>
          </a:bodyPr>
          <a:lstStyle/>
          <a:p>
            <a:r>
              <a:rPr kumimoji="1" lang="ja-JP" altLang="en-US" sz="1400" dirty="0">
                <a:latin typeface="ＭＳ 明朝" panose="02020609040205080304" pitchFamily="17" charset="-128"/>
                <a:ea typeface="ＭＳ 明朝" panose="02020609040205080304" pitchFamily="17" charset="-128"/>
              </a:rPr>
              <a:t>＜お問い合わせ先＞</a:t>
            </a:r>
            <a:endParaRPr kumimoji="1" lang="en-US" altLang="ja-JP" sz="1400" dirty="0">
              <a:latin typeface="ＭＳ 明朝" panose="02020609040205080304" pitchFamily="17" charset="-128"/>
              <a:ea typeface="ＭＳ 明朝" panose="02020609040205080304" pitchFamily="17" charset="-128"/>
            </a:endParaRPr>
          </a:p>
          <a:p>
            <a:r>
              <a:rPr kumimoji="1" lang="ja-JP" altLang="en-US" sz="1400" dirty="0">
                <a:latin typeface="ＭＳ 明朝" panose="02020609040205080304" pitchFamily="17" charset="-128"/>
                <a:ea typeface="ＭＳ 明朝" panose="02020609040205080304" pitchFamily="17" charset="-128"/>
              </a:rPr>
              <a:t>　</a:t>
            </a:r>
            <a:r>
              <a:rPr kumimoji="1" lang="ja-JP" altLang="en-US" sz="1100" u="sng" dirty="0">
                <a:latin typeface="ＭＳ 明朝" panose="02020609040205080304" pitchFamily="17" charset="-128"/>
                <a:ea typeface="ＭＳ 明朝" panose="02020609040205080304" pitchFamily="17" charset="-128"/>
              </a:rPr>
              <a:t>福井県 産業労働部 労働政策課　産業</a:t>
            </a:r>
            <a:r>
              <a:rPr kumimoji="1" lang="ja-JP" altLang="en-US" sz="1100" u="sng">
                <a:latin typeface="ＭＳ 明朝" panose="02020609040205080304" pitchFamily="17" charset="-128"/>
                <a:ea typeface="ＭＳ 明朝" panose="02020609040205080304" pitchFamily="17" charset="-128"/>
              </a:rPr>
              <a:t>人材室　　</a:t>
            </a:r>
            <a:endParaRPr kumimoji="1" lang="en-US" altLang="ja-JP" sz="1100" u="sng" dirty="0">
              <a:latin typeface="ＭＳ 明朝" panose="02020609040205080304" pitchFamily="17" charset="-128"/>
              <a:ea typeface="ＭＳ 明朝" panose="02020609040205080304" pitchFamily="17" charset="-128"/>
            </a:endParaRPr>
          </a:p>
          <a:p>
            <a:r>
              <a:rPr kumimoji="1" lang="ja-JP" altLang="en-US" sz="1400" dirty="0">
                <a:latin typeface="ＭＳ 明朝" panose="02020609040205080304" pitchFamily="17" charset="-128"/>
                <a:ea typeface="ＭＳ 明朝" panose="02020609040205080304" pitchFamily="17" charset="-128"/>
              </a:rPr>
              <a:t>　　</a:t>
            </a:r>
            <a:r>
              <a:rPr kumimoji="1" lang="en-US" altLang="ja-JP" sz="1400" u="sng" dirty="0">
                <a:latin typeface="ＭＳ 明朝" panose="02020609040205080304" pitchFamily="17" charset="-128"/>
                <a:ea typeface="ＭＳ 明朝" panose="02020609040205080304" pitchFamily="17" charset="-128"/>
              </a:rPr>
              <a:t>TEL:0776-20-0390</a:t>
            </a:r>
            <a:r>
              <a:rPr kumimoji="1" lang="ja-JP" altLang="en-US" sz="1400" dirty="0">
                <a:latin typeface="ＭＳ 明朝" panose="02020609040205080304" pitchFamily="17" charset="-128"/>
                <a:ea typeface="ＭＳ 明朝" panose="02020609040205080304" pitchFamily="17" charset="-128"/>
              </a:rPr>
              <a:t>　</a:t>
            </a:r>
            <a:r>
              <a:rPr kumimoji="1" lang="en-US" altLang="ja-JP" sz="1400" dirty="0">
                <a:latin typeface="ＭＳ 明朝" panose="02020609040205080304" pitchFamily="17" charset="-128"/>
                <a:ea typeface="ＭＳ 明朝" panose="02020609040205080304" pitchFamily="17" charset="-128"/>
              </a:rPr>
              <a:t>FAX:0776-20-0648</a:t>
            </a:r>
          </a:p>
          <a:p>
            <a:r>
              <a:rPr kumimoji="1" lang="ja-JP" altLang="en-US" sz="1100" dirty="0">
                <a:latin typeface="ＭＳ 明朝" panose="02020609040205080304" pitchFamily="17" charset="-128"/>
                <a:ea typeface="ＭＳ 明朝" panose="02020609040205080304" pitchFamily="17" charset="-128"/>
              </a:rPr>
              <a:t>　　〒</a:t>
            </a:r>
            <a:r>
              <a:rPr kumimoji="1" lang="en-US" altLang="ja-JP" sz="1100" dirty="0">
                <a:latin typeface="ＭＳ 明朝" panose="02020609040205080304" pitchFamily="17" charset="-128"/>
                <a:ea typeface="ＭＳ 明朝" panose="02020609040205080304" pitchFamily="17" charset="-128"/>
              </a:rPr>
              <a:t>910-8580</a:t>
            </a:r>
            <a:r>
              <a:rPr kumimoji="1" lang="ja-JP" altLang="en-US" sz="1100" dirty="0">
                <a:latin typeface="ＭＳ 明朝" panose="02020609040205080304" pitchFamily="17" charset="-128"/>
                <a:ea typeface="ＭＳ 明朝" panose="02020609040205080304" pitchFamily="17" charset="-128"/>
              </a:rPr>
              <a:t>　福井県福井市大手３丁目１７－１</a:t>
            </a:r>
            <a:endParaRPr kumimoji="1" lang="en-US" altLang="ja-JP" sz="1100" dirty="0">
              <a:latin typeface="ＭＳ 明朝" panose="02020609040205080304" pitchFamily="17" charset="-128"/>
              <a:ea typeface="ＭＳ 明朝" panose="02020609040205080304" pitchFamily="17" charset="-128"/>
            </a:endParaRPr>
          </a:p>
          <a:p>
            <a:endParaRPr kumimoji="1" lang="en-US" altLang="ja-JP" sz="1400" dirty="0">
              <a:latin typeface="ＭＳ 明朝" panose="02020609040205080304" pitchFamily="17" charset="-128"/>
              <a:ea typeface="ＭＳ 明朝" panose="02020609040205080304" pitchFamily="17" charset="-128"/>
            </a:endParaRPr>
          </a:p>
          <a:p>
            <a:r>
              <a:rPr kumimoji="1" lang="ja-JP" altLang="en-US" sz="1400" dirty="0">
                <a:latin typeface="ＭＳ 明朝" panose="02020609040205080304" pitchFamily="17" charset="-128"/>
                <a:ea typeface="ＭＳ 明朝" panose="02020609040205080304" pitchFamily="17" charset="-128"/>
              </a:rPr>
              <a:t>　</a:t>
            </a:r>
            <a:r>
              <a:rPr kumimoji="1" lang="ja-JP" altLang="en-US" sz="1400" u="sng" dirty="0">
                <a:latin typeface="ＭＳ 明朝" panose="02020609040205080304" pitchFamily="17" charset="-128"/>
                <a:ea typeface="ＭＳ 明朝" panose="02020609040205080304" pitchFamily="17" charset="-128"/>
              </a:rPr>
              <a:t>ふくいプロフェッショナル人材総合戦略拠点</a:t>
            </a:r>
            <a:endParaRPr kumimoji="1" lang="en-US" altLang="ja-JP" sz="1400" u="sng" dirty="0">
              <a:latin typeface="ＭＳ 明朝" panose="02020609040205080304" pitchFamily="17" charset="-128"/>
              <a:ea typeface="ＭＳ 明朝" panose="02020609040205080304" pitchFamily="17" charset="-128"/>
            </a:endParaRPr>
          </a:p>
          <a:p>
            <a:r>
              <a:rPr kumimoji="1" lang="ja-JP" altLang="en-US" sz="1400" dirty="0">
                <a:latin typeface="ＭＳ 明朝" panose="02020609040205080304" pitchFamily="17" charset="-128"/>
                <a:ea typeface="ＭＳ 明朝" panose="02020609040205080304" pitchFamily="17" charset="-128"/>
              </a:rPr>
              <a:t>　　</a:t>
            </a:r>
            <a:r>
              <a:rPr kumimoji="1" lang="en-US" altLang="ja-JP" sz="1400" dirty="0">
                <a:latin typeface="ＭＳ 明朝" panose="02020609040205080304" pitchFamily="17" charset="-128"/>
                <a:ea typeface="ＭＳ 明朝" panose="02020609040205080304" pitchFamily="17" charset="-128"/>
                <a:hlinkClick r:id="rId2">
                  <a:extLst>
                    <a:ext uri="{A12FA001-AC4F-418D-AE19-62706E023703}">
                      <ahyp:hlinkClr xmlns:ahyp="http://schemas.microsoft.com/office/drawing/2018/hyperlinkcolor" val="tx"/>
                    </a:ext>
                  </a:extLst>
                </a:hlinkClick>
              </a:rPr>
              <a:t>TEL:0776-55-1550</a:t>
            </a:r>
            <a:r>
              <a:rPr kumimoji="1" lang="en-US" altLang="ja-JP" sz="1400" dirty="0">
                <a:latin typeface="ＭＳ 明朝" panose="02020609040205080304" pitchFamily="17" charset="-128"/>
                <a:ea typeface="ＭＳ 明朝" panose="02020609040205080304" pitchFamily="17" charset="-128"/>
              </a:rPr>
              <a:t> FAX:0776-55-1553</a:t>
            </a:r>
          </a:p>
          <a:p>
            <a:r>
              <a:rPr kumimoji="1" lang="ja-JP" altLang="en-US" sz="1100" dirty="0">
                <a:latin typeface="ＭＳ 明朝" panose="02020609040205080304" pitchFamily="17" charset="-128"/>
                <a:ea typeface="ＭＳ 明朝" panose="02020609040205080304" pitchFamily="17" charset="-128"/>
              </a:rPr>
              <a:t>　　〒</a:t>
            </a:r>
            <a:r>
              <a:rPr kumimoji="1" lang="en-US" altLang="ja-JP" sz="1100" dirty="0">
                <a:latin typeface="ＭＳ 明朝" panose="02020609040205080304" pitchFamily="17" charset="-128"/>
                <a:ea typeface="ＭＳ 明朝" panose="02020609040205080304" pitchFamily="17" charset="-128"/>
              </a:rPr>
              <a:t>910-0102</a:t>
            </a:r>
            <a:r>
              <a:rPr kumimoji="1" lang="ja-JP" altLang="en-US" sz="1100" dirty="0">
                <a:latin typeface="ＭＳ 明朝" panose="02020609040205080304" pitchFamily="17" charset="-128"/>
                <a:ea typeface="ＭＳ 明朝" panose="02020609040205080304" pitchFamily="17" charset="-128"/>
              </a:rPr>
              <a:t>　福井県福井市川合鷲塚町６１字北稲田１０（福井県工業技術センター内）</a:t>
            </a:r>
            <a:endParaRPr kumimoji="1" lang="en-US" altLang="ja-JP" sz="11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1463325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94</TotalTime>
  <Words>340</Words>
  <Application>Microsoft Office PowerPoint</Application>
  <PresentationFormat>A4 210 x 297 mm</PresentationFormat>
  <Paragraphs>39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ゴシック</vt:lpstr>
      <vt:lpstr>ＭＳ 明朝</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伊藤 淳一</dc:creator>
  <cp:lastModifiedBy>高橋 羽衣</cp:lastModifiedBy>
  <cp:revision>10</cp:revision>
  <dcterms:created xsi:type="dcterms:W3CDTF">2020-08-19T23:43:33Z</dcterms:created>
  <dcterms:modified xsi:type="dcterms:W3CDTF">2024-05-14T02:41:03Z</dcterms:modified>
</cp:coreProperties>
</file>